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86" r:id="rId3"/>
    <p:sldId id="388" r:id="rId4"/>
    <p:sldId id="371" r:id="rId5"/>
    <p:sldId id="335" r:id="rId6"/>
    <p:sldId id="389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33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95" autoAdjust="0"/>
  </p:normalViewPr>
  <p:slideViewPr>
    <p:cSldViewPr>
      <p:cViewPr varScale="1">
        <p:scale>
          <a:sx n="113" d="100"/>
          <a:sy n="113" d="100"/>
        </p:scale>
        <p:origin x="47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558339E-0E53-445C-81BF-AB96DF7B6FD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E8CA352-51DC-4983-A31E-64CD76F17E8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A44FF292-DB84-425F-A6C7-BEB75FA531B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0C1C1A39-9157-480E-9DBC-6F337DB6E93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8167082-2BBC-4739-88EA-C91AFE1FE0C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8E8196C6-0297-4D75-93C7-1B0CFC9F3A1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80869017-B099-4514-BE65-E3B3DE65D27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CEC901F-0D27-4308-85EE-B591062EEDE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86FB6443-4FB1-490F-94AD-0446E0A9BCB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06" name="Rectangle 6">
            <a:extLst>
              <a:ext uri="{FF2B5EF4-FFF2-40B4-BE49-F238E27FC236}">
                <a16:creationId xmlns:a16="http://schemas.microsoft.com/office/drawing/2014/main" id="{F974515C-1584-4E42-A54B-D30C56D3D7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7" name="Rectangle 7">
            <a:extLst>
              <a:ext uri="{FF2B5EF4-FFF2-40B4-BE49-F238E27FC236}">
                <a16:creationId xmlns:a16="http://schemas.microsoft.com/office/drawing/2014/main" id="{9402A3DC-4040-484B-826D-5524236FB8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4266893-48B4-4BDD-A899-6593385B720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r-Latn-C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D15376-B644-4D55-8DCF-C0F66953FB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33F020-6536-486D-A9CE-BE613D7901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D6C2E8-C550-4B0A-897E-1A91D1F89D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32240-5823-46E0-BE40-95D53CA237C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3748628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B20C64-9B78-478A-AE16-4613E98CC6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AC7E38-B3DB-49E8-BC7B-3B0300C9CD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EC3BF5-8221-438D-81C5-613FC12C78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94D8A-B33F-4AA7-B674-1CBABAB1AE2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8102580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7D6685-3C7F-4FEC-862C-795D5D4F1F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B06C21-AD2F-4695-A287-C3952541D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074A43-A703-4155-AECE-C6758432EB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9C6A0-52AD-4AC1-94F5-FFD13D26186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53866347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6EDB35-ABBD-4C85-A724-1729CFEE3D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45F5D0-B7A4-4271-883B-6FB20ED188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F9BEEF-8C08-4888-87B5-BC15979D4F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7B0D9-01C7-41DF-9B95-768EA47A677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91995058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250A61-3B74-464F-9BA2-587C2ED1D2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ABD5C8-402D-461E-9832-2B2696CFCF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7425FB-E341-401C-B798-7CCC017E56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08C31-9919-4228-94DE-ADA8267943C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0467329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3778EB-A69E-4C0E-A009-DBA2E059E5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892DBF-DD62-4852-947F-6E6E9EDEDD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F514D4-78F3-4EE8-B01B-BBD3CE72B1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04594-DB07-4253-9EFE-2E97687F3752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2716414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94B342-649C-4AC7-A606-68BA130ADE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6B2B61-36B2-4D43-A446-B977213779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4249839-D800-4572-B7A3-FD2ADF172B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A6769-FED7-4FB9-881C-140689F89F6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9061626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B4B8BA8-6B0C-4CE7-BB73-301AFE9E72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2E71A9-F82A-48ED-AD03-20502DF7B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E5F1107-2A40-470F-B6E8-55BEE11A83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020FE-3AC5-4DE3-9A96-E9314DA6D596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48011948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B973FC3-EDD9-4BC4-BFD3-ACDCD82899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CE80BF5-B3FC-4EB8-8288-A790A9F412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871EF1-A9CF-4DBE-8CDA-C4EF00BF6E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82A52-83FA-43C1-9944-2AF525D81D4C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37851501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FFF202-2CD9-47B3-952E-BF5370486A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D2A67B-DE98-4EE4-B631-CEBE209BEB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418C31-0EE8-4E75-92BD-AC36B0CA9B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BC6D0-416D-47A6-8708-98BF0CD1902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86232571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9B2CE-85A2-419F-B89A-0E36CE760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E2BBB-3DA8-4646-BB04-F3069E6AD6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417F86-3212-45B1-8278-A200BADF65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67C0C-5948-46E9-A9E6-3D87EC3808A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5045347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CF3D60C-C688-4392-8E8A-FBC8A674A2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E301BE0-9888-4532-A523-66477B7FC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55F7939-42C8-4C90-AF08-CCCEE45DCBC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7960BF0-EF90-4B9E-9F5D-A217A1CBEE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UVOD U AUDIOTENIKU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8E160F7-3091-4F1B-9B6A-8F83799FCD4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AA93700-8035-4263-A387-D09215216A2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98" name="Rectangle 2">
            <a:extLst>
              <a:ext uri="{FF2B5EF4-FFF2-40B4-BE49-F238E27FC236}">
                <a16:creationId xmlns:a16="http://schemas.microsoft.com/office/drawing/2014/main" id="{306E7A36-BC7A-486E-8EFC-EB9B34782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426" y="1905506"/>
            <a:ext cx="9487148" cy="3046988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sr-Latn-RS" sz="4800" dirty="0">
                <a:solidFill>
                  <a:schemeClr val="tx2"/>
                </a:solidFill>
                <a:latin typeface="Arial" panose="020B0604020202020204" pitchFamily="34" charset="0"/>
              </a:rPr>
              <a:t>SAVREMENE TEHNOLOGIJE U AUDIO SISTEMIMA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sr-Latn-RS" sz="48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sr-Latn-RS" sz="4800" b="0" dirty="0">
                <a:solidFill>
                  <a:schemeClr val="tx2"/>
                </a:solidFill>
                <a:latin typeface="Arial" panose="020B0604020202020204" pitchFamily="34" charset="0"/>
              </a:rPr>
              <a:t>202</a:t>
            </a:r>
            <a:r>
              <a:rPr lang="sr-Latn-RS" altLang="sr-Latn-RS" sz="4800" b="0" dirty="0">
                <a:solidFill>
                  <a:schemeClr val="tx2"/>
                </a:solidFill>
                <a:latin typeface="Arial" panose="020B0604020202020204" pitchFamily="34" charset="0"/>
              </a:rPr>
              <a:t>5</a:t>
            </a:r>
            <a:r>
              <a:rPr lang="en-US" altLang="sr-Latn-RS" sz="4800" b="0" dirty="0">
                <a:solidFill>
                  <a:schemeClr val="tx2"/>
                </a:solidFill>
                <a:latin typeface="Arial" panose="020B0604020202020204" pitchFamily="34" charset="0"/>
              </a:rPr>
              <a:t>-202</a:t>
            </a:r>
            <a:r>
              <a:rPr lang="sr-Latn-RS" altLang="sr-Latn-RS" sz="4800" b="0" dirty="0">
                <a:solidFill>
                  <a:schemeClr val="tx2"/>
                </a:solidFill>
                <a:latin typeface="Arial" panose="020B0604020202020204" pitchFamily="34" charset="0"/>
              </a:rPr>
              <a:t>6</a:t>
            </a:r>
            <a:endParaRPr lang="en-US" altLang="sr-Latn-RS" sz="4400" b="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609A34FC-3364-4DA5-9AD1-1317981B6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60350"/>
            <a:ext cx="10972800" cy="644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sr-Latn-RS" altLang="sr-Latn-RS" sz="2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r-Latn-RS" altLang="sr-Latn-RS" sz="2400" dirty="0">
                <a:latin typeface="Arial" panose="020B0604020202020204" pitchFamily="34" charset="0"/>
              </a:rPr>
              <a:t>Nastavni</a:t>
            </a:r>
            <a:r>
              <a:rPr lang="en-US" altLang="sr-Latn-RS" sz="2400" dirty="0">
                <a:latin typeface="Arial" panose="020B0604020202020204" pitchFamily="34" charset="0"/>
              </a:rPr>
              <a:t>k:</a:t>
            </a:r>
            <a:r>
              <a:rPr lang="en-US" altLang="sr-Latn-RS" sz="2400" b="0" dirty="0">
                <a:latin typeface="Arial" panose="020B0604020202020204" pitchFamily="34" charset="0"/>
              </a:rPr>
              <a:t> 	</a:t>
            </a:r>
            <a:r>
              <a:rPr lang="sr-Latn-RS" altLang="sr-Latn-RS" sz="2400" b="0" dirty="0">
                <a:latin typeface="Arial" panose="020B0604020202020204" pitchFamily="34" charset="0"/>
              </a:rPr>
              <a:t>dr Miloš Bjelić, vanredni profesor</a:t>
            </a:r>
            <a:endParaRPr lang="sr-Latn-CS" altLang="sr-Latn-RS" sz="2400" b="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r-Latn-RS" altLang="sr-Latn-RS" sz="2400" b="0" dirty="0">
                <a:latin typeface="Arial" panose="020B0604020202020204" pitchFamily="34" charset="0"/>
              </a:rPr>
              <a:t>		mail: bjelic@etf.rs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r-Latn-RS" altLang="sr-Latn-RS" sz="2400" b="0" dirty="0">
                <a:latin typeface="Arial" panose="020B0604020202020204" pitchFamily="34" charset="0"/>
              </a:rPr>
              <a:t>		kabinet: 17</a:t>
            </a:r>
            <a:endParaRPr lang="en-US" altLang="sr-Latn-RS" sz="2400" b="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sr-Latn-RS" sz="2400" b="0" dirty="0">
                <a:latin typeface="Arial" panose="020B0604020202020204" pitchFamily="34" charset="0"/>
              </a:rPr>
              <a:t>		</a:t>
            </a:r>
            <a:endParaRPr lang="sr-Latn-RS" altLang="sr-Latn-RS" sz="2400" b="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r-Latn-CS" altLang="sr-Latn-RS" sz="2400" dirty="0">
                <a:latin typeface="Arial" panose="020B0604020202020204" pitchFamily="34" charset="0"/>
              </a:rPr>
              <a:t>Sajt predmeta: </a:t>
            </a:r>
            <a:r>
              <a:rPr lang="sr-Latn-CS" altLang="sr-Latn-RS" sz="2400" b="0" dirty="0">
                <a:latin typeface="Arial" panose="020B0604020202020204" pitchFamily="34" charset="0"/>
              </a:rPr>
              <a:t>http://telit.etf.rs/kurs/ozvucavanje/ </a:t>
            </a:r>
            <a:r>
              <a:rPr lang="en-US" altLang="sr-Latn-RS" sz="2400" b="0" dirty="0">
                <a:latin typeface="Arial" panose="020B0604020202020204" pitchFamily="34" charset="0"/>
              </a:rPr>
              <a:t>(user: student, password:123456)</a:t>
            </a:r>
            <a:endParaRPr lang="sr-Latn-RS" altLang="sr-Latn-RS" sz="2400" b="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r-Latn-CS" altLang="sr-Latn-RS" sz="2400" dirty="0">
                <a:latin typeface="Arial" panose="020B0604020202020204" pitchFamily="34" charset="0"/>
              </a:rPr>
              <a:t>Obaveštenja: </a:t>
            </a:r>
            <a:r>
              <a:rPr lang="sr-Latn-CS" altLang="sr-Latn-RS" sz="2400" b="0" i="1" dirty="0">
                <a:latin typeface="Arial" panose="020B0604020202020204" pitchFamily="34" charset="0"/>
              </a:rPr>
              <a:t>mailing</a:t>
            </a:r>
            <a:r>
              <a:rPr lang="sr-Latn-CS" altLang="sr-Latn-RS" sz="2400" b="0" dirty="0">
                <a:latin typeface="Arial" panose="020B0604020202020204" pitchFamily="34" charset="0"/>
              </a:rPr>
              <a:t> lista za predmet</a:t>
            </a:r>
            <a:r>
              <a:rPr lang="en-US" altLang="sr-Latn-RS" sz="2400" b="0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r-Latn-RS" altLang="sr-Latn-RS" sz="2400" dirty="0">
                <a:latin typeface="Arial" panose="020B0604020202020204" pitchFamily="34" charset="0"/>
              </a:rPr>
              <a:t>Knjiga</a:t>
            </a:r>
            <a:r>
              <a:rPr lang="en-US" altLang="sr-Latn-RS" sz="2400" dirty="0">
                <a:latin typeface="Arial" panose="020B0604020202020204" pitchFamily="34" charset="0"/>
              </a:rPr>
              <a:t>: </a:t>
            </a:r>
            <a:r>
              <a:rPr lang="en-US" altLang="sr-Latn-RS" sz="2400" b="0" dirty="0">
                <a:latin typeface="Arial" panose="020B0604020202020204" pitchFamily="34" charset="0"/>
              </a:rPr>
              <a:t>Audio </a:t>
            </a:r>
            <a:r>
              <a:rPr lang="sr-Latn-RS" altLang="sr-Latn-RS" sz="2400" b="0" dirty="0">
                <a:latin typeface="Arial" panose="020B0604020202020204" pitchFamily="34" charset="0"/>
              </a:rPr>
              <a:t>sistemi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r-Latn-CS" altLang="sr-Latn-RS" sz="2400" dirty="0">
                <a:latin typeface="Arial" panose="020B0604020202020204" pitchFamily="34" charset="0"/>
              </a:rPr>
              <a:t>Fond časova: </a:t>
            </a:r>
            <a:r>
              <a:rPr lang="sr-Latn-CS" altLang="sr-Latn-RS" sz="2400" b="0" dirty="0">
                <a:latin typeface="Arial" panose="020B0604020202020204" pitchFamily="34" charset="0"/>
              </a:rPr>
              <a:t>3+1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r-Latn-CS" altLang="sr-Latn-RS" sz="2400" dirty="0">
                <a:latin typeface="Arial" panose="020B0604020202020204" pitchFamily="34" charset="0"/>
              </a:rPr>
              <a:t>Predavanja i </a:t>
            </a:r>
            <a:r>
              <a:rPr lang="sr-Latn-RS" altLang="sr-Latn-RS" sz="2400" dirty="0">
                <a:latin typeface="Arial" panose="020B0604020202020204" pitchFamily="34" charset="0"/>
              </a:rPr>
              <a:t>vežbe</a:t>
            </a:r>
            <a:r>
              <a:rPr lang="sr-Latn-CS" altLang="sr-Latn-RS" sz="2400" dirty="0">
                <a:latin typeface="Arial" panose="020B0604020202020204" pitchFamily="34" charset="0"/>
              </a:rPr>
              <a:t>:</a:t>
            </a:r>
            <a:r>
              <a:rPr lang="en-US" altLang="sr-Latn-RS" sz="2400" dirty="0">
                <a:latin typeface="Arial" panose="020B0604020202020204" pitchFamily="34" charset="0"/>
              </a:rPr>
              <a:t> </a:t>
            </a:r>
            <a:r>
              <a:rPr lang="sr-Latn-RS" altLang="sr-Latn-RS" sz="2400" b="0" dirty="0">
                <a:latin typeface="Arial" panose="020B0604020202020204" pitchFamily="34" charset="0"/>
              </a:rPr>
              <a:t>17/Palata nauke</a:t>
            </a:r>
          </a:p>
          <a:p>
            <a:pPr>
              <a:spcBef>
                <a:spcPct val="0"/>
              </a:spcBef>
              <a:buFontTx/>
              <a:buNone/>
            </a:pPr>
            <a:endParaRPr lang="sr-Latn-RS" altLang="sr-Latn-RS" sz="2400" b="0" strike="sngStrike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r-Latn-RS" altLang="sr-Latn-RS" sz="2400" b="0" strike="sngStrike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r-Latn-RS" altLang="sr-Latn-RS" sz="2400" b="0" strike="sngStrike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r-Latn-CS" altLang="sr-Latn-RS" sz="2400" b="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r-Latn-CS" altLang="sr-Latn-RS" sz="2400" b="0" dirty="0">
                <a:latin typeface="Arial" panose="020B0604020202020204" pitchFamily="34" charset="0"/>
              </a:rPr>
              <a:t>http://telit.etf.rs/katedra-za-telekomunikacije/laboratorije/laboratorija-za-akustiku</a:t>
            </a:r>
            <a:r>
              <a:rPr lang="en-US" altLang="sr-Latn-RS" sz="2400" b="0" dirty="0">
                <a:latin typeface="Arial" panose="020B0604020202020204" pitchFamily="34" charset="0"/>
              </a:rPr>
              <a:t>   </a:t>
            </a:r>
          </a:p>
          <a:p>
            <a:pPr>
              <a:spcBef>
                <a:spcPts val="600"/>
              </a:spcBef>
              <a:buNone/>
            </a:pPr>
            <a:r>
              <a:rPr lang="en-US" altLang="sr-Latn-RS" sz="2400" b="0" dirty="0">
                <a:latin typeface="Arial" panose="020B0604020202020204" pitchFamily="34" charset="0"/>
              </a:rPr>
              <a:t>      </a:t>
            </a:r>
            <a:r>
              <a:rPr lang="sr-Latn-CS" altLang="sr-Latn-RS" sz="2400" b="0" dirty="0">
                <a:latin typeface="Arial" panose="020B0604020202020204" pitchFamily="34" charset="0"/>
              </a:rPr>
              <a:t>/</a:t>
            </a:r>
            <a:r>
              <a:rPr lang="sr-Latn-CS" altLang="sr-Latn-RS" sz="2400" b="0" dirty="0" err="1">
                <a:latin typeface="Arial" panose="020B0604020202020204" pitchFamily="34" charset="0"/>
              </a:rPr>
              <a:t>akustikaetf</a:t>
            </a:r>
            <a:r>
              <a:rPr lang="sr-Latn-CS" altLang="sr-Latn-RS" sz="2400" b="0" dirty="0"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5123" name="Picture 2">
            <a:extLst>
              <a:ext uri="{FF2B5EF4-FFF2-40B4-BE49-F238E27FC236}">
                <a16:creationId xmlns:a16="http://schemas.microsoft.com/office/drawing/2014/main" id="{7E4F111C-F7CC-4EA2-A08A-0B127F1A0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6184032"/>
            <a:ext cx="339726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609A34FC-3364-4DA5-9AD1-1317981B6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964" y="260648"/>
            <a:ext cx="253407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sr-Latn-RS" dirty="0">
                <a:latin typeface="Arial" panose="020B0604020202020204" pitchFamily="34" charset="0"/>
              </a:rPr>
              <a:t>PROJEKTI</a:t>
            </a:r>
            <a:r>
              <a:rPr lang="en-US" altLang="sr-Latn-RS" sz="2200" b="0" dirty="0">
                <a:latin typeface="Arial" panose="020B0604020202020204" pitchFamily="34" charset="0"/>
              </a:rPr>
              <a:t>		</a:t>
            </a:r>
            <a:endParaRPr lang="sr-Latn-RS" altLang="sr-Latn-RS" sz="2000" b="0" dirty="0">
              <a:latin typeface="Arial" panose="020B060402020202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B59CF1C-527D-4CBF-886D-713D363E9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466078"/>
              </p:ext>
            </p:extLst>
          </p:nvPr>
        </p:nvGraphicFramePr>
        <p:xfrm>
          <a:off x="1078296" y="1988840"/>
          <a:ext cx="10035407" cy="32835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923">
                  <a:extLst>
                    <a:ext uri="{9D8B030D-6E8A-4147-A177-3AD203B41FA5}">
                      <a16:colId xmlns:a16="http://schemas.microsoft.com/office/drawing/2014/main" val="2857508562"/>
                    </a:ext>
                  </a:extLst>
                </a:gridCol>
                <a:gridCol w="5013642">
                  <a:extLst>
                    <a:ext uri="{9D8B030D-6E8A-4147-A177-3AD203B41FA5}">
                      <a16:colId xmlns:a16="http://schemas.microsoft.com/office/drawing/2014/main" val="1794031320"/>
                    </a:ext>
                  </a:extLst>
                </a:gridCol>
                <a:gridCol w="4514842">
                  <a:extLst>
                    <a:ext uri="{9D8B030D-6E8A-4147-A177-3AD203B41FA5}">
                      <a16:colId xmlns:a16="http://schemas.microsoft.com/office/drawing/2014/main" val="2100867621"/>
                    </a:ext>
                  </a:extLst>
                </a:gridCol>
              </a:tblGrid>
              <a:tr h="547261">
                <a:tc>
                  <a:txBody>
                    <a:bodyPr/>
                    <a:lstStyle/>
                    <a:p>
                      <a:pPr algn="ctr"/>
                      <a:endParaRPr lang="sr-Cyrl-RS" sz="2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Projekat</a:t>
                      </a:r>
                      <a:endParaRPr lang="sr-Cyrl-R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Poeni</a:t>
                      </a:r>
                      <a:endParaRPr lang="sr-Cyrl-R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640847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pPr algn="ctr"/>
                      <a:r>
                        <a:rPr lang="sr-Latn-R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r-Cyrl-R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Programiranje BSS procesora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90133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pPr algn="ctr"/>
                      <a:r>
                        <a:rPr lang="sr-Latn-R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r-Cyrl-R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Zvučnički niz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232114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pPr algn="ctr"/>
                      <a:r>
                        <a:rPr lang="sr-Latn-R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sr-Cyrl-R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Projekat ozvučenja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399607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pPr algn="ctr"/>
                      <a:r>
                        <a:rPr lang="sr-Latn-R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sr-Cyrl-R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Mikrofonski nizovi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115641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r-Cyrl-R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Bela procesor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sr-Cyrl-R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393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70940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064" name="Group 464">
            <a:extLst>
              <a:ext uri="{FF2B5EF4-FFF2-40B4-BE49-F238E27FC236}">
                <a16:creationId xmlns:a16="http://schemas.microsoft.com/office/drawing/2014/main" id="{3E47F978-07AF-4435-A43C-AB0F7102A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306989"/>
              </p:ext>
            </p:extLst>
          </p:nvPr>
        </p:nvGraphicFramePr>
        <p:xfrm>
          <a:off x="2079588" y="908720"/>
          <a:ext cx="8175699" cy="5677823"/>
        </p:xfrm>
        <a:graphic>
          <a:graphicData uri="http://schemas.openxmlformats.org/drawingml/2006/table">
            <a:tbl>
              <a:tblPr/>
              <a:tblGrid>
                <a:gridCol w="371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8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57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32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R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Teme</a:t>
                      </a:r>
                      <a:endParaRPr kumimoji="0" lang="sr-Latn-RS" altLang="en-U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Prate</a:t>
                      </a:r>
                      <a:r>
                        <a:rPr kumimoji="0" lang="sr-Latn-R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će aktivnosti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R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sr-Latn-R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– Mikrofoni i miksete</a:t>
                      </a: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RS" alt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Demo povezivanje i upotreba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1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Audio procesori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Programiranje procesora 1</a:t>
                      </a: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8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Programabilni procesori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altLang="en-US" sz="14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Programiranje procesora 2 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kumimoji="0" lang="sr-Latn-C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PROJEKAT 1</a:t>
                      </a: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7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Kablovi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RS" alt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Demo kablovi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2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Kurs AutoCad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  <a:defRPr/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Poseta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8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Softver EASE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9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  <a:defRPr/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Zvučnički stubovi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PROJEKAT 2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9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Uvod u ozvučavanje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</a:t>
                      </a:r>
                      <a:r>
                        <a:rPr kumimoji="0" lang="sr-Latn-C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rste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sistema za </a:t>
                      </a:r>
                      <a:r>
                        <a:rPr kumimoji="0" lang="sr-Latn-C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ozvu</a:t>
                      </a:r>
                      <a:r>
                        <a:rPr kumimoji="0" lang="sr-Latn-R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č</a:t>
                      </a:r>
                      <a:r>
                        <a:rPr kumimoji="0" lang="sr-Latn-C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avanje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1013701"/>
                  </a:ext>
                </a:extLst>
              </a:tr>
              <a:tr h="3779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  <a:defRPr/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</a:t>
                      </a:r>
                      <a:r>
                        <a:rPr kumimoji="0" lang="sr-Latn-R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Osnovi projektovanja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C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PROJEKAT 3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281328"/>
                  </a:ext>
                </a:extLst>
              </a:tr>
              <a:tr h="3600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  <a:defRPr/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10 –  Mikrofonski nizovi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C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PROJEKAT 4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53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  <a:defRPr/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1</a:t>
                      </a:r>
                      <a:r>
                        <a:rPr kumimoji="0" lang="sr-Latn-R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</a:t>
                      </a:r>
                      <a:r>
                        <a:rPr kumimoji="0" lang="en-U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Protokoli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 audio </a:t>
                      </a:r>
                      <a:r>
                        <a:rPr kumimoji="0" lang="en-U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sistemima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Poseta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702371"/>
                  </a:ext>
                </a:extLst>
              </a:tr>
              <a:tr h="3595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  <a:defRPr/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1</a:t>
                      </a:r>
                      <a:r>
                        <a:rPr kumimoji="0" lang="sr-Latn-R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</a:t>
                      </a:r>
                      <a:r>
                        <a:rPr kumimoji="0" lang="sr-Latn-R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 programiranje u realnom vremenu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479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  <a:defRPr/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1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</a:t>
                      </a:r>
                      <a:r>
                        <a:rPr kumimoji="0" lang="sr-Latn-R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 programiranje u realnom vremenu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PROJEKAT 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2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  <a:defRPr/>
                      </a:pP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Tema 1</a:t>
                      </a:r>
                      <a:r>
                        <a:rPr kumimoji="0" lang="sr-Latn-R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Merenja u audio sistemima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350963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50963" algn="l"/>
                        </a:tabLst>
                      </a:pPr>
                      <a:r>
                        <a:rPr kumimoji="0" lang="sr-Latn-RS" altLang="en-US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Poseta</a:t>
                      </a:r>
                      <a:r>
                        <a:rPr kumimoji="0" lang="sr-Latn-C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sr-Latn-C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999" marR="17999" marT="46796" marB="4679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1343" name="Rectangle 465">
            <a:extLst>
              <a:ext uri="{FF2B5EF4-FFF2-40B4-BE49-F238E27FC236}">
                <a16:creationId xmlns:a16="http://schemas.microsoft.com/office/drawing/2014/main" id="{5BCBA49A-D42D-4E86-B592-D90C5744F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44624"/>
            <a:ext cx="8785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r-Latn-CS" altLang="sr-Latn-RS" sz="2800" dirty="0">
                <a:latin typeface="Arial" panose="020B0604020202020204" pitchFamily="34" charset="0"/>
              </a:rPr>
              <a:t>Približna struktura nastave tokom semestra</a:t>
            </a:r>
            <a:endParaRPr lang="en-US" altLang="sr-Latn-R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3">
            <a:extLst>
              <a:ext uri="{FF2B5EF4-FFF2-40B4-BE49-F238E27FC236}">
                <a16:creationId xmlns:a16="http://schemas.microsoft.com/office/drawing/2014/main" id="{4E7FD116-7FC4-403E-9580-4702B1017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836737"/>
            <a:ext cx="10972800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sl-SI" altLang="sr-Latn-RS" dirty="0">
                <a:latin typeface="Arial" panose="020B0604020202020204" pitchFamily="34" charset="0"/>
              </a:rPr>
              <a:t>Mudrost nepoznatog profesora: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sl-SI" altLang="sr-Latn-RS" sz="2400" b="0" dirty="0"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sl-SI" altLang="sr-Latn-RS" sz="2600" b="0" dirty="0">
                <a:latin typeface="Arial" panose="020B0604020202020204" pitchFamily="34" charset="0"/>
              </a:rPr>
              <a:t>Mi pripremamo studente za poslove koji još ne postoje, 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sl-SI" altLang="sr-Latn-RS" sz="2600" b="0" dirty="0">
                <a:latin typeface="Arial" panose="020B0604020202020204" pitchFamily="34" charset="0"/>
              </a:rPr>
              <a:t>u kojima će koristiti tehnologiju koja još nije pronađena, 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sl-SI" altLang="sr-Latn-RS" sz="2600" b="0" dirty="0">
                <a:latin typeface="Arial" panose="020B0604020202020204" pitchFamily="34" charset="0"/>
              </a:rPr>
              <a:t>i na kojima će rešavati probleme za koje mi još ne znamo.</a:t>
            </a:r>
            <a:r>
              <a:rPr lang="sl-SI" altLang="sr-Latn-RS" sz="2600" dirty="0">
                <a:latin typeface="Arial" panose="020B0604020202020204" pitchFamily="34" charset="0"/>
              </a:rPr>
              <a:t> </a:t>
            </a:r>
            <a:endParaRPr lang="sr-Latn-CS" altLang="sr-Latn-RS" sz="2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2F1B5-3E55-F6DA-B386-7457E7621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98" name="Rectangle 2">
            <a:extLst>
              <a:ext uri="{FF2B5EF4-FFF2-40B4-BE49-F238E27FC236}">
                <a16:creationId xmlns:a16="http://schemas.microsoft.com/office/drawing/2014/main" id="{9657856B-6AB3-3FC9-10D5-B12A3AD1F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426" y="1905506"/>
            <a:ext cx="9487148" cy="3046988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sr-Latn-RS" sz="4800" dirty="0">
                <a:solidFill>
                  <a:schemeClr val="tx2"/>
                </a:solidFill>
                <a:latin typeface="Arial" panose="020B0604020202020204" pitchFamily="34" charset="0"/>
              </a:rPr>
              <a:t>SAVREMENE TEHNOLOGIJE U AUDIO SISTEMIMA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sr-Latn-RS" sz="48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sr-Latn-RS" sz="4800" b="0" dirty="0">
                <a:solidFill>
                  <a:schemeClr val="tx2"/>
                </a:solidFill>
                <a:latin typeface="Arial" panose="020B0604020202020204" pitchFamily="34" charset="0"/>
              </a:rPr>
              <a:t>202</a:t>
            </a:r>
            <a:r>
              <a:rPr lang="sr-Latn-RS" altLang="sr-Latn-RS" sz="4800" b="0" dirty="0">
                <a:solidFill>
                  <a:schemeClr val="tx2"/>
                </a:solidFill>
                <a:latin typeface="Arial" panose="020B0604020202020204" pitchFamily="34" charset="0"/>
              </a:rPr>
              <a:t>5</a:t>
            </a:r>
            <a:r>
              <a:rPr lang="en-US" altLang="sr-Latn-RS" sz="4800" b="0" dirty="0">
                <a:solidFill>
                  <a:schemeClr val="tx2"/>
                </a:solidFill>
                <a:latin typeface="Arial" panose="020B0604020202020204" pitchFamily="34" charset="0"/>
              </a:rPr>
              <a:t>-202</a:t>
            </a:r>
            <a:r>
              <a:rPr lang="sr-Latn-RS" altLang="sr-Latn-RS" sz="4800" b="0" dirty="0">
                <a:solidFill>
                  <a:schemeClr val="tx2"/>
                </a:solidFill>
                <a:latin typeface="Arial" panose="020B0604020202020204" pitchFamily="34" charset="0"/>
              </a:rPr>
              <a:t>6</a:t>
            </a:r>
            <a:endParaRPr lang="en-US" altLang="sr-Latn-RS" sz="4400" b="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05869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4959</TotalTime>
  <Words>319</Words>
  <Application>Microsoft Office PowerPoint</Application>
  <PresentationFormat>Widescreen</PresentationFormat>
  <Paragraphs>87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ETF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Miomir Mijic</dc:creator>
  <cp:lastModifiedBy>Милош Бјелић</cp:lastModifiedBy>
  <cp:revision>331</cp:revision>
  <cp:lastPrinted>2001-03-22T22:20:39Z</cp:lastPrinted>
  <dcterms:created xsi:type="dcterms:W3CDTF">2001-03-21T09:19:14Z</dcterms:created>
  <dcterms:modified xsi:type="dcterms:W3CDTF">2026-03-24T17:08:05Z</dcterms:modified>
</cp:coreProperties>
</file>