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4"/>
  </p:notesMasterIdLst>
  <p:sldIdLst>
    <p:sldId id="256" r:id="rId3"/>
    <p:sldId id="291" r:id="rId4"/>
    <p:sldId id="294" r:id="rId5"/>
    <p:sldId id="295" r:id="rId6"/>
    <p:sldId id="427" r:id="rId7"/>
    <p:sldId id="343" r:id="rId8"/>
    <p:sldId id="395" r:id="rId9"/>
    <p:sldId id="297" r:id="rId10"/>
    <p:sldId id="307" r:id="rId11"/>
    <p:sldId id="309" r:id="rId12"/>
    <p:sldId id="347" r:id="rId13"/>
    <p:sldId id="328" r:id="rId14"/>
    <p:sldId id="422" r:id="rId15"/>
    <p:sldId id="429" r:id="rId16"/>
    <p:sldId id="346" r:id="rId17"/>
    <p:sldId id="293" r:id="rId18"/>
    <p:sldId id="391" r:id="rId19"/>
    <p:sldId id="314" r:id="rId20"/>
    <p:sldId id="397" r:id="rId21"/>
    <p:sldId id="335" r:id="rId22"/>
    <p:sldId id="281" r:id="rId23"/>
    <p:sldId id="392" r:id="rId24"/>
    <p:sldId id="279" r:id="rId25"/>
    <p:sldId id="398" r:id="rId26"/>
    <p:sldId id="399" r:id="rId27"/>
    <p:sldId id="402" r:id="rId28"/>
    <p:sldId id="286" r:id="rId29"/>
    <p:sldId id="284" r:id="rId30"/>
    <p:sldId id="310" r:id="rId31"/>
    <p:sldId id="290" r:id="rId32"/>
    <p:sldId id="316" r:id="rId33"/>
    <p:sldId id="425" r:id="rId34"/>
    <p:sldId id="420" r:id="rId35"/>
    <p:sldId id="361" r:id="rId36"/>
    <p:sldId id="359" r:id="rId37"/>
    <p:sldId id="358" r:id="rId38"/>
    <p:sldId id="377" r:id="rId39"/>
    <p:sldId id="424" r:id="rId40"/>
    <p:sldId id="285" r:id="rId41"/>
    <p:sldId id="426" r:id="rId42"/>
    <p:sldId id="43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9B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18" autoAdjust="0"/>
    <p:restoredTop sz="78097" autoAdjust="0"/>
  </p:normalViewPr>
  <p:slideViewPr>
    <p:cSldViewPr>
      <p:cViewPr>
        <p:scale>
          <a:sx n="75" d="100"/>
          <a:sy n="75" d="100"/>
        </p:scale>
        <p:origin x="1002" y="3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илош Бјелић" userId="1d6a15fd-5df5-41de-aab1-e7f43c2752d1" providerId="ADAL" clId="{2EAF85E1-AB40-4D93-BF2B-BEAAD4951AE0}"/>
    <pc:docChg chg="modSld">
      <pc:chgData name="Милош Бјелић" userId="1d6a15fd-5df5-41de-aab1-e7f43c2752d1" providerId="ADAL" clId="{2EAF85E1-AB40-4D93-BF2B-BEAAD4951AE0}" dt="2025-09-07T11:18:40.887" v="0" actId="6549"/>
      <pc:docMkLst>
        <pc:docMk/>
      </pc:docMkLst>
      <pc:sldChg chg="modNotesTx">
        <pc:chgData name="Милош Бјелић" userId="1d6a15fd-5df5-41de-aab1-e7f43c2752d1" providerId="ADAL" clId="{2EAF85E1-AB40-4D93-BF2B-BEAAD4951AE0}" dt="2025-09-07T11:18:40.887" v="0" actId="6549"/>
        <pc:sldMkLst>
          <pc:docMk/>
          <pc:sldMk cId="989043510" sldId="34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077E9-60BF-4D1A-A418-5EEE6D8CBFA7}" type="datetimeFigureOut">
              <a:rPr lang="sr-Latn-RS" smtClean="0"/>
              <a:t>3.6.2026.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1A0CB-85CB-48F0-8669-BB20DA82B27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44540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1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412640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12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94780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13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94780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14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88742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15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94780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16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81648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17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94780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18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19255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19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94780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20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947804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22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94780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baseline="0" dirty="0"/>
              <a:t>Današnje predavanje organizovano kroz 4 celine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035C1-0DB0-429B-81D7-755A4BC10C8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9652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24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947804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25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94780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26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94780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035C1-0DB0-429B-81D7-755A4BC10C8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333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32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6489593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33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947804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34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947804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35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947804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36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947804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37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94780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035C1-0DB0-429B-81D7-755A4BC10C8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5447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38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947804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41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00931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035C1-0DB0-429B-81D7-755A4BC10C8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061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5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68322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6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94780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7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94780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A0CB-85CB-48F0-8669-BB20DA82B277}" type="slidenum">
              <a:rPr lang="sr-Latn-RS" smtClean="0"/>
              <a:t>8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75544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035C1-0DB0-429B-81D7-755A4BC10C8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96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sr-Latn-C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95962-3AAB-42E9-9224-E8408A7189EB}" type="slidenum">
              <a:rPr lang="sr-Latn-C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r-Latn-C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57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D46CC-BEB4-4474-8573-9F26EDDE3264}" type="slidenum">
              <a:rPr lang="sr-Latn-C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r-Latn-C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455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998B4-4498-4CB1-91F1-DECE6B3E0876}" type="slidenum">
              <a:rPr lang="sr-Latn-C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r-Latn-C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43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DE7DC-5B5B-43C6-B864-4B1C7AFA2F0A}" type="slidenum">
              <a:rPr lang="sr-Latn-C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r-Latn-C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990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75EC5-5DA6-437D-A6EF-9D875648CCF0}" type="slidenum">
              <a:rPr lang="sr-Latn-C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r-Latn-C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82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DDB02-9A54-4AA6-BC65-610519481693}" type="slidenum">
              <a:rPr lang="sr-Latn-C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r-Latn-C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06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53CC7-CE6E-4EF6-8DF9-11C933542BFC}" type="slidenum">
              <a:rPr lang="sr-Latn-C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r-Latn-C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69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5DD84-7361-4BA7-894A-6AA69C6F4032}" type="slidenum">
              <a:rPr lang="sr-Latn-C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r-Latn-C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35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r-Latn-C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EADF2-A6E1-47DB-9CB5-EF3A0133FCFE}" type="slidenum">
              <a:rPr lang="sr-Latn-C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r-Latn-C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74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DFC25-B45C-4E27-B52C-C7F64E25A5C2}" type="slidenum">
              <a:rPr lang="sr-Latn-C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r-Latn-C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2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FF648-1625-4F28-9707-8A35C1643BD8}" type="slidenum">
              <a:rPr lang="sr-Latn-C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r-Latn-C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412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sr-Latn-C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995CE-421C-40F0-B77A-A95086C03504}" type="slidenum">
              <a:rPr lang="sr-Latn-C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r-Latn-C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45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EFC64-976B-4718-9646-BAE6384140AF}" type="slidenum">
              <a:rPr lang="sr-Latn-C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r-Latn-C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41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r-Latn-C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r-Latn-CS" altLang="en-US"/>
              <a:t>Click to edit Master text styles</a:t>
            </a:r>
          </a:p>
          <a:p>
            <a:pPr lvl="1"/>
            <a:r>
              <a:rPr lang="sr-Latn-CS" altLang="en-US"/>
              <a:t>Second level</a:t>
            </a:r>
          </a:p>
          <a:p>
            <a:pPr lvl="2"/>
            <a:r>
              <a:rPr lang="sr-Latn-CS" altLang="en-US"/>
              <a:t>Third level</a:t>
            </a:r>
          </a:p>
          <a:p>
            <a:pPr lvl="3"/>
            <a:r>
              <a:rPr lang="sr-Latn-CS" altLang="en-US"/>
              <a:t>Fourth level</a:t>
            </a:r>
          </a:p>
          <a:p>
            <a:pPr lvl="4"/>
            <a:r>
              <a:rPr lang="sr-Latn-C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r-Latn-C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D8680A-A0AD-4CB8-985C-0E2EF0FB330D}" type="slidenum">
              <a:rPr lang="sr-Latn-C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r-Latn-CS">
              <a:solidFill>
                <a:srgbClr val="000000"/>
              </a:solidFill>
            </a:endParaRPr>
          </a:p>
        </p:txBody>
      </p:sp>
      <p:pic>
        <p:nvPicPr>
          <p:cNvPr id="1031" name="Picture 9" descr="logo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3150"/>
            <a:ext cx="12192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39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e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63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62.wmf"/><Relationship Id="rId4" Type="http://schemas.openxmlformats.org/officeDocument/2006/relationships/image" Target="../media/image59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6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68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74.jpe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image" Target="../media/image73.jpeg"/><Relationship Id="rId17" Type="http://schemas.openxmlformats.org/officeDocument/2006/relationships/image" Target="../media/image78.png"/><Relationship Id="rId2" Type="http://schemas.openxmlformats.org/officeDocument/2006/relationships/audio" Target="../media/media1.wav"/><Relationship Id="rId16" Type="http://schemas.openxmlformats.org/officeDocument/2006/relationships/image" Target="../media/image77.jp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13.xml"/><Relationship Id="rId5" Type="http://schemas.microsoft.com/office/2007/relationships/media" Target="../media/media3.wav"/><Relationship Id="rId15" Type="http://schemas.openxmlformats.org/officeDocument/2006/relationships/image" Target="../media/image76.png"/><Relationship Id="rId10" Type="http://schemas.openxmlformats.org/officeDocument/2006/relationships/audio" Target="../media/media5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emf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emf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4.gif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971800"/>
            <a:ext cx="10972800" cy="914400"/>
          </a:xfrm>
          <a:noFill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sr-Latn-RS" altLang="en-US" sz="5400" b="1" dirty="0">
                <a:latin typeface="Times New Roman" pitchFamily="18" charset="0"/>
                <a:cs typeface="Times New Roman" pitchFamily="18" charset="0"/>
              </a:rPr>
              <a:t>Mikrofonski nizovi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R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en-US" sz="5400" b="1" dirty="0">
                <a:latin typeface="Times New Roman" pitchFamily="18" charset="0"/>
                <a:cs typeface="Times New Roman" pitchFamily="18" charset="0"/>
              </a:rPr>
            </a:br>
            <a:r>
              <a:rPr lang="sr-Latn-RS" altLang="en-US" sz="5400" b="1" dirty="0">
                <a:latin typeface="Times New Roman" pitchFamily="18" charset="0"/>
                <a:cs typeface="Times New Roman" pitchFamily="18" charset="0"/>
              </a:rPr>
              <a:t>prostorno-vremenska </a:t>
            </a:r>
            <a:br>
              <a:rPr lang="sr-Latn-RS" altLang="en-US" sz="5400" b="1" dirty="0">
                <a:latin typeface="Times New Roman" pitchFamily="18" charset="0"/>
                <a:cs typeface="Times New Roman" pitchFamily="18" charset="0"/>
              </a:rPr>
            </a:br>
            <a:r>
              <a:rPr lang="sr-Latn-RS" altLang="en-US" sz="5400" b="1" dirty="0">
                <a:latin typeface="Times New Roman" pitchFamily="18" charset="0"/>
                <a:cs typeface="Times New Roman" pitchFamily="18" charset="0"/>
              </a:rPr>
              <a:t>obrada signala</a:t>
            </a:r>
          </a:p>
        </p:txBody>
      </p:sp>
    </p:spTree>
    <p:extLst>
      <p:ext uri="{BB962C8B-B14F-4D97-AF65-F5344CB8AC3E}">
        <p14:creationId xmlns:p14="http://schemas.microsoft.com/office/powerpoint/2010/main" val="2346812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75104"/>
            <a:ext cx="9926741" cy="2907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92" y="1635252"/>
            <a:ext cx="9828756" cy="358749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4F8AA4C-4A60-4209-9C05-1107BB14A2DF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Primeri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mikrofonskih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nizova</a:t>
            </a:r>
            <a:endParaRPr lang="en-US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D0A51B3-4301-D4F1-04BE-73B249B39D66}"/>
              </a:ext>
            </a:extLst>
          </p:cNvPr>
          <p:cNvGrpSpPr/>
          <p:nvPr/>
        </p:nvGrpSpPr>
        <p:grpSpPr>
          <a:xfrm>
            <a:off x="38098" y="85724"/>
            <a:ext cx="838202" cy="838200"/>
            <a:chOff x="2362200" y="533400"/>
            <a:chExt cx="838202" cy="838200"/>
          </a:xfrm>
        </p:grpSpPr>
        <p:sp>
          <p:nvSpPr>
            <p:cNvPr id="3" name="Pie 13">
              <a:extLst>
                <a:ext uri="{FF2B5EF4-FFF2-40B4-BE49-F238E27FC236}">
                  <a16:creationId xmlns:a16="http://schemas.microsoft.com/office/drawing/2014/main" id="{8969415B-5BC9-053B-F895-104E46902D93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10891352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6" name="Flowchart: Or 5">
              <a:extLst>
                <a:ext uri="{FF2B5EF4-FFF2-40B4-BE49-F238E27FC236}">
                  <a16:creationId xmlns:a16="http://schemas.microsoft.com/office/drawing/2014/main" id="{CE8B5926-FA51-1044-1096-D35D6412E44C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375931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359721"/>
            <a:ext cx="10972800" cy="4525963"/>
          </a:xfrm>
        </p:spPr>
        <p:txBody>
          <a:bodyPr/>
          <a:lstStyle/>
          <a:p>
            <a:r>
              <a:rPr lang="sr-Latn-RS" sz="3600" dirty="0">
                <a:latin typeface="Times New Roman" pitchFamily="18" charset="0"/>
                <a:cs typeface="Times New Roman" pitchFamily="18" charset="0"/>
              </a:rPr>
              <a:t>Cilj optimizacije: određivanje pozicije mikrofona </a:t>
            </a:r>
          </a:p>
          <a:p>
            <a:r>
              <a:rPr lang="sr-Latn-RS" sz="3600" dirty="0">
                <a:latin typeface="Times New Roman" pitchFamily="18" charset="0"/>
                <a:cs typeface="Times New Roman" pitchFamily="18" charset="0"/>
              </a:rPr>
              <a:t>Kriterijumi optimizacije:</a:t>
            </a:r>
          </a:p>
          <a:p>
            <a:pPr lvl="1"/>
            <a:r>
              <a:rPr lang="sr-Latn-RS" sz="3200" dirty="0" err="1">
                <a:latin typeface="Times New Roman" pitchFamily="18" charset="0"/>
                <a:cs typeface="Times New Roman" pitchFamily="18" charset="0"/>
              </a:rPr>
              <a:t>Minimizacija</a:t>
            </a:r>
            <a:r>
              <a:rPr lang="sr-Latn-RS" sz="3200" dirty="0">
                <a:latin typeface="Times New Roman" pitchFamily="18" charset="0"/>
                <a:cs typeface="Times New Roman" pitchFamily="18" charset="0"/>
              </a:rPr>
              <a:t> širine glavnog loba (</a:t>
            </a:r>
            <a:r>
              <a:rPr lang="sr-Latn-RS" sz="3200" i="1" dirty="0" err="1">
                <a:latin typeface="Times New Roman" pitchFamily="18" charset="0"/>
                <a:cs typeface="Times New Roman" pitchFamily="18" charset="0"/>
              </a:rPr>
              <a:t>BW</a:t>
            </a:r>
            <a:r>
              <a:rPr lang="sr-Latn-RS" sz="32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sr-Latn-RS" sz="3200" dirty="0" err="1">
                <a:latin typeface="Times New Roman" pitchFamily="18" charset="0"/>
                <a:cs typeface="Times New Roman" pitchFamily="18" charset="0"/>
              </a:rPr>
              <a:t>Minimizacija</a:t>
            </a:r>
            <a:r>
              <a:rPr lang="sr-Latn-RS" sz="3200" dirty="0">
                <a:latin typeface="Times New Roman" pitchFamily="18" charset="0"/>
                <a:cs typeface="Times New Roman" pitchFamily="18" charset="0"/>
              </a:rPr>
              <a:t> amplitude bočnih lobova (</a:t>
            </a:r>
            <a:r>
              <a:rPr lang="sr-Latn-RS" sz="3200" i="1" dirty="0" err="1">
                <a:latin typeface="Times New Roman" pitchFamily="18" charset="0"/>
                <a:cs typeface="Times New Roman" pitchFamily="18" charset="0"/>
              </a:rPr>
              <a:t>MSL</a:t>
            </a:r>
            <a:r>
              <a:rPr lang="sr-Latn-RS" sz="3200" dirty="0">
                <a:latin typeface="Times New Roman" pitchFamily="18" charset="0"/>
                <a:cs typeface="Times New Roman" pitchFamily="18" charset="0"/>
              </a:rPr>
              <a:t>)  </a:t>
            </a:r>
          </a:p>
          <a:p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mikrofona</a:t>
            </a:r>
            <a:endParaRPr lang="en-GB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48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promenljivih</a:t>
            </a:r>
            <a:endParaRPr lang="sr-Latn-R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D:\Milos\Doktorske\III godina\Mikrofonski nizovi\ETRAN\Dizajn mikrofonskog niza\Prezentacija\Princip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914401"/>
            <a:ext cx="5038353" cy="503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Milos\Doktorske\III godina\Mikrofonski nizovi\ETRAN\Dizajn mikrofonskog niza\Prezentacija\Princip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914400"/>
            <a:ext cx="5038353" cy="503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Milos\Doktorske\III godina\Mikrofonski nizovi\ETRAN\Dizajn mikrofonskog niza\Prezentacija\Princip 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448" y="914401"/>
            <a:ext cx="5038353" cy="503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Milos\Doktorske\III godina\Mikrofonski nizovi\ETRAN 2017\Rad uglovi incidencije\Prezentacija\Optimizovani niz geometrija.png">
            <a:extLst>
              <a:ext uri="{FF2B5EF4-FFF2-40B4-BE49-F238E27FC236}">
                <a16:creationId xmlns:a16="http://schemas.microsoft.com/office/drawing/2014/main" id="{894A530D-ECC8-4B5C-BCC7-2AC84831D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413" y="905246"/>
            <a:ext cx="5383174" cy="519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9470677-B682-4E96-9E06-1DF777E09B78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RS" dirty="0" err="1">
                <a:latin typeface="Times New Roman" pitchFamily="18" charset="0"/>
                <a:cs typeface="Times New Roman" pitchFamily="18" charset="0"/>
              </a:rPr>
              <a:t>Optimizacioni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 algoritam</a:t>
            </a:r>
            <a:endParaRPr lang="en-US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4B0CAD-A462-BFDF-2A7E-1D530E8378EC}"/>
              </a:ext>
            </a:extLst>
          </p:cNvPr>
          <p:cNvGrpSpPr/>
          <p:nvPr/>
        </p:nvGrpSpPr>
        <p:grpSpPr>
          <a:xfrm>
            <a:off x="38098" y="85724"/>
            <a:ext cx="838202" cy="838200"/>
            <a:chOff x="2362200" y="533400"/>
            <a:chExt cx="838202" cy="838200"/>
          </a:xfrm>
        </p:grpSpPr>
        <p:sp>
          <p:nvSpPr>
            <p:cNvPr id="4" name="Pie 13">
              <a:extLst>
                <a:ext uri="{FF2B5EF4-FFF2-40B4-BE49-F238E27FC236}">
                  <a16:creationId xmlns:a16="http://schemas.microsoft.com/office/drawing/2014/main" id="{D8724FCA-179E-3446-985F-DA233357B844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10891352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5" name="Flowchart: Or 4">
              <a:extLst>
                <a:ext uri="{FF2B5EF4-FFF2-40B4-BE49-F238E27FC236}">
                  <a16:creationId xmlns:a16="http://schemas.microsoft.com/office/drawing/2014/main" id="{DF08DC35-DA0C-214A-AE86-27E700B1CC4E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428500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6FD8685-0AA8-4EC0-BA6E-BF805F075DDF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RS" dirty="0" err="1">
                <a:latin typeface="Times New Roman" pitchFamily="18" charset="0"/>
                <a:cs typeface="Times New Roman" pitchFamily="18" charset="0"/>
              </a:rPr>
              <a:t>Optimizacioni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 algoritam</a:t>
            </a:r>
            <a:endParaRPr lang="en-US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09D0BF7-B1B2-D22F-8FBF-04848024EF57}"/>
              </a:ext>
            </a:extLst>
          </p:cNvPr>
          <p:cNvGrpSpPr/>
          <p:nvPr/>
        </p:nvGrpSpPr>
        <p:grpSpPr>
          <a:xfrm>
            <a:off x="38098" y="85724"/>
            <a:ext cx="838202" cy="838200"/>
            <a:chOff x="2362200" y="533400"/>
            <a:chExt cx="838202" cy="838200"/>
          </a:xfrm>
        </p:grpSpPr>
        <p:sp>
          <p:nvSpPr>
            <p:cNvPr id="3" name="Pie 13">
              <a:extLst>
                <a:ext uri="{FF2B5EF4-FFF2-40B4-BE49-F238E27FC236}">
                  <a16:creationId xmlns:a16="http://schemas.microsoft.com/office/drawing/2014/main" id="{63ED9870-C94C-1BB2-59D3-F362C02D94A2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10891352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5" name="Flowchart: Or 4">
              <a:extLst>
                <a:ext uri="{FF2B5EF4-FFF2-40B4-BE49-F238E27FC236}">
                  <a16:creationId xmlns:a16="http://schemas.microsoft.com/office/drawing/2014/main" id="{86726DB8-062F-ACE5-7FA0-35D5F4362F85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44372D6-25CD-9CEA-FC3E-DA8B683E40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186145"/>
            <a:ext cx="5791201" cy="50507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F91CAF-EBD2-9E0C-5768-25F290D49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1186145"/>
            <a:ext cx="5791201" cy="50507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094B1DC-751D-5C6A-93BC-87D0271A9C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1140393"/>
            <a:ext cx="5803611" cy="50507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9424766-1C52-C215-CFFC-6BF7B9E4A9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1140390"/>
            <a:ext cx="5791201" cy="505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Milos\Doktorske\Teza\Prezentacija\Slike\MS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52" y="743042"/>
            <a:ext cx="6150096" cy="490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" y="5768246"/>
            <a:ext cx="10972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Miloš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Bjelić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Miodrag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Stanojević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Dragana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Šumarac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Pavlović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Miomir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Mijić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Microphone array geometry optimization for traffic noise analysis, The Journal of the Acoustical Society of America,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141(5), 3101-3104 (2017).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391A527-2A59-404E-A743-0E4662B424DE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RS" dirty="0" err="1">
                <a:latin typeface="Times New Roman" pitchFamily="18" charset="0"/>
                <a:cs typeface="Times New Roman" pitchFamily="18" charset="0"/>
              </a:rPr>
              <a:t>Optimizacioni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 algoritam</a:t>
            </a:r>
            <a:endParaRPr lang="en-US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47C99B3-FEBE-9AF3-3FB2-821CC847E36D}"/>
              </a:ext>
            </a:extLst>
          </p:cNvPr>
          <p:cNvGrpSpPr/>
          <p:nvPr/>
        </p:nvGrpSpPr>
        <p:grpSpPr>
          <a:xfrm>
            <a:off x="38098" y="85724"/>
            <a:ext cx="838202" cy="838200"/>
            <a:chOff x="2362200" y="533400"/>
            <a:chExt cx="838202" cy="838200"/>
          </a:xfrm>
        </p:grpSpPr>
        <p:sp>
          <p:nvSpPr>
            <p:cNvPr id="3" name="Pie 13">
              <a:extLst>
                <a:ext uri="{FF2B5EF4-FFF2-40B4-BE49-F238E27FC236}">
                  <a16:creationId xmlns:a16="http://schemas.microsoft.com/office/drawing/2014/main" id="{38AC77BB-3E82-D786-86FC-F03D267B8FCB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10891352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4" name="Flowchart: Or 3">
              <a:extLst>
                <a:ext uri="{FF2B5EF4-FFF2-40B4-BE49-F238E27FC236}">
                  <a16:creationId xmlns:a16="http://schemas.microsoft.com/office/drawing/2014/main" id="{4E7AECF8-CD03-96B7-6E19-69A6991ED455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172489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9600" y="5768246"/>
            <a:ext cx="10972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Miloš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Bjelić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Miodrag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Stanojević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Dragana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Šumarac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Pavlović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Miomir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Mijić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Microphone array geometry optimization for traffic noise analysis, The Journal of the Acoustical Society of America,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141(5), 3101-3104 (2017).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391A527-2A59-404E-A743-0E4662B424DE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RS" dirty="0" err="1">
                <a:latin typeface="Times New Roman" pitchFamily="18" charset="0"/>
                <a:cs typeface="Times New Roman" pitchFamily="18" charset="0"/>
              </a:rPr>
              <a:t>Optimizacioni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 algoritam</a:t>
            </a:r>
            <a:endParaRPr lang="en-US" kern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Milos\Doktorske\Teza\Prezentacija\Slike\BW.png">
            <a:extLst>
              <a:ext uri="{FF2B5EF4-FFF2-40B4-BE49-F238E27FC236}">
                <a16:creationId xmlns:a16="http://schemas.microsoft.com/office/drawing/2014/main" id="{52CCC093-4169-4DAC-9E72-E71249AD5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52" y="743042"/>
            <a:ext cx="6150096" cy="490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FD603A4-70BC-C6FD-2492-02CA72B93A28}"/>
              </a:ext>
            </a:extLst>
          </p:cNvPr>
          <p:cNvGrpSpPr/>
          <p:nvPr/>
        </p:nvGrpSpPr>
        <p:grpSpPr>
          <a:xfrm>
            <a:off x="38098" y="85724"/>
            <a:ext cx="838202" cy="838200"/>
            <a:chOff x="2362200" y="533400"/>
            <a:chExt cx="838202" cy="838200"/>
          </a:xfrm>
        </p:grpSpPr>
        <p:sp>
          <p:nvSpPr>
            <p:cNvPr id="3" name="Pie 13">
              <a:extLst>
                <a:ext uri="{FF2B5EF4-FFF2-40B4-BE49-F238E27FC236}">
                  <a16:creationId xmlns:a16="http://schemas.microsoft.com/office/drawing/2014/main" id="{BBFDDB3A-4A9E-0149-AEAA-F2B897C69F4A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10891352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4" name="Flowchart: Or 3">
              <a:extLst>
                <a:ext uri="{FF2B5EF4-FFF2-40B4-BE49-F238E27FC236}">
                  <a16:creationId xmlns:a16="http://schemas.microsoft.com/office/drawing/2014/main" id="{C9A121FD-8EA4-AC56-BFAA-A2B853D821AD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197235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los\Doktorske\III godina\Mikrofonski nizovi\ETRAN\Dizajn mikrofonskog niza\Prezentacija\Ni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18878"/>
            <a:ext cx="5410200" cy="510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7522028" y="3505200"/>
            <a:ext cx="152400" cy="152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7" name="Oval 6"/>
          <p:cNvSpPr/>
          <p:nvPr/>
        </p:nvSpPr>
        <p:spPr>
          <a:xfrm>
            <a:off x="6629400" y="2057400"/>
            <a:ext cx="152400" cy="152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8" name="Oval 7"/>
          <p:cNvSpPr/>
          <p:nvPr/>
        </p:nvSpPr>
        <p:spPr>
          <a:xfrm>
            <a:off x="6215744" y="2514600"/>
            <a:ext cx="152400" cy="152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9" name="Oval 8"/>
          <p:cNvSpPr/>
          <p:nvPr/>
        </p:nvSpPr>
        <p:spPr>
          <a:xfrm>
            <a:off x="6858000" y="4572000"/>
            <a:ext cx="152400" cy="152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0" name="Oval 9"/>
          <p:cNvSpPr/>
          <p:nvPr/>
        </p:nvSpPr>
        <p:spPr>
          <a:xfrm>
            <a:off x="5312228" y="2057400"/>
            <a:ext cx="152400" cy="152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321628" y="2166258"/>
            <a:ext cx="1812472" cy="42454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200400" y="1069040"/>
            <a:ext cx="0" cy="472216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90800" y="3269284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b="1" dirty="0" err="1">
                <a:latin typeface="Times New Roman" pitchFamily="18" charset="0"/>
                <a:cs typeface="Times New Roman" pitchFamily="18" charset="0"/>
              </a:rPr>
              <a:t>3m</a:t>
            </a:r>
            <a:endParaRPr lang="sr-Latn-R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Milos\Doktorske\III godina\Mikrofonski nizovi\Mikrofonski niz 24ch\Delovi za niz\Fotografije\mikrof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656" y="914401"/>
            <a:ext cx="2724150" cy="27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:\Milos\Doktorske\Teza\Prezentacija\Slike\blok sema.jpg">
            <a:extLst>
              <a:ext uri="{FF2B5EF4-FFF2-40B4-BE49-F238E27FC236}">
                <a16:creationId xmlns:a16="http://schemas.microsoft.com/office/drawing/2014/main" id="{C0ACE433-FAC7-4251-9B12-9E276F336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280" y="838200"/>
            <a:ext cx="7924800" cy="517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AF31F38-EEC7-4B4C-9F94-CB3AA5D58BE6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ealizacija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 prototipa</a:t>
            </a:r>
            <a:endParaRPr lang="en-US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C21FFB8-3FAB-F81C-5552-6C44D12453F4}"/>
              </a:ext>
            </a:extLst>
          </p:cNvPr>
          <p:cNvGrpSpPr/>
          <p:nvPr/>
        </p:nvGrpSpPr>
        <p:grpSpPr>
          <a:xfrm>
            <a:off x="38098" y="85724"/>
            <a:ext cx="838202" cy="838200"/>
            <a:chOff x="2362200" y="533400"/>
            <a:chExt cx="838202" cy="838200"/>
          </a:xfrm>
        </p:grpSpPr>
        <p:sp>
          <p:nvSpPr>
            <p:cNvPr id="3" name="Pie 13">
              <a:extLst>
                <a:ext uri="{FF2B5EF4-FFF2-40B4-BE49-F238E27FC236}">
                  <a16:creationId xmlns:a16="http://schemas.microsoft.com/office/drawing/2014/main" id="{BFFCAE84-9250-9227-8A94-D543745522C0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10891352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5" name="Flowchart: Or 4">
              <a:extLst>
                <a:ext uri="{FF2B5EF4-FFF2-40B4-BE49-F238E27FC236}">
                  <a16:creationId xmlns:a16="http://schemas.microsoft.com/office/drawing/2014/main" id="{A75638EF-8D89-D3EB-B933-CFB7A8F5A3A6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306998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16" y="1613790"/>
            <a:ext cx="10832168" cy="14630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63" y="3439945"/>
            <a:ext cx="2655836" cy="22240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808" y="3727515"/>
            <a:ext cx="2224059" cy="2224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761679"/>
            <a:ext cx="2362200" cy="17884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7866" y="4220477"/>
            <a:ext cx="801967" cy="7026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9842" y="4200628"/>
            <a:ext cx="801967" cy="70269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F38EC27-FA63-4E32-B635-4DBEEACD68F8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endParaRPr lang="en-US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9E0B792-3651-4C16-A10F-50BDF9D4855B}"/>
              </a:ext>
            </a:extLst>
          </p:cNvPr>
          <p:cNvSpPr txBox="1">
            <a:spLocks/>
          </p:cNvSpPr>
          <p:nvPr/>
        </p:nvSpPr>
        <p:spPr bwMode="auto">
          <a:xfrm>
            <a:off x="609600" y="353504"/>
            <a:ext cx="1097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RS" kern="0" dirty="0">
                <a:latin typeface="Times New Roman" pitchFamily="18" charset="0"/>
                <a:cs typeface="Times New Roman" pitchFamily="18" charset="0"/>
              </a:rPr>
              <a:t>Algoritmi za obradu signala sa mikrofonskog niza</a:t>
            </a:r>
            <a:endParaRPr lang="en-US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0DE0FB-FCBA-5BF3-F8A8-FBA636BCE872}"/>
              </a:ext>
            </a:extLst>
          </p:cNvPr>
          <p:cNvGrpSpPr/>
          <p:nvPr/>
        </p:nvGrpSpPr>
        <p:grpSpPr>
          <a:xfrm>
            <a:off x="45543" y="85724"/>
            <a:ext cx="838202" cy="838200"/>
            <a:chOff x="2362200" y="533400"/>
            <a:chExt cx="838202" cy="838200"/>
          </a:xfrm>
        </p:grpSpPr>
        <p:sp>
          <p:nvSpPr>
            <p:cNvPr id="3" name="Pie 18">
              <a:extLst>
                <a:ext uri="{FF2B5EF4-FFF2-40B4-BE49-F238E27FC236}">
                  <a16:creationId xmlns:a16="http://schemas.microsoft.com/office/drawing/2014/main" id="{BD8AFED5-DDA2-56B8-6E4A-831E781ACCC1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16229397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5" name="Flowchart: Or 4">
              <a:extLst>
                <a:ext uri="{FF2B5EF4-FFF2-40B4-BE49-F238E27FC236}">
                  <a16:creationId xmlns:a16="http://schemas.microsoft.com/office/drawing/2014/main" id="{B75FA74E-DD49-EB8A-7105-87DF9FF69502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187790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25963"/>
          </a:xfrm>
        </p:spPr>
        <p:txBody>
          <a:bodyPr/>
          <a:lstStyle/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Određivanje pravca nailaska zvučnog talasa</a:t>
            </a:r>
          </a:p>
          <a:p>
            <a:pPr lvl="1"/>
            <a:r>
              <a:rPr lang="sr-Latn-RS" sz="2600" i="1" dirty="0" err="1">
                <a:latin typeface="Times New Roman" pitchFamily="18" charset="0"/>
                <a:cs typeface="Times New Roman" pitchFamily="18" charset="0"/>
              </a:rPr>
              <a:t>Delay</a:t>
            </a:r>
            <a:r>
              <a:rPr lang="sr-Latn-RS" sz="2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2600" i="1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sr-Latn-RS" sz="2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2600" i="1" dirty="0" err="1">
                <a:latin typeface="Times New Roman" pitchFamily="18" charset="0"/>
                <a:cs typeface="Times New Roman" pitchFamily="18" charset="0"/>
              </a:rPr>
              <a:t>Sum</a:t>
            </a:r>
            <a:endParaRPr lang="sr-Latn-RS" sz="2600" i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sr-Latn-RS" sz="2600" dirty="0" err="1">
                <a:latin typeface="Times New Roman" pitchFamily="18" charset="0"/>
                <a:cs typeface="Times New Roman" pitchFamily="18" charset="0"/>
              </a:rPr>
              <a:t>CB</a:t>
            </a:r>
            <a:r>
              <a:rPr lang="sr-Latn-RS" sz="2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sr-Latn-RS" sz="2600" i="1" dirty="0" err="1">
                <a:latin typeface="Times New Roman" pitchFamily="18" charset="0"/>
                <a:cs typeface="Times New Roman" pitchFamily="18" charset="0"/>
              </a:rPr>
              <a:t>Conventional</a:t>
            </a:r>
            <a:r>
              <a:rPr lang="sr-Latn-RS" sz="2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2600" i="1" dirty="0" err="1">
                <a:latin typeface="Times New Roman" pitchFamily="18" charset="0"/>
                <a:cs typeface="Times New Roman" pitchFamily="18" charset="0"/>
              </a:rPr>
              <a:t>Beamforming</a:t>
            </a:r>
            <a:r>
              <a:rPr lang="sr-Latn-RS" sz="26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sr-Latn-RS" sz="2600" dirty="0" err="1">
                <a:latin typeface="Times New Roman" pitchFamily="18" charset="0"/>
                <a:cs typeface="Times New Roman" pitchFamily="18" charset="0"/>
              </a:rPr>
              <a:t>CLEAN</a:t>
            </a:r>
            <a:r>
              <a:rPr lang="sr-Latn-RS" sz="2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sr-Latn-RS" sz="2600" dirty="0" err="1">
                <a:latin typeface="Times New Roman" pitchFamily="18" charset="0"/>
                <a:cs typeface="Times New Roman" pitchFamily="18" charset="0"/>
              </a:rPr>
              <a:t>SC</a:t>
            </a:r>
            <a:endParaRPr lang="sr-Latn-RS" sz="2600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sr-Latn-RS" sz="2600" dirty="0" err="1">
                <a:latin typeface="Times New Roman" pitchFamily="18" charset="0"/>
                <a:cs typeface="Times New Roman" pitchFamily="18" charset="0"/>
              </a:rPr>
              <a:t>DAMAS2</a:t>
            </a:r>
            <a:r>
              <a:rPr lang="sr-Latn-RS" sz="2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i="1" dirty="0">
                <a:latin typeface="Times New Roman" pitchFamily="18" charset="0"/>
                <a:cs typeface="Times New Roman" pitchFamily="18" charset="0"/>
              </a:rPr>
              <a:t>Deconvolution Approach for the Mapping of Acoustic </a:t>
            </a:r>
            <a:r>
              <a:rPr lang="en-US" sz="2600" i="1" dirty="0" err="1">
                <a:latin typeface="Times New Roman" pitchFamily="18" charset="0"/>
                <a:cs typeface="Times New Roman" pitchFamily="18" charset="0"/>
              </a:rPr>
              <a:t>Scources</a:t>
            </a:r>
            <a:r>
              <a:rPr lang="sr-Latn-RS" sz="26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pPr marL="342900" lvl="1" indent="-342900">
              <a:buChar char="•"/>
            </a:pPr>
            <a:r>
              <a:rPr lang="sr-Latn-RS" sz="3200" dirty="0">
                <a:latin typeface="Times New Roman" pitchFamily="18" charset="0"/>
                <a:ea typeface="+mn-ea"/>
                <a:cs typeface="Times New Roman" pitchFamily="18" charset="0"/>
              </a:rPr>
              <a:t>Izdvajanje željenih signala</a:t>
            </a:r>
            <a:endParaRPr lang="en-GB" sz="320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1"/>
            <a:endParaRPr lang="sr-Latn-R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64B2AB-D0F2-4377-B46C-0B99C397D983}"/>
              </a:ext>
            </a:extLst>
          </p:cNvPr>
          <p:cNvSpPr txBox="1">
            <a:spLocks/>
          </p:cNvSpPr>
          <p:nvPr/>
        </p:nvSpPr>
        <p:spPr bwMode="auto">
          <a:xfrm>
            <a:off x="609600" y="353504"/>
            <a:ext cx="1097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RS" kern="0" dirty="0">
                <a:latin typeface="Times New Roman" pitchFamily="18" charset="0"/>
                <a:cs typeface="Times New Roman" pitchFamily="18" charset="0"/>
              </a:rPr>
              <a:t>Algoritmi za obradu signala sa mikrofonskog niza</a:t>
            </a:r>
            <a:endParaRPr lang="en-US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01D528-D726-B9D0-32F2-228D6802CEEF}"/>
              </a:ext>
            </a:extLst>
          </p:cNvPr>
          <p:cNvGrpSpPr/>
          <p:nvPr/>
        </p:nvGrpSpPr>
        <p:grpSpPr>
          <a:xfrm>
            <a:off x="45543" y="85724"/>
            <a:ext cx="838202" cy="838200"/>
            <a:chOff x="2362200" y="533400"/>
            <a:chExt cx="838202" cy="838200"/>
          </a:xfrm>
        </p:grpSpPr>
        <p:sp>
          <p:nvSpPr>
            <p:cNvPr id="4" name="Pie 18">
              <a:extLst>
                <a:ext uri="{FF2B5EF4-FFF2-40B4-BE49-F238E27FC236}">
                  <a16:creationId xmlns:a16="http://schemas.microsoft.com/office/drawing/2014/main" id="{12DC9497-1C31-D3AD-2DBA-3063C609F4F5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16229397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5" name="Flowchart: Or 4">
              <a:extLst>
                <a:ext uri="{FF2B5EF4-FFF2-40B4-BE49-F238E27FC236}">
                  <a16:creationId xmlns:a16="http://schemas.microsoft.com/office/drawing/2014/main" id="{D43BD4AD-D0F2-F781-1B66-950143F6DCB6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98480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0640">
            <a:off x="3667046" y="2517213"/>
            <a:ext cx="4038600" cy="889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AB2E01-8F04-4282-8AD7-EBDE18742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216" y="1295401"/>
            <a:ext cx="5693785" cy="44060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07929" y="2488729"/>
            <a:ext cx="4038600" cy="8899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1371600"/>
            <a:ext cx="4947304" cy="3817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501" y="1043773"/>
            <a:ext cx="6489469" cy="30877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500" y="1033585"/>
            <a:ext cx="6477000" cy="30877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4306910"/>
            <a:ext cx="6477000" cy="1600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7544" y="4343401"/>
            <a:ext cx="6458857" cy="15689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DD914A73-15FD-45E1-A216-54403D15CCF0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RS" i="1" kern="0" dirty="0" err="1">
                <a:latin typeface="Times New Roman" pitchFamily="18" charset="0"/>
                <a:cs typeface="Times New Roman" pitchFamily="18" charset="0"/>
              </a:rPr>
              <a:t>Delay</a:t>
            </a:r>
            <a:r>
              <a:rPr lang="sr-Latn-RS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i="1" kern="0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sr-Latn-RS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i="1" kern="0" dirty="0" err="1">
                <a:latin typeface="Times New Roman" pitchFamily="18" charset="0"/>
                <a:cs typeface="Times New Roman" pitchFamily="18" charset="0"/>
              </a:rPr>
              <a:t>sum</a:t>
            </a:r>
            <a:endParaRPr lang="en-US" i="1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556795-FFAD-E210-9EC6-C16A160EE80B}"/>
              </a:ext>
            </a:extLst>
          </p:cNvPr>
          <p:cNvGrpSpPr/>
          <p:nvPr/>
        </p:nvGrpSpPr>
        <p:grpSpPr>
          <a:xfrm>
            <a:off x="45543" y="85724"/>
            <a:ext cx="838202" cy="838200"/>
            <a:chOff x="2362200" y="533400"/>
            <a:chExt cx="838202" cy="838200"/>
          </a:xfrm>
        </p:grpSpPr>
        <p:sp>
          <p:nvSpPr>
            <p:cNvPr id="4" name="Pie 18">
              <a:extLst>
                <a:ext uri="{FF2B5EF4-FFF2-40B4-BE49-F238E27FC236}">
                  <a16:creationId xmlns:a16="http://schemas.microsoft.com/office/drawing/2014/main" id="{01DA672F-5A52-4CC5-25F0-897151BFC282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16229397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7" name="Flowchart: Or 6">
              <a:extLst>
                <a:ext uri="{FF2B5EF4-FFF2-40B4-BE49-F238E27FC236}">
                  <a16:creationId xmlns:a16="http://schemas.microsoft.com/office/drawing/2014/main" id="{17219F5A-54C9-3958-64BA-B5DED3852E12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60806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26572"/>
            <a:ext cx="4648200" cy="22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412704"/>
            <a:ext cx="40195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46F4E5-4785-4B17-9D74-0212134BF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1" y="2774108"/>
            <a:ext cx="4952999" cy="33852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B0A0C6E-0F65-401C-A530-AE03CAA76734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RS" i="1" kern="0" dirty="0" err="1">
                <a:latin typeface="Times New Roman" pitchFamily="18" charset="0"/>
                <a:cs typeface="Times New Roman" pitchFamily="18" charset="0"/>
              </a:rPr>
              <a:t>Delay</a:t>
            </a:r>
            <a:r>
              <a:rPr lang="sr-Latn-RS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i="1" kern="0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sr-Latn-RS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i="1" kern="0" dirty="0" err="1">
                <a:latin typeface="Times New Roman" pitchFamily="18" charset="0"/>
                <a:cs typeface="Times New Roman" pitchFamily="18" charset="0"/>
              </a:rPr>
              <a:t>sum</a:t>
            </a:r>
            <a:endParaRPr lang="en-US" i="1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3E80F7-39DF-8C1A-BE1B-4006601E6F70}"/>
              </a:ext>
            </a:extLst>
          </p:cNvPr>
          <p:cNvGrpSpPr/>
          <p:nvPr/>
        </p:nvGrpSpPr>
        <p:grpSpPr>
          <a:xfrm>
            <a:off x="45543" y="85724"/>
            <a:ext cx="838202" cy="838200"/>
            <a:chOff x="2362200" y="533400"/>
            <a:chExt cx="838202" cy="838200"/>
          </a:xfrm>
        </p:grpSpPr>
        <p:sp>
          <p:nvSpPr>
            <p:cNvPr id="3" name="Pie 18">
              <a:extLst>
                <a:ext uri="{FF2B5EF4-FFF2-40B4-BE49-F238E27FC236}">
                  <a16:creationId xmlns:a16="http://schemas.microsoft.com/office/drawing/2014/main" id="{9B10A928-E512-6B2D-37A3-2AB603128A72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16229397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4" name="Flowchart: Or 3">
              <a:extLst>
                <a:ext uri="{FF2B5EF4-FFF2-40B4-BE49-F238E27FC236}">
                  <a16:creationId xmlns:a16="http://schemas.microsoft.com/office/drawing/2014/main" id="{E0243B8E-8721-0D56-6961-842ED6B7AA8B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62350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09600"/>
          </a:xfrm>
        </p:spPr>
        <p:txBody>
          <a:bodyPr/>
          <a:lstStyle/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Sadržaj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77352" y="1447801"/>
            <a:ext cx="5943600" cy="609600"/>
          </a:xfrm>
        </p:spPr>
        <p:txBody>
          <a:bodyPr/>
          <a:lstStyle/>
          <a:p>
            <a:pPr marL="0" indent="0">
              <a:buNone/>
            </a:pPr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Uvod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2577352" y="2324101"/>
            <a:ext cx="693281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sr-Latn-R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Geometrija mikrofonskih nizova</a:t>
            </a:r>
            <a:endParaRPr lang="en-GB" sz="3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2568388" y="3200401"/>
            <a:ext cx="93950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sr-Latn-R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Algoritmi za prostorno-vremensku obradu signala</a:t>
            </a:r>
            <a:endParaRPr lang="en-GB" sz="3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2590799" y="4076701"/>
            <a:ext cx="593015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sr-Latn-R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Primene i praktična upotreba</a:t>
            </a:r>
            <a:endParaRPr lang="en-GB" sz="3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FC64C9-5A3F-810D-4468-20782788429B}"/>
              </a:ext>
            </a:extLst>
          </p:cNvPr>
          <p:cNvGrpSpPr/>
          <p:nvPr/>
        </p:nvGrpSpPr>
        <p:grpSpPr>
          <a:xfrm>
            <a:off x="1775009" y="1561655"/>
            <a:ext cx="438642" cy="419100"/>
            <a:chOff x="2362200" y="533400"/>
            <a:chExt cx="838202" cy="838200"/>
          </a:xfrm>
        </p:grpSpPr>
        <p:sp>
          <p:nvSpPr>
            <p:cNvPr id="3" name="Pie 9">
              <a:extLst>
                <a:ext uri="{FF2B5EF4-FFF2-40B4-BE49-F238E27FC236}">
                  <a16:creationId xmlns:a16="http://schemas.microsoft.com/office/drawing/2014/main" id="{BA0C9DDC-458E-58D5-5209-280C6E67115D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5400000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4" name="Flowchart: Or 3">
              <a:extLst>
                <a:ext uri="{FF2B5EF4-FFF2-40B4-BE49-F238E27FC236}">
                  <a16:creationId xmlns:a16="http://schemas.microsoft.com/office/drawing/2014/main" id="{4EDED102-DAA8-F8A4-3245-65133235CDC5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55117D-3C78-8B99-014E-69F2D1A81053}"/>
              </a:ext>
            </a:extLst>
          </p:cNvPr>
          <p:cNvGrpSpPr/>
          <p:nvPr/>
        </p:nvGrpSpPr>
        <p:grpSpPr>
          <a:xfrm>
            <a:off x="1761879" y="3347582"/>
            <a:ext cx="438642" cy="419098"/>
            <a:chOff x="2362200" y="533400"/>
            <a:chExt cx="838202" cy="838200"/>
          </a:xfrm>
        </p:grpSpPr>
        <p:sp>
          <p:nvSpPr>
            <p:cNvPr id="11" name="Pie 21">
              <a:extLst>
                <a:ext uri="{FF2B5EF4-FFF2-40B4-BE49-F238E27FC236}">
                  <a16:creationId xmlns:a16="http://schemas.microsoft.com/office/drawing/2014/main" id="{6990608F-F696-4B02-63E1-524C66C0AB1D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16229397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16" name="Flowchart: Or 15">
              <a:extLst>
                <a:ext uri="{FF2B5EF4-FFF2-40B4-BE49-F238E27FC236}">
                  <a16:creationId xmlns:a16="http://schemas.microsoft.com/office/drawing/2014/main" id="{1CDE45A9-3A7E-0F24-C1B7-794B9AF4CAC0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4A8888-DEA9-5CE6-8BB1-E4DB9974402F}"/>
              </a:ext>
            </a:extLst>
          </p:cNvPr>
          <p:cNvGrpSpPr/>
          <p:nvPr/>
        </p:nvGrpSpPr>
        <p:grpSpPr>
          <a:xfrm>
            <a:off x="1775009" y="4171951"/>
            <a:ext cx="438644" cy="419100"/>
            <a:chOff x="2362200" y="533400"/>
            <a:chExt cx="838202" cy="838200"/>
          </a:xfrm>
        </p:grpSpPr>
        <p:sp>
          <p:nvSpPr>
            <p:cNvPr id="18" name="Pie 24">
              <a:extLst>
                <a:ext uri="{FF2B5EF4-FFF2-40B4-BE49-F238E27FC236}">
                  <a16:creationId xmlns:a16="http://schemas.microsoft.com/office/drawing/2014/main" id="{F8E6C31A-C66F-8F06-D09E-C2B555C76419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21508334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19" name="Flowchart: Or 18">
              <a:extLst>
                <a:ext uri="{FF2B5EF4-FFF2-40B4-BE49-F238E27FC236}">
                  <a16:creationId xmlns:a16="http://schemas.microsoft.com/office/drawing/2014/main" id="{AD8B0DCB-2EAD-3676-D253-1389286C5CBD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B64C98C-0FC6-E086-8174-959305B05D58}"/>
              </a:ext>
            </a:extLst>
          </p:cNvPr>
          <p:cNvGrpSpPr/>
          <p:nvPr/>
        </p:nvGrpSpPr>
        <p:grpSpPr>
          <a:xfrm>
            <a:off x="1775009" y="2456091"/>
            <a:ext cx="438643" cy="419099"/>
            <a:chOff x="2362200" y="533400"/>
            <a:chExt cx="838202" cy="838200"/>
          </a:xfrm>
        </p:grpSpPr>
        <p:sp>
          <p:nvSpPr>
            <p:cNvPr id="21" name="Pie 27">
              <a:extLst>
                <a:ext uri="{FF2B5EF4-FFF2-40B4-BE49-F238E27FC236}">
                  <a16:creationId xmlns:a16="http://schemas.microsoft.com/office/drawing/2014/main" id="{30BC5A6F-F03B-03F6-1B6E-FEC14CD4ECD3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10891352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22" name="Flowchart: Or 21">
              <a:extLst>
                <a:ext uri="{FF2B5EF4-FFF2-40B4-BE49-F238E27FC236}">
                  <a16:creationId xmlns:a16="http://schemas.microsoft.com/office/drawing/2014/main" id="{E0B7000B-C0D4-3F83-7C97-48618FEFC39B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1755045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9E4BB7-314F-483C-A9D3-0EB47C2505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3"/>
          <a:stretch/>
        </p:blipFill>
        <p:spPr>
          <a:xfrm>
            <a:off x="2589766" y="817681"/>
            <a:ext cx="7012468" cy="526201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670DF4D-6E1B-4096-AC89-F146EA784462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RS" i="1" kern="0" dirty="0" err="1">
                <a:latin typeface="Times New Roman" pitchFamily="18" charset="0"/>
                <a:cs typeface="Times New Roman" pitchFamily="18" charset="0"/>
              </a:rPr>
              <a:t>Delay</a:t>
            </a:r>
            <a:r>
              <a:rPr lang="sr-Latn-RS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i="1" kern="0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sr-Latn-RS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i="1" kern="0" dirty="0" err="1">
                <a:latin typeface="Times New Roman" pitchFamily="18" charset="0"/>
                <a:cs typeface="Times New Roman" pitchFamily="18" charset="0"/>
              </a:rPr>
              <a:t>sum</a:t>
            </a:r>
            <a:endParaRPr lang="en-US" i="1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DB1FB3-6048-9AAA-A3EE-04003CB8A58D}"/>
              </a:ext>
            </a:extLst>
          </p:cNvPr>
          <p:cNvGrpSpPr/>
          <p:nvPr/>
        </p:nvGrpSpPr>
        <p:grpSpPr>
          <a:xfrm>
            <a:off x="45543" y="85724"/>
            <a:ext cx="838202" cy="838200"/>
            <a:chOff x="2362200" y="533400"/>
            <a:chExt cx="838202" cy="838200"/>
          </a:xfrm>
        </p:grpSpPr>
        <p:sp>
          <p:nvSpPr>
            <p:cNvPr id="3" name="Pie 18">
              <a:extLst>
                <a:ext uri="{FF2B5EF4-FFF2-40B4-BE49-F238E27FC236}">
                  <a16:creationId xmlns:a16="http://schemas.microsoft.com/office/drawing/2014/main" id="{92D0EA1E-AD9A-9B4D-E42A-3816DB038006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16229397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4" name="Flowchart: Or 3">
              <a:extLst>
                <a:ext uri="{FF2B5EF4-FFF2-40B4-BE49-F238E27FC236}">
                  <a16:creationId xmlns:a16="http://schemas.microsoft.com/office/drawing/2014/main" id="{11EC8BC2-B753-07BD-5C92-72771F3053CB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75D9DA3-B962-B79E-95F9-20D312E4C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1" y="1371600"/>
            <a:ext cx="6096000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B7D765-6292-195F-DADE-E841C5DE39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716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6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923925"/>
            <a:ext cx="6562114" cy="5172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198" y="1752601"/>
            <a:ext cx="8746203" cy="3100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923924"/>
            <a:ext cx="6562116" cy="51720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923926"/>
            <a:ext cx="6562114" cy="517207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979F74-2335-4651-BA65-5A12E3A112E6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Lokalizacija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izvora</a:t>
            </a:r>
            <a:endParaRPr lang="en-US" i="1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CF06000-2466-A973-201C-547470DA5AC6}"/>
              </a:ext>
            </a:extLst>
          </p:cNvPr>
          <p:cNvGrpSpPr/>
          <p:nvPr/>
        </p:nvGrpSpPr>
        <p:grpSpPr>
          <a:xfrm>
            <a:off x="45543" y="85724"/>
            <a:ext cx="838202" cy="838200"/>
            <a:chOff x="2362200" y="533400"/>
            <a:chExt cx="838202" cy="838200"/>
          </a:xfrm>
        </p:grpSpPr>
        <p:sp>
          <p:nvSpPr>
            <p:cNvPr id="5" name="Pie 18">
              <a:extLst>
                <a:ext uri="{FF2B5EF4-FFF2-40B4-BE49-F238E27FC236}">
                  <a16:creationId xmlns:a16="http://schemas.microsoft.com/office/drawing/2014/main" id="{409818DC-39F0-F1F6-DA9C-F02C9B1648AF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16229397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6" name="Flowchart: Or 5">
              <a:extLst>
                <a:ext uri="{FF2B5EF4-FFF2-40B4-BE49-F238E27FC236}">
                  <a16:creationId xmlns:a16="http://schemas.microsoft.com/office/drawing/2014/main" id="{C2F589BA-A901-05A4-EBD9-4D5CB31E5E31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403947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28300"/>
            <a:ext cx="10972800" cy="4525963"/>
          </a:xfrm>
        </p:spPr>
        <p:txBody>
          <a:bodyPr/>
          <a:lstStyle/>
          <a:p>
            <a:r>
              <a:rPr lang="sr-Latn-RS" i="1" dirty="0" err="1">
                <a:latin typeface="Times New Roman" pitchFamily="18" charset="0"/>
                <a:cs typeface="Times New Roman" pitchFamily="18" charset="0"/>
              </a:rPr>
              <a:t>DaS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sr-Latn-RS" dirty="0" err="1">
                <a:latin typeface="Times New Roman" pitchFamily="18" charset="0"/>
                <a:cs typeface="Times New Roman" pitchFamily="18" charset="0"/>
              </a:rPr>
              <a:t>frekvencijskom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 domenu</a:t>
            </a:r>
          </a:p>
          <a:p>
            <a:r>
              <a:rPr lang="sr-Latn-RS" dirty="0" err="1">
                <a:latin typeface="Times New Roman" pitchFamily="18" charset="0"/>
                <a:cs typeface="Times New Roman" pitchFamily="18" charset="0"/>
              </a:rPr>
              <a:t>Lokalizacija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 po </a:t>
            </a:r>
            <a:r>
              <a:rPr lang="sr-Latn-RS" dirty="0" err="1">
                <a:latin typeface="Times New Roman" pitchFamily="18" charset="0"/>
                <a:cs typeface="Times New Roman" pitchFamily="18" charset="0"/>
              </a:rPr>
              <a:t>frekvencijskim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dirty="0" err="1">
                <a:latin typeface="Times New Roman" pitchFamily="18" charset="0"/>
                <a:cs typeface="Times New Roman" pitchFamily="18" charset="0"/>
              </a:rPr>
              <a:t>opsezima</a:t>
            </a:r>
            <a:endParaRPr lang="sr-Latn-RS" dirty="0">
              <a:latin typeface="Times New Roman" pitchFamily="18" charset="0"/>
              <a:cs typeface="Times New Roman" pitchFamily="18" charset="0"/>
            </a:endParaRPr>
          </a:p>
          <a:p>
            <a:endParaRPr lang="sr-Latn-R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627794"/>
              </p:ext>
            </p:extLst>
          </p:nvPr>
        </p:nvGraphicFramePr>
        <p:xfrm>
          <a:off x="4800600" y="2200681"/>
          <a:ext cx="182985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50680" imgH="457200" progId="Equation.DSMT4">
                  <p:embed/>
                </p:oleObj>
              </mc:Choice>
              <mc:Fallback>
                <p:oleObj name="Equation" r:id="rId3" imgW="850680" imgH="4572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200681"/>
                        <a:ext cx="1829858" cy="990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5094928"/>
              </p:ext>
            </p:extLst>
          </p:nvPr>
        </p:nvGraphicFramePr>
        <p:xfrm>
          <a:off x="2105025" y="3485232"/>
          <a:ext cx="2194560" cy="446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71600" imgH="279360" progId="Equation.DSMT4">
                  <p:embed/>
                </p:oleObj>
              </mc:Choice>
              <mc:Fallback>
                <p:oleObj name="Equation" r:id="rId5" imgW="1371600" imgH="27936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5025" y="3485232"/>
                        <a:ext cx="2194560" cy="4469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578207"/>
              </p:ext>
            </p:extLst>
          </p:nvPr>
        </p:nvGraphicFramePr>
        <p:xfrm>
          <a:off x="2087880" y="4171032"/>
          <a:ext cx="2133504" cy="690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33440" imgH="431640" progId="Equation.DSMT4">
                  <p:embed/>
                </p:oleObj>
              </mc:Choice>
              <mc:Fallback>
                <p:oleObj name="Equation" r:id="rId7" imgW="1333440" imgH="43164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880" y="4171032"/>
                        <a:ext cx="2133504" cy="6906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6962454"/>
              </p:ext>
            </p:extLst>
          </p:nvPr>
        </p:nvGraphicFramePr>
        <p:xfrm>
          <a:off x="2895600" y="4933032"/>
          <a:ext cx="792000" cy="629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95000" imgH="393480" progId="Equation.DSMT4">
                  <p:embed/>
                </p:oleObj>
              </mc:Choice>
              <mc:Fallback>
                <p:oleObj name="Equation" r:id="rId9" imgW="495000" imgH="39348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4933032"/>
                        <a:ext cx="792000" cy="6295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5738775"/>
              </p:ext>
            </p:extLst>
          </p:nvPr>
        </p:nvGraphicFramePr>
        <p:xfrm>
          <a:off x="7010400" y="3327816"/>
          <a:ext cx="2702016" cy="1584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88760" imgH="990360" progId="Equation.DSMT4">
                  <p:embed/>
                </p:oleObj>
              </mc:Choice>
              <mc:Fallback>
                <p:oleObj name="Equation" r:id="rId11" imgW="1688760" imgH="99036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3327816"/>
                        <a:ext cx="2702016" cy="15845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6162453"/>
              </p:ext>
            </p:extLst>
          </p:nvPr>
        </p:nvGraphicFramePr>
        <p:xfrm>
          <a:off x="6223416" y="5004216"/>
          <a:ext cx="4368384" cy="710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730240" imgH="444240" progId="Equation.DSMT4">
                  <p:embed/>
                </p:oleObj>
              </mc:Choice>
              <mc:Fallback>
                <p:oleObj name="Equation" r:id="rId13" imgW="2730240" imgH="4442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416" y="5004216"/>
                        <a:ext cx="4368384" cy="7107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19" name="TextBox 18"/>
          <p:cNvSpPr txBox="1"/>
          <p:nvPr/>
        </p:nvSpPr>
        <p:spPr>
          <a:xfrm>
            <a:off x="609600" y="5772963"/>
            <a:ext cx="10972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T.F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Brooks,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W.M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Humphreys, „A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deconvolution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approach for the mapping of acoustic sources (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DAMAS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determined from phased microphone arrays“, Journal of Sound and Vibration 294.4, 856-879, 2006.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ADFEF09-E6AC-42DE-B0F7-052713331663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RS" i="1" dirty="0" err="1">
                <a:latin typeface="Times New Roman" pitchFamily="18" charset="0"/>
                <a:cs typeface="Times New Roman" pitchFamily="18" charset="0"/>
              </a:rPr>
              <a:t>Conventional</a:t>
            </a:r>
            <a:r>
              <a:rPr lang="sr-Latn-RS" i="1" dirty="0">
                <a:latin typeface="Times New Roman" pitchFamily="18" charset="0"/>
                <a:cs typeface="Times New Roman" pitchFamily="18" charset="0"/>
              </a:rPr>
              <a:t> Beamforming</a:t>
            </a:r>
            <a:endParaRPr lang="en-US" i="1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071F6-E97A-84F4-3606-D1D59C3A5192}"/>
              </a:ext>
            </a:extLst>
          </p:cNvPr>
          <p:cNvGrpSpPr/>
          <p:nvPr/>
        </p:nvGrpSpPr>
        <p:grpSpPr>
          <a:xfrm>
            <a:off x="45543" y="85724"/>
            <a:ext cx="838202" cy="838200"/>
            <a:chOff x="2362200" y="533400"/>
            <a:chExt cx="838202" cy="838200"/>
          </a:xfrm>
        </p:grpSpPr>
        <p:sp>
          <p:nvSpPr>
            <p:cNvPr id="8" name="Pie 18">
              <a:extLst>
                <a:ext uri="{FF2B5EF4-FFF2-40B4-BE49-F238E27FC236}">
                  <a16:creationId xmlns:a16="http://schemas.microsoft.com/office/drawing/2014/main" id="{CA31986D-4684-5BE3-9C55-29F663B89989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16229397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18" name="Flowchart: Or 17">
              <a:extLst>
                <a:ext uri="{FF2B5EF4-FFF2-40B4-BE49-F238E27FC236}">
                  <a16:creationId xmlns:a16="http://schemas.microsoft.com/office/drawing/2014/main" id="{631616CE-3B49-C691-431D-374001137BC3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123535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369988"/>
            <a:ext cx="5105400" cy="4116412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838200"/>
            <a:ext cx="6553200" cy="5283752"/>
          </a:xfrm>
          <a:prstGeom prst="rect">
            <a:avLst/>
          </a:prstGeom>
        </p:spPr>
      </p:pic>
      <p:pic>
        <p:nvPicPr>
          <p:cNvPr id="1026" name="Picture 2" descr="D:\Milos\Doktorske\II godina\Mikrofonski nizovi\ETRAN\Izolacija\Prezentacija\dijagram usmerenosti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r="3959"/>
          <a:stretch/>
        </p:blipFill>
        <p:spPr bwMode="auto">
          <a:xfrm>
            <a:off x="6781801" y="1903388"/>
            <a:ext cx="384516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C89F436-A76B-4BD9-B29B-81CD13BF15EC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sr-Latn-RS" dirty="0" err="1">
                <a:latin typeface="Times New Roman" pitchFamily="18" charset="0"/>
                <a:cs typeface="Times New Roman" pitchFamily="18" charset="0"/>
              </a:rPr>
              <a:t>žni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 izvori</a:t>
            </a:r>
            <a:endParaRPr lang="en-US" i="1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67CA80-3A74-B2ED-BC3C-1068A58F2A0F}"/>
              </a:ext>
            </a:extLst>
          </p:cNvPr>
          <p:cNvGrpSpPr/>
          <p:nvPr/>
        </p:nvGrpSpPr>
        <p:grpSpPr>
          <a:xfrm>
            <a:off x="45543" y="85724"/>
            <a:ext cx="838202" cy="838200"/>
            <a:chOff x="2362200" y="533400"/>
            <a:chExt cx="838202" cy="838200"/>
          </a:xfrm>
        </p:grpSpPr>
        <p:sp>
          <p:nvSpPr>
            <p:cNvPr id="3" name="Pie 18">
              <a:extLst>
                <a:ext uri="{FF2B5EF4-FFF2-40B4-BE49-F238E27FC236}">
                  <a16:creationId xmlns:a16="http://schemas.microsoft.com/office/drawing/2014/main" id="{B5D94021-F805-054A-42E7-D0DD12CC5548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16229397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4" name="Flowchart: Or 3">
              <a:extLst>
                <a:ext uri="{FF2B5EF4-FFF2-40B4-BE49-F238E27FC236}">
                  <a16:creationId xmlns:a16="http://schemas.microsoft.com/office/drawing/2014/main" id="{97C2ED3E-6D93-EA89-8327-69FBA48CE91A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318389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742" y="1273594"/>
            <a:ext cx="10972800" cy="3657600"/>
          </a:xfrm>
        </p:spPr>
        <p:txBody>
          <a:bodyPr/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117475">
              <a:buNone/>
            </a:pPr>
            <a:r>
              <a:rPr lang="sr-Latn-RS" dirty="0">
                <a:latin typeface="Times New Roman" pitchFamily="18" charset="0"/>
                <a:cs typeface="Times New Roman" pitchFamily="18" charset="0"/>
              </a:rPr>
              <a:t>A – uticaj niza</a:t>
            </a:r>
          </a:p>
          <a:p>
            <a:pPr marL="285750" indent="117475">
              <a:buNone/>
            </a:pPr>
            <a:r>
              <a:rPr lang="sr-Latn-RS" dirty="0">
                <a:latin typeface="Times New Roman" pitchFamily="18" charset="0"/>
                <a:cs typeface="Times New Roman" pitchFamily="18" charset="0"/>
              </a:rPr>
              <a:t>X – stvarna raspodela zvučnog polja</a:t>
            </a:r>
          </a:p>
          <a:p>
            <a:pPr marL="285750" indent="117475">
              <a:buNone/>
            </a:pPr>
            <a:r>
              <a:rPr lang="sr-Latn-RS" dirty="0">
                <a:latin typeface="Times New Roman" pitchFamily="18" charset="0"/>
                <a:cs typeface="Times New Roman" pitchFamily="18" charset="0"/>
              </a:rPr>
              <a:t>Y – Rezultat dobijen sa </a:t>
            </a:r>
            <a:r>
              <a:rPr lang="sr-Latn-RS" dirty="0" err="1">
                <a:latin typeface="Times New Roman" pitchFamily="18" charset="0"/>
                <a:cs typeface="Times New Roman" pitchFamily="18" charset="0"/>
              </a:rPr>
              <a:t>CB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 (prljava mapa)</a:t>
            </a:r>
          </a:p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Uklanjanje uticaja mikrofonskog niza</a:t>
            </a:r>
          </a:p>
          <a:p>
            <a:pPr marL="0" indent="0">
              <a:buNone/>
            </a:pPr>
            <a:endParaRPr lang="sr-Latn-RS" dirty="0">
              <a:latin typeface="Times New Roman" pitchFamily="18" charset="0"/>
              <a:cs typeface="Times New Roman" pitchFamily="18" charset="0"/>
            </a:endParaRPr>
          </a:p>
          <a:p>
            <a:r>
              <a:rPr lang="sr-Latn-RS" dirty="0" err="1">
                <a:latin typeface="Times New Roman" pitchFamily="18" charset="0"/>
                <a:cs typeface="Times New Roman" pitchFamily="18" charset="0"/>
              </a:rPr>
              <a:t>DAMAS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 algoritam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iterativno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rešava sistem linearnih jednačina</a:t>
            </a:r>
          </a:p>
          <a:p>
            <a:pPr marL="0" indent="0">
              <a:buNone/>
            </a:pPr>
            <a:endParaRPr lang="sr-Latn-RS" dirty="0">
              <a:latin typeface="Times New Roman" pitchFamily="18" charset="0"/>
              <a:cs typeface="Times New Roman" pitchFamily="18" charset="0"/>
            </a:endParaRPr>
          </a:p>
          <a:p>
            <a:endParaRPr lang="sr-Latn-R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994122"/>
              </p:ext>
            </p:extLst>
          </p:nvPr>
        </p:nvGraphicFramePr>
        <p:xfrm>
          <a:off x="5033962" y="1006894"/>
          <a:ext cx="188434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33160" imgH="164880" progId="Equation.DSMT4">
                  <p:embed/>
                </p:oleObj>
              </mc:Choice>
              <mc:Fallback>
                <p:oleObj name="Equation" r:id="rId3" imgW="533160" imgH="16488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3962" y="1006894"/>
                        <a:ext cx="1884342" cy="533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1847424"/>
              </p:ext>
            </p:extLst>
          </p:nvPr>
        </p:nvGraphicFramePr>
        <p:xfrm>
          <a:off x="5079979" y="4191000"/>
          <a:ext cx="18383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34680" imgH="190440" progId="Equation.DSMT4">
                  <p:embed/>
                </p:oleObj>
              </mc:Choice>
              <mc:Fallback>
                <p:oleObj name="Equation" r:id="rId5" imgW="634680" imgH="19044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9979" y="4191000"/>
                        <a:ext cx="1838325" cy="571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609600" y="5833189"/>
            <a:ext cx="10972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T.F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Brooks,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W.M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Humphreys, „A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deconvolution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approach for the mapping of acoustic sources (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DAMAS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determined from phased microphone arrays“, Journal of Sound and Vibration 294.4, 856-879, 2006.</a:t>
            </a:r>
          </a:p>
        </p:txBody>
      </p:sp>
      <p:pic>
        <p:nvPicPr>
          <p:cNvPr id="24" name="Picture 6" descr="D:\Milos\Doktorske\Teza\02 - Mikrofonski niz i algoritmi za obradu signala\Crtezi i slike\zvucnici_anehoicna_nekoherentni_CB_5000_Hz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296" y="735922"/>
            <a:ext cx="3225246" cy="236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F04DB8E-DAF2-4D9D-ACE0-A409C87681AF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RS" dirty="0" err="1">
                <a:latin typeface="Times New Roman" pitchFamily="18" charset="0"/>
                <a:cs typeface="Times New Roman" pitchFamily="18" charset="0"/>
              </a:rPr>
              <a:t>Dekonvolucioni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 algoritmi</a:t>
            </a:r>
            <a:endParaRPr lang="en-US" i="1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63B553-902D-9E64-BF22-1118B9693801}"/>
              </a:ext>
            </a:extLst>
          </p:cNvPr>
          <p:cNvGrpSpPr/>
          <p:nvPr/>
        </p:nvGrpSpPr>
        <p:grpSpPr>
          <a:xfrm>
            <a:off x="45543" y="85724"/>
            <a:ext cx="838202" cy="838200"/>
            <a:chOff x="2362200" y="533400"/>
            <a:chExt cx="838202" cy="838200"/>
          </a:xfrm>
        </p:grpSpPr>
        <p:sp>
          <p:nvSpPr>
            <p:cNvPr id="5" name="Pie 18">
              <a:extLst>
                <a:ext uri="{FF2B5EF4-FFF2-40B4-BE49-F238E27FC236}">
                  <a16:creationId xmlns:a16="http://schemas.microsoft.com/office/drawing/2014/main" id="{4DCE89FD-A848-4079-2D46-C7B668540C8F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16229397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7" name="Flowchart: Or 6">
              <a:extLst>
                <a:ext uri="{FF2B5EF4-FFF2-40B4-BE49-F238E27FC236}">
                  <a16:creationId xmlns:a16="http://schemas.microsoft.com/office/drawing/2014/main" id="{7754311B-2836-ECE6-9276-3D5D29197169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118573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5287963"/>
          </a:xfrm>
        </p:spPr>
        <p:txBody>
          <a:bodyPr/>
          <a:lstStyle/>
          <a:p>
            <a:endParaRPr lang="sr-Latn-R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sr-Latn-RS" dirty="0">
              <a:latin typeface="Times New Roman" pitchFamily="18" charset="0"/>
              <a:cs typeface="Times New Roman" pitchFamily="18" charset="0"/>
            </a:endParaRPr>
          </a:p>
          <a:p>
            <a:endParaRPr lang="sr-Latn-R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16" name="TextBox 15"/>
          <p:cNvSpPr txBox="1"/>
          <p:nvPr/>
        </p:nvSpPr>
        <p:spPr>
          <a:xfrm>
            <a:off x="609600" y="5983272"/>
            <a:ext cx="1097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Sijtsma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„CLEAN based on spatial source coherence“, International journal of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aeroacoustics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6.4:357-374, 2007.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48000" y="990601"/>
          <a:ext cx="5715000" cy="411479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85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3019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2600" kern="1200" dirty="0" err="1">
                          <a:latin typeface="Times New Roman" pitchFamily="18" charset="0"/>
                          <a:cs typeface="Times New Roman" pitchFamily="18" charset="0"/>
                        </a:rPr>
                        <a:t>DAMAS2</a:t>
                      </a:r>
                      <a:endParaRPr lang="sr-Latn-R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2600" dirty="0" err="1">
                          <a:latin typeface="Times New Roman" pitchFamily="18" charset="0"/>
                          <a:cs typeface="Times New Roman" pitchFamily="18" charset="0"/>
                        </a:rPr>
                        <a:t>CLEAN</a:t>
                      </a:r>
                      <a:r>
                        <a:rPr lang="sr-Latn-RS" sz="26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sr-Latn-RS" sz="2600" dirty="0" err="1">
                          <a:latin typeface="Times New Roman" pitchFamily="18" charset="0"/>
                          <a:cs typeface="Times New Roman" pitchFamily="18" charset="0"/>
                        </a:rPr>
                        <a:t>SC</a:t>
                      </a:r>
                      <a:endParaRPr lang="sr-Latn-R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301">
                <a:tc gridSpan="2"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2000" dirty="0">
                          <a:latin typeface="Times New Roman" pitchFamily="18" charset="0"/>
                          <a:cs typeface="Times New Roman" pitchFamily="18" charset="0"/>
                        </a:rPr>
                        <a:t>Iterativni postupak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r-Latn-R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750">
                <a:tc gridSpan="2"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2000" dirty="0">
                          <a:latin typeface="Times New Roman" pitchFamily="18" charset="0"/>
                          <a:cs typeface="Times New Roman" pitchFamily="18" charset="0"/>
                        </a:rPr>
                        <a:t>Veliki dinamički opseg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4127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2000" dirty="0">
                          <a:latin typeface="Times New Roman" pitchFamily="18" charset="0"/>
                          <a:cs typeface="Times New Roman" pitchFamily="18" charset="0"/>
                        </a:rPr>
                        <a:t>Baziran na </a:t>
                      </a:r>
                      <a:r>
                        <a:rPr lang="sr-Latn-RS" sz="2000" dirty="0" err="1">
                          <a:latin typeface="Times New Roman" pitchFamily="18" charset="0"/>
                          <a:cs typeface="Times New Roman" pitchFamily="18" charset="0"/>
                        </a:rPr>
                        <a:t>2D</a:t>
                      </a:r>
                      <a:r>
                        <a:rPr lang="sr-Latn-RS" sz="2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sr-Latn-RS" sz="2000" dirty="0" err="1">
                          <a:latin typeface="Times New Roman" pitchFamily="18" charset="0"/>
                          <a:cs typeface="Times New Roman" pitchFamily="18" charset="0"/>
                        </a:rPr>
                        <a:t>FFT</a:t>
                      </a:r>
                      <a:r>
                        <a:rPr lang="sr-Latn-RS" sz="2000" dirty="0">
                          <a:latin typeface="Times New Roman" pitchFamily="18" charset="0"/>
                          <a:cs typeface="Times New Roman" pitchFamily="18" charset="0"/>
                        </a:rPr>
                        <a:t> algoritmu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2000" dirty="0">
                          <a:latin typeface="Times New Roman" pitchFamily="18" charset="0"/>
                          <a:cs typeface="Times New Roman" pitchFamily="18" charset="0"/>
                        </a:rPr>
                        <a:t>Baziran na koherentnosti sadržaja u glavnom i bočnim lobovima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4602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2000" dirty="0">
                          <a:latin typeface="Times New Roman" pitchFamily="18" charset="0"/>
                          <a:cs typeface="Times New Roman" pitchFamily="18" charset="0"/>
                        </a:rPr>
                        <a:t>Manja vremenska kompleksnost od </a:t>
                      </a:r>
                      <a:r>
                        <a:rPr lang="sr-Latn-RS" sz="2000" dirty="0" err="1">
                          <a:latin typeface="Times New Roman" pitchFamily="18" charset="0"/>
                          <a:cs typeface="Times New Roman" pitchFamily="18" charset="0"/>
                        </a:rPr>
                        <a:t>DAMAS</a:t>
                      </a:r>
                      <a:r>
                        <a:rPr lang="sr-Latn-RS" sz="2000" dirty="0">
                          <a:latin typeface="Times New Roman" pitchFamily="18" charset="0"/>
                          <a:cs typeface="Times New Roman" pitchFamily="18" charset="0"/>
                        </a:rPr>
                        <a:t> algoritma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2000" dirty="0">
                          <a:latin typeface="Times New Roman" pitchFamily="18" charset="0"/>
                          <a:cs typeface="Times New Roman" pitchFamily="18" charset="0"/>
                        </a:rPr>
                        <a:t>Problem: Brze refleksije koherentni izvori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09600" y="5439692"/>
            <a:ext cx="1097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Ehrenfried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Koop, „A comparison of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iterativ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deconvolution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algorithms for the mapping of acoustic sources“,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AIAA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journal, 45.7:1584-1595, 2007.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CE4782F-7E88-4164-8961-16834D148EA7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RS" dirty="0" err="1">
                <a:latin typeface="Times New Roman" pitchFamily="18" charset="0"/>
                <a:cs typeface="Times New Roman" pitchFamily="18" charset="0"/>
              </a:rPr>
              <a:t>Dekonvolucioni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 algoritmi</a:t>
            </a:r>
            <a:endParaRPr lang="en-US" i="1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EBD6A7-2F42-E83F-515F-2CDDE5F35ECC}"/>
              </a:ext>
            </a:extLst>
          </p:cNvPr>
          <p:cNvGrpSpPr/>
          <p:nvPr/>
        </p:nvGrpSpPr>
        <p:grpSpPr>
          <a:xfrm>
            <a:off x="45543" y="85724"/>
            <a:ext cx="838202" cy="838200"/>
            <a:chOff x="2362200" y="533400"/>
            <a:chExt cx="838202" cy="838200"/>
          </a:xfrm>
        </p:grpSpPr>
        <p:sp>
          <p:nvSpPr>
            <p:cNvPr id="5" name="Pie 18">
              <a:extLst>
                <a:ext uri="{FF2B5EF4-FFF2-40B4-BE49-F238E27FC236}">
                  <a16:creationId xmlns:a16="http://schemas.microsoft.com/office/drawing/2014/main" id="{A49C214E-DDF7-DC56-5F6E-4646F847B659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16229397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8" name="Flowchart: Or 7">
              <a:extLst>
                <a:ext uri="{FF2B5EF4-FFF2-40B4-BE49-F238E27FC236}">
                  <a16:creationId xmlns:a16="http://schemas.microsoft.com/office/drawing/2014/main" id="{84AA4619-1F72-6659-9B12-927D8DF1D53E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186891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pic>
        <p:nvPicPr>
          <p:cNvPr id="18" name="Picture 17" descr="D:\Milos\Doktorske\Teza\02 - Algoritmi i mikrofonski niyovi\Crtezi i slike\zvucnici_anehoicna_nekoherentni_CB_5000_Hz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774119"/>
            <a:ext cx="3615881" cy="265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D:\Milos\Doktorske\Teza\02 - Algoritmi i mikrofonski niyovi\Crtezi i slike\zvucnici_anehoicna_nekoherentni_CLEAN-SC_5000_Hz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412" y="774119"/>
            <a:ext cx="3615881" cy="265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Content Placeholder 21" descr="D:\Milos\Doktorske\Teza\02 - Algoritmi i mikrofonski niyovi\Crtezi i slike\zvucnici_anehoicna_nekoherentni_DAMAS2_5000_Hz.jpg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320" y="3473068"/>
            <a:ext cx="3615881" cy="26530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076680" y="3505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err="1">
                <a:latin typeface="Times New Roman" pitchFamily="18" charset="0"/>
                <a:cs typeface="Times New Roman" pitchFamily="18" charset="0"/>
              </a:rPr>
              <a:t>CB</a:t>
            </a:r>
            <a:endParaRPr lang="sr-Latn-R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72692" y="3505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err="1">
                <a:latin typeface="Times New Roman" pitchFamily="18" charset="0"/>
                <a:cs typeface="Times New Roman" pitchFamily="18" charset="0"/>
              </a:rPr>
              <a:t>CLEAN</a:t>
            </a:r>
            <a:r>
              <a:rPr lang="sr-Latn-RS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sr-Latn-RS" b="1" dirty="0" err="1">
                <a:latin typeface="Times New Roman" pitchFamily="18" charset="0"/>
                <a:cs typeface="Times New Roman" pitchFamily="18" charset="0"/>
              </a:rPr>
              <a:t>SC</a:t>
            </a:r>
            <a:endParaRPr lang="sr-Latn-R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00" y="5791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err="1">
                <a:latin typeface="Times New Roman" pitchFamily="18" charset="0"/>
                <a:cs typeface="Times New Roman" pitchFamily="18" charset="0"/>
              </a:rPr>
              <a:t>DAMAS2</a:t>
            </a:r>
            <a:endParaRPr lang="sr-Latn-R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645D165-7944-431F-A8F6-5CD076B24C37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Poređenje rezultata lokalizacije</a:t>
            </a:r>
            <a:endParaRPr lang="en-US" i="1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A57FA2-93D5-F22A-4B99-3D2619B4D3A9}"/>
              </a:ext>
            </a:extLst>
          </p:cNvPr>
          <p:cNvGrpSpPr/>
          <p:nvPr/>
        </p:nvGrpSpPr>
        <p:grpSpPr>
          <a:xfrm>
            <a:off x="45543" y="85724"/>
            <a:ext cx="838202" cy="838200"/>
            <a:chOff x="2362200" y="533400"/>
            <a:chExt cx="838202" cy="838200"/>
          </a:xfrm>
        </p:grpSpPr>
        <p:sp>
          <p:nvSpPr>
            <p:cNvPr id="3" name="Pie 18">
              <a:extLst>
                <a:ext uri="{FF2B5EF4-FFF2-40B4-BE49-F238E27FC236}">
                  <a16:creationId xmlns:a16="http://schemas.microsoft.com/office/drawing/2014/main" id="{22B06077-5252-B14B-2483-80109B3D72CF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16229397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5" name="Flowchart: Or 4">
              <a:extLst>
                <a:ext uri="{FF2B5EF4-FFF2-40B4-BE49-F238E27FC236}">
                  <a16:creationId xmlns:a16="http://schemas.microsoft.com/office/drawing/2014/main" id="{98B6EFF2-D69A-C1F7-7E19-819BDA7EFF57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84959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055" y="990600"/>
            <a:ext cx="8415887" cy="53058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656" y="990600"/>
            <a:ext cx="6572684" cy="524316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599" y="1700808"/>
            <a:ext cx="10972800" cy="4032448"/>
          </a:xfrm>
        </p:spPr>
        <p:txBody>
          <a:bodyPr/>
          <a:lstStyle/>
          <a:p>
            <a:pPr marL="800100" lvl="1" indent="-342900" eaLnBrk="1" hangingPunct="1">
              <a:buFont typeface="Arial" charset="0"/>
              <a:buChar char="•"/>
              <a:defRPr/>
            </a:pPr>
            <a:r>
              <a:rPr lang="sr-Latn-RS" altLang="en-US" sz="36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Signal sa jednog mikrofona </a:t>
            </a:r>
          </a:p>
          <a:p>
            <a:pPr marL="800100" lvl="1" indent="-342900" eaLnBrk="1" hangingPunct="1">
              <a:buFont typeface="Arial" charset="0"/>
              <a:buChar char="•"/>
              <a:defRPr/>
            </a:pPr>
            <a:endParaRPr lang="sr-Latn-RS" altLang="en-US" sz="36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800100" lvl="1" indent="-342900" eaLnBrk="1" hangingPunct="1">
              <a:buFont typeface="Arial" charset="0"/>
              <a:buChar char="•"/>
              <a:defRPr/>
            </a:pPr>
            <a:r>
              <a:rPr lang="sr-Latn-RS" altLang="en-US" sz="36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Zbir signala sa svih mikrofona  </a:t>
            </a:r>
          </a:p>
          <a:p>
            <a:pPr marL="800100" lvl="1" indent="-342900" eaLnBrk="1" hangingPunct="1">
              <a:buFont typeface="Arial" charset="0"/>
              <a:buChar char="•"/>
              <a:defRPr/>
            </a:pPr>
            <a:endParaRPr lang="sr-Latn-RS" altLang="en-US" sz="36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800100" lvl="1" indent="-342900" eaLnBrk="1" hangingPunct="1">
              <a:buFont typeface="Arial" charset="0"/>
              <a:buChar char="•"/>
              <a:defRPr/>
            </a:pPr>
            <a:r>
              <a:rPr lang="sr-Latn-RS" altLang="en-US" sz="36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Izdvojeni signal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Jedan Mikrof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53933" y="1789724"/>
            <a:ext cx="609600" cy="609600"/>
          </a:xfrm>
          <a:prstGeom prst="rect">
            <a:avLst/>
          </a:prstGeom>
        </p:spPr>
      </p:pic>
      <p:pic>
        <p:nvPicPr>
          <p:cNvPr id="4" name="Suma svi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37419" y="3124200"/>
            <a:ext cx="609600" cy="609600"/>
          </a:xfrm>
          <a:prstGeom prst="rect">
            <a:avLst/>
          </a:prstGeom>
        </p:spPr>
      </p:pic>
      <p:pic>
        <p:nvPicPr>
          <p:cNvPr id="7" name="Filtrirano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86398" y="4419600"/>
            <a:ext cx="609600" cy="6096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981200" y="-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Gla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1975742"/>
            <a:ext cx="733221" cy="919859"/>
          </a:xfrm>
          <a:prstGeom prst="rect">
            <a:avLst/>
          </a:prstGeom>
        </p:spPr>
      </p:pic>
      <p:pic>
        <p:nvPicPr>
          <p:cNvPr id="15" name="Violina_6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818" y="1329526"/>
            <a:ext cx="1342124" cy="174241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68C7B29-93B1-413C-94C2-BB3C5E8D190A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Izdvajanje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signala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85F1C5A-BCB6-9857-0C72-088AC57AA9F2}"/>
              </a:ext>
            </a:extLst>
          </p:cNvPr>
          <p:cNvGrpSpPr/>
          <p:nvPr/>
        </p:nvGrpSpPr>
        <p:grpSpPr>
          <a:xfrm>
            <a:off x="45543" y="85724"/>
            <a:ext cx="838202" cy="838200"/>
            <a:chOff x="2362200" y="533400"/>
            <a:chExt cx="838202" cy="838200"/>
          </a:xfrm>
        </p:grpSpPr>
        <p:sp>
          <p:nvSpPr>
            <p:cNvPr id="6" name="Pie 18">
              <a:extLst>
                <a:ext uri="{FF2B5EF4-FFF2-40B4-BE49-F238E27FC236}">
                  <a16:creationId xmlns:a16="http://schemas.microsoft.com/office/drawing/2014/main" id="{08F056C1-7C72-938C-5354-2BBA3A411521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16229397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9" name="Flowchart: Or 8">
              <a:extLst>
                <a:ext uri="{FF2B5EF4-FFF2-40B4-BE49-F238E27FC236}">
                  <a16:creationId xmlns:a16="http://schemas.microsoft.com/office/drawing/2014/main" id="{53756FBC-6FDC-9488-0D9F-B53AEB68CDDA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255881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1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7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1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7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81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009" y="866553"/>
            <a:ext cx="8079882" cy="538448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927737"/>
            <a:ext cx="4648200" cy="5262113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AE06D96-3D3E-45DB-9266-2A5378594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3"/>
          <a:stretch/>
        </p:blipFill>
        <p:spPr bwMode="auto">
          <a:xfrm>
            <a:off x="1591340" y="927737"/>
            <a:ext cx="8079882" cy="524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166EB8D-9EDB-49CB-B7CE-8D84FDAC4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>
            <a:off x="2686905" y="1052512"/>
            <a:ext cx="6818189" cy="5122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3F69EF9-5525-4C23-9A51-4841E64BEB6D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Primene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292386-2453-2F98-1CDB-93EA8C04F834}"/>
              </a:ext>
            </a:extLst>
          </p:cNvPr>
          <p:cNvGrpSpPr/>
          <p:nvPr/>
        </p:nvGrpSpPr>
        <p:grpSpPr>
          <a:xfrm>
            <a:off x="45543" y="85724"/>
            <a:ext cx="838202" cy="838200"/>
            <a:chOff x="2362200" y="533400"/>
            <a:chExt cx="838202" cy="838200"/>
          </a:xfrm>
        </p:grpSpPr>
        <p:sp>
          <p:nvSpPr>
            <p:cNvPr id="3" name="Pie 18">
              <a:extLst>
                <a:ext uri="{FF2B5EF4-FFF2-40B4-BE49-F238E27FC236}">
                  <a16:creationId xmlns:a16="http://schemas.microsoft.com/office/drawing/2014/main" id="{61BAFE4D-08EA-7724-C39C-0317D7634731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16229397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6" name="Flowchart: Or 5">
              <a:extLst>
                <a:ext uri="{FF2B5EF4-FFF2-40B4-BE49-F238E27FC236}">
                  <a16:creationId xmlns:a16="http://schemas.microsoft.com/office/drawing/2014/main" id="{58E485A5-B8E6-5737-2BFE-612033FC4D12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60413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260" y="1600200"/>
            <a:ext cx="8488136" cy="4774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04" y="2621661"/>
            <a:ext cx="8488136" cy="23766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47" y="2449830"/>
            <a:ext cx="7646361" cy="27203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E998F4C-3D83-4371-A806-E47325FAADF4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Primene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928" y="914400"/>
            <a:ext cx="10972800" cy="4525963"/>
          </a:xfrm>
        </p:spPr>
        <p:txBody>
          <a:bodyPr/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Konferencijski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sistemi</a:t>
            </a:r>
            <a:endParaRPr lang="sr-Latn-R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39AC9C-2800-FCF8-76D8-FD76C0E501E4}"/>
              </a:ext>
            </a:extLst>
          </p:cNvPr>
          <p:cNvGrpSpPr/>
          <p:nvPr/>
        </p:nvGrpSpPr>
        <p:grpSpPr>
          <a:xfrm>
            <a:off x="45543" y="85724"/>
            <a:ext cx="838202" cy="838200"/>
            <a:chOff x="2362200" y="533400"/>
            <a:chExt cx="838202" cy="838200"/>
          </a:xfrm>
        </p:grpSpPr>
        <p:sp>
          <p:nvSpPr>
            <p:cNvPr id="5" name="Pie 18">
              <a:extLst>
                <a:ext uri="{FF2B5EF4-FFF2-40B4-BE49-F238E27FC236}">
                  <a16:creationId xmlns:a16="http://schemas.microsoft.com/office/drawing/2014/main" id="{D642E5D4-797B-3F8B-30AD-C8167FAC3E0A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16229397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6" name="Flowchart: Or 5">
              <a:extLst>
                <a:ext uri="{FF2B5EF4-FFF2-40B4-BE49-F238E27FC236}">
                  <a16:creationId xmlns:a16="http://schemas.microsoft.com/office/drawing/2014/main" id="{8886B5CB-6066-7440-68E5-56AD5C48D67D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272340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68" y="1066800"/>
            <a:ext cx="4114800" cy="4114800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2533650" y="5420523"/>
            <a:ext cx="7124700" cy="609600"/>
          </a:xfrm>
        </p:spPr>
        <p:txBody>
          <a:bodyPr/>
          <a:lstStyle/>
          <a:p>
            <a:pPr marL="0" indent="0">
              <a:buNone/>
            </a:pPr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postoji podatak o lokaciji izvora !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D:\Milos\Predavanje Kolarac\sinusoida_animacij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99" y="2163772"/>
            <a:ext cx="2667001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96446C6-411C-4724-B79D-B8EC777CB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09600"/>
          </a:xfrm>
        </p:spPr>
        <p:txBody>
          <a:bodyPr/>
          <a:lstStyle/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Uvod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DD6B05-33CA-452D-AE7A-CE1C79327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5467" y="2891066"/>
            <a:ext cx="1931132" cy="5456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7185FE-63C1-4234-9CF0-85B996357CA0}"/>
              </a:ext>
            </a:extLst>
          </p:cNvPr>
          <p:cNvGrpSpPr/>
          <p:nvPr/>
        </p:nvGrpSpPr>
        <p:grpSpPr>
          <a:xfrm>
            <a:off x="38100" y="76200"/>
            <a:ext cx="838202" cy="838200"/>
            <a:chOff x="2362200" y="533400"/>
            <a:chExt cx="838202" cy="838200"/>
          </a:xfrm>
        </p:grpSpPr>
        <p:sp>
          <p:nvSpPr>
            <p:cNvPr id="4" name="Pie 7">
              <a:extLst>
                <a:ext uri="{FF2B5EF4-FFF2-40B4-BE49-F238E27FC236}">
                  <a16:creationId xmlns:a16="http://schemas.microsoft.com/office/drawing/2014/main" id="{9B435DE2-42C6-7A3C-C17D-9DDB7754D1D9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5400000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6" name="Flowchart: Or 5">
              <a:extLst>
                <a:ext uri="{FF2B5EF4-FFF2-40B4-BE49-F238E27FC236}">
                  <a16:creationId xmlns:a16="http://schemas.microsoft.com/office/drawing/2014/main" id="{5EA5A0C6-B71F-F78F-978D-0EBD6DBB48A8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117644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036638"/>
            <a:ext cx="8229600" cy="45259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Holografija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828800"/>
            <a:ext cx="8642306" cy="35099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944881"/>
            <a:ext cx="4860947" cy="48609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762001"/>
            <a:ext cx="2476716" cy="246445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0DCB34E-FAFC-4EFE-96F0-743AE2D4C325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Primene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7ABE10-3046-5812-1BD3-C6D8AAB4C045}"/>
              </a:ext>
            </a:extLst>
          </p:cNvPr>
          <p:cNvGrpSpPr/>
          <p:nvPr/>
        </p:nvGrpSpPr>
        <p:grpSpPr>
          <a:xfrm>
            <a:off x="45543" y="85724"/>
            <a:ext cx="838202" cy="838200"/>
            <a:chOff x="2362200" y="533400"/>
            <a:chExt cx="838202" cy="838200"/>
          </a:xfrm>
        </p:grpSpPr>
        <p:sp>
          <p:nvSpPr>
            <p:cNvPr id="3" name="Pie 18">
              <a:extLst>
                <a:ext uri="{FF2B5EF4-FFF2-40B4-BE49-F238E27FC236}">
                  <a16:creationId xmlns:a16="http://schemas.microsoft.com/office/drawing/2014/main" id="{5ED7886F-0461-539B-48C9-D02BA40FD6A9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16229397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4" name="Flowchart: Or 3">
              <a:extLst>
                <a:ext uri="{FF2B5EF4-FFF2-40B4-BE49-F238E27FC236}">
                  <a16:creationId xmlns:a16="http://schemas.microsoft.com/office/drawing/2014/main" id="{E5BB7315-30C7-AB28-C6B5-C95BE6F7565C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179484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544762"/>
            <a:ext cx="10972800" cy="884238"/>
          </a:xfrm>
        </p:spPr>
        <p:txBody>
          <a:bodyPr/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Projekti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laboratorije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za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akustiku</a:t>
            </a:r>
            <a:endParaRPr lang="sr-Latn-R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2C03D0-C8CD-8809-E3C6-D2B604C3719C}"/>
              </a:ext>
            </a:extLst>
          </p:cNvPr>
          <p:cNvGrpSpPr/>
          <p:nvPr/>
        </p:nvGrpSpPr>
        <p:grpSpPr>
          <a:xfrm>
            <a:off x="52988" y="85724"/>
            <a:ext cx="838202" cy="838200"/>
            <a:chOff x="2362200" y="533400"/>
            <a:chExt cx="838202" cy="838200"/>
          </a:xfrm>
        </p:grpSpPr>
        <p:sp>
          <p:nvSpPr>
            <p:cNvPr id="3" name="Pie 8">
              <a:extLst>
                <a:ext uri="{FF2B5EF4-FFF2-40B4-BE49-F238E27FC236}">
                  <a16:creationId xmlns:a16="http://schemas.microsoft.com/office/drawing/2014/main" id="{D0AAA6E4-94E4-BC0A-A286-A098B905ECAA}"/>
                </a:ext>
              </a:extLst>
            </p:cNvPr>
            <p:cNvSpPr/>
            <p:nvPr/>
          </p:nvSpPr>
          <p:spPr>
            <a:xfrm rot="16200000">
              <a:off x="2365146" y="536342"/>
              <a:ext cx="832310" cy="838202"/>
            </a:xfrm>
            <a:prstGeom prst="pie">
              <a:avLst>
                <a:gd name="adj1" fmla="val 21532633"/>
                <a:gd name="adj2" fmla="val 21508334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5" name="Flowchart: Or 4">
              <a:extLst>
                <a:ext uri="{FF2B5EF4-FFF2-40B4-BE49-F238E27FC236}">
                  <a16:creationId xmlns:a16="http://schemas.microsoft.com/office/drawing/2014/main" id="{A65A5037-7626-1F86-7307-3210B51BAF9E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4124146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rena_500Hz_zvuk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8750" y="762001"/>
            <a:ext cx="6673850" cy="5005827"/>
          </a:xfrm>
        </p:spPr>
      </p:pic>
      <p:pic>
        <p:nvPicPr>
          <p:cNvPr id="1026" name="Picture 2" descr="D:\Milos\Doktorske\III godina\Mikrofonski nizovi\ETRAN\Dizajn mikrofonskog niza\Prezentacija\Staticni izvo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487" y="717788"/>
            <a:ext cx="7011026" cy="511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ADEE7C8-CDF1-4E0E-A5B6-4D0F1CA908D4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Primene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4D162D-7F26-977A-89BE-B3BFCD0B22F6}"/>
              </a:ext>
            </a:extLst>
          </p:cNvPr>
          <p:cNvGrpSpPr/>
          <p:nvPr/>
        </p:nvGrpSpPr>
        <p:grpSpPr>
          <a:xfrm>
            <a:off x="52988" y="85724"/>
            <a:ext cx="838202" cy="838200"/>
            <a:chOff x="2362200" y="533400"/>
            <a:chExt cx="838202" cy="838200"/>
          </a:xfrm>
        </p:grpSpPr>
        <p:sp>
          <p:nvSpPr>
            <p:cNvPr id="3" name="Pie 8">
              <a:extLst>
                <a:ext uri="{FF2B5EF4-FFF2-40B4-BE49-F238E27FC236}">
                  <a16:creationId xmlns:a16="http://schemas.microsoft.com/office/drawing/2014/main" id="{0377A99D-A37C-BA17-D543-A456EF3ED7FF}"/>
                </a:ext>
              </a:extLst>
            </p:cNvPr>
            <p:cNvSpPr/>
            <p:nvPr/>
          </p:nvSpPr>
          <p:spPr>
            <a:xfrm rot="16200000">
              <a:off x="2365146" y="536342"/>
              <a:ext cx="832310" cy="838202"/>
            </a:xfrm>
            <a:prstGeom prst="pie">
              <a:avLst>
                <a:gd name="adj1" fmla="val 21532633"/>
                <a:gd name="adj2" fmla="val 21508334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4" name="Flowchart: Or 3">
              <a:extLst>
                <a:ext uri="{FF2B5EF4-FFF2-40B4-BE49-F238E27FC236}">
                  <a16:creationId xmlns:a16="http://schemas.microsoft.com/office/drawing/2014/main" id="{C4B0D632-26C7-D2D0-B566-5EE7BB85AD39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285854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3" name="Picture 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822038"/>
            <a:ext cx="5105400" cy="526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715000" y="5486400"/>
            <a:ext cx="304800" cy="369332"/>
            <a:chOff x="838200" y="4240768"/>
            <a:chExt cx="304800" cy="369332"/>
          </a:xfrm>
        </p:grpSpPr>
        <p:sp>
          <p:nvSpPr>
            <p:cNvPr id="3" name="Oval 2"/>
            <p:cNvSpPr/>
            <p:nvPr/>
          </p:nvSpPr>
          <p:spPr>
            <a:xfrm>
              <a:off x="838200" y="4273034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38200" y="4240768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b="1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508676" y="3153048"/>
            <a:ext cx="304800" cy="369332"/>
            <a:chOff x="838200" y="4240768"/>
            <a:chExt cx="304800" cy="369332"/>
          </a:xfrm>
        </p:grpSpPr>
        <p:sp>
          <p:nvSpPr>
            <p:cNvPr id="20" name="Oval 19"/>
            <p:cNvSpPr/>
            <p:nvPr/>
          </p:nvSpPr>
          <p:spPr>
            <a:xfrm>
              <a:off x="838200" y="4273034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8200" y="4240768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b="1" dirty="0"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72200" y="2297668"/>
            <a:ext cx="304800" cy="369332"/>
            <a:chOff x="838200" y="4240768"/>
            <a:chExt cx="304800" cy="369332"/>
          </a:xfrm>
        </p:grpSpPr>
        <p:sp>
          <p:nvSpPr>
            <p:cNvPr id="23" name="Oval 22"/>
            <p:cNvSpPr/>
            <p:nvPr/>
          </p:nvSpPr>
          <p:spPr>
            <a:xfrm>
              <a:off x="838200" y="4273034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8200" y="4240768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b="1" dirty="0"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929352" y="926068"/>
            <a:ext cx="480848" cy="369332"/>
            <a:chOff x="750176" y="4240768"/>
            <a:chExt cx="480848" cy="369332"/>
          </a:xfrm>
        </p:grpSpPr>
        <p:sp>
          <p:nvSpPr>
            <p:cNvPr id="29" name="Oval 28"/>
            <p:cNvSpPr/>
            <p:nvPr/>
          </p:nvSpPr>
          <p:spPr>
            <a:xfrm>
              <a:off x="838200" y="4273034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50176" y="4240768"/>
              <a:ext cx="480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b="1" dirty="0"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960680" y="2858459"/>
            <a:ext cx="480848" cy="369332"/>
            <a:chOff x="8330763" y="3625334"/>
            <a:chExt cx="480848" cy="369332"/>
          </a:xfrm>
        </p:grpSpPr>
        <p:sp>
          <p:nvSpPr>
            <p:cNvPr id="35" name="Oval 34"/>
            <p:cNvSpPr/>
            <p:nvPr/>
          </p:nvSpPr>
          <p:spPr>
            <a:xfrm>
              <a:off x="8417015" y="3657600"/>
              <a:ext cx="304800" cy="304800"/>
            </a:xfrm>
            <a:prstGeom prst="ellipse">
              <a:avLst/>
            </a:prstGeom>
            <a:solidFill>
              <a:srgbClr val="66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30763" y="3625334"/>
              <a:ext cx="480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b="1" dirty="0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626976" y="2625504"/>
            <a:ext cx="480848" cy="369332"/>
            <a:chOff x="8330763" y="3625334"/>
            <a:chExt cx="480848" cy="369332"/>
          </a:xfrm>
        </p:grpSpPr>
        <p:sp>
          <p:nvSpPr>
            <p:cNvPr id="57" name="Oval 56"/>
            <p:cNvSpPr/>
            <p:nvPr/>
          </p:nvSpPr>
          <p:spPr>
            <a:xfrm>
              <a:off x="8417015" y="3657600"/>
              <a:ext cx="304800" cy="304800"/>
            </a:xfrm>
            <a:prstGeom prst="ellipse">
              <a:avLst/>
            </a:prstGeom>
            <a:solidFill>
              <a:srgbClr val="66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30763" y="3625334"/>
              <a:ext cx="480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b="1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324600" y="2521393"/>
            <a:ext cx="480848" cy="369332"/>
            <a:chOff x="8330763" y="3625334"/>
            <a:chExt cx="480848" cy="369332"/>
          </a:xfrm>
        </p:grpSpPr>
        <p:sp>
          <p:nvSpPr>
            <p:cNvPr id="60" name="Oval 59"/>
            <p:cNvSpPr/>
            <p:nvPr/>
          </p:nvSpPr>
          <p:spPr>
            <a:xfrm>
              <a:off x="8417015" y="3657600"/>
              <a:ext cx="304800" cy="304800"/>
            </a:xfrm>
            <a:prstGeom prst="ellipse">
              <a:avLst/>
            </a:prstGeom>
            <a:solidFill>
              <a:srgbClr val="66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330763" y="3625334"/>
              <a:ext cx="480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b="1" dirty="0"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486400" y="1992868"/>
            <a:ext cx="480848" cy="369332"/>
            <a:chOff x="8330763" y="3625334"/>
            <a:chExt cx="480848" cy="369332"/>
          </a:xfrm>
        </p:grpSpPr>
        <p:sp>
          <p:nvSpPr>
            <p:cNvPr id="63" name="Oval 62"/>
            <p:cNvSpPr/>
            <p:nvPr/>
          </p:nvSpPr>
          <p:spPr>
            <a:xfrm>
              <a:off x="8417015" y="3657600"/>
              <a:ext cx="304800" cy="304800"/>
            </a:xfrm>
            <a:prstGeom prst="ellipse">
              <a:avLst/>
            </a:prstGeom>
            <a:solidFill>
              <a:srgbClr val="66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30763" y="3625334"/>
              <a:ext cx="480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b="1" dirty="0">
                  <a:latin typeface="Times New Roman" pitchFamily="18" charset="0"/>
                  <a:cs typeface="Times New Roman" pitchFamily="18" charset="0"/>
                </a:rPr>
                <a:t>12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345620" y="4936262"/>
            <a:ext cx="2286458" cy="1145885"/>
            <a:chOff x="7314742" y="3962400"/>
            <a:chExt cx="2286458" cy="1145885"/>
          </a:xfrm>
        </p:grpSpPr>
        <p:sp>
          <p:nvSpPr>
            <p:cNvPr id="11" name="Rectangle 10"/>
            <p:cNvSpPr/>
            <p:nvPr/>
          </p:nvSpPr>
          <p:spPr>
            <a:xfrm>
              <a:off x="7314742" y="3962400"/>
              <a:ext cx="2174786" cy="11458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7402766" y="4600453"/>
              <a:ext cx="304800" cy="369332"/>
              <a:chOff x="838200" y="4240768"/>
              <a:chExt cx="304800" cy="369332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838200" y="4273034"/>
                <a:ext cx="304800" cy="3048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838200" y="424076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b="1" dirty="0"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7314742" y="4048688"/>
              <a:ext cx="480848" cy="369332"/>
              <a:chOff x="8330763" y="3625334"/>
              <a:chExt cx="480848" cy="369332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8417015" y="3657600"/>
                <a:ext cx="304800" cy="304800"/>
              </a:xfrm>
              <a:prstGeom prst="ellipse">
                <a:avLst/>
              </a:prstGeom>
              <a:solidFill>
                <a:srgbClr val="66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8330763" y="3625334"/>
                <a:ext cx="4808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r-Latn-RS" b="1" dirty="0"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7731672" y="4048688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b="1" dirty="0">
                  <a:latin typeface="Times New Roman" pitchFamily="18" charset="0"/>
                  <a:cs typeface="Times New Roman" pitchFamily="18" charset="0"/>
                </a:rPr>
                <a:t>Merno mesto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731672" y="4461954"/>
              <a:ext cx="1869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b="1" dirty="0">
                  <a:latin typeface="Times New Roman" pitchFamily="18" charset="0"/>
                  <a:cs typeface="Times New Roman" pitchFamily="18" charset="0"/>
                </a:rPr>
                <a:t>Merno mesto, dve merne visine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7BC093E8-0023-4E91-83F4-4940DCB09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9" y="76200"/>
            <a:ext cx="643100" cy="641588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2635E8AB-1E93-4594-8537-D66E0FB14E85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Merenja u urbanim uslovima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72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Milos\Doktorske\Teza\Prezentacija\Slike\B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839010"/>
            <a:ext cx="6079108" cy="520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Milos\Doktorske\III godina\Mikrofonski nizovi\ETRAN 2017\Rad uglovi incidencije\Prezentacija\ulic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r="2877"/>
          <a:stretch/>
        </p:blipFill>
        <p:spPr bwMode="auto">
          <a:xfrm>
            <a:off x="3114675" y="839010"/>
            <a:ext cx="6079780" cy="520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:\Milos\Doktorske\Teza\Prezentacija\Slike\Bit - profi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1" r="27947" b="22011"/>
          <a:stretch/>
        </p:blipFill>
        <p:spPr bwMode="auto">
          <a:xfrm>
            <a:off x="3133381" y="839820"/>
            <a:ext cx="6061075" cy="520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037" y="1482437"/>
            <a:ext cx="5699760" cy="391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ED33923-6C94-4A96-B89B-3A1895D1C002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Merenja u urbanim uslovima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877C29-5766-6046-1A15-C2832A5C245D}"/>
              </a:ext>
            </a:extLst>
          </p:cNvPr>
          <p:cNvGrpSpPr/>
          <p:nvPr/>
        </p:nvGrpSpPr>
        <p:grpSpPr>
          <a:xfrm>
            <a:off x="52988" y="85724"/>
            <a:ext cx="838202" cy="838200"/>
            <a:chOff x="2362200" y="533400"/>
            <a:chExt cx="838202" cy="838200"/>
          </a:xfrm>
        </p:grpSpPr>
        <p:sp>
          <p:nvSpPr>
            <p:cNvPr id="3" name="Pie 8">
              <a:extLst>
                <a:ext uri="{FF2B5EF4-FFF2-40B4-BE49-F238E27FC236}">
                  <a16:creationId xmlns:a16="http://schemas.microsoft.com/office/drawing/2014/main" id="{26AE12AD-35C9-468C-F5A3-3E407FAC1DA5}"/>
                </a:ext>
              </a:extLst>
            </p:cNvPr>
            <p:cNvSpPr/>
            <p:nvPr/>
          </p:nvSpPr>
          <p:spPr>
            <a:xfrm rot="16200000">
              <a:off x="2365146" y="536342"/>
              <a:ext cx="832310" cy="838202"/>
            </a:xfrm>
            <a:prstGeom prst="pie">
              <a:avLst>
                <a:gd name="adj1" fmla="val 21532633"/>
                <a:gd name="adj2" fmla="val 21508334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4" name="Flowchart: Or 3">
              <a:extLst>
                <a:ext uri="{FF2B5EF4-FFF2-40B4-BE49-F238E27FC236}">
                  <a16:creationId xmlns:a16="http://schemas.microsoft.com/office/drawing/2014/main" id="{D6E9D54E-93AD-3F83-8345-BBD472F9BDC3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141945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:\Milos\Doktorske\Teza\05 - Merenja i rezultati\Fotografije i crtezi\rez_bi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538805"/>
            <a:ext cx="3495917" cy="275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:\Milos\Doktorske\Teza\05 - Merenja i rezultati\Fotografije i crtezi\rez_molerov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33401"/>
            <a:ext cx="3506724" cy="2761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8" descr="D:\Milos\Doktorske\Teza\05 - Merenja i rezultati\Fotografije i crtezi\rez_hol.jpg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3347328"/>
            <a:ext cx="3494821" cy="274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:\Milos\Doktorske\Teza\05 - Merenja i rezultati\Fotografije i crtezi\rez_K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3352801"/>
            <a:ext cx="3495917" cy="275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8" name="Picture 2" descr="D:\Milos\Doktorske\Teza\04 - Analiza zvucnog polja u spoljasnjoj sredini upotrebom mikrofonskog niza\Fotografije i crtezi\Fotografije sa merenja\Bit - profi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056" y="671604"/>
            <a:ext cx="4002204" cy="248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Milos\Doktorske\Teza\04 - Analiza zvucnog polja u spoljasnjoj sredini upotrebom mikrofonskog niza\Fotografije i crtezi\Fotografije sa merenja\Molerova - profi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193" y="560587"/>
            <a:ext cx="2973939" cy="270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D:\Milos\Doktorske\Teza\04 - Analiza zvucnog polja u spoljasnjoj sredini upotrebom mikrofonskog niza\Fotografije i crtezi\Fotografije sa merenja\Hole - profi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056" y="3401589"/>
            <a:ext cx="4002204" cy="265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D:\Milos\Doktorske\Teza\04 - Analiza zvucnog polja u spoljasnjoj sredini upotrebom mikrofonskog niza\Fotografije i crtezi\Fotografije sa merenja\Kraljice Marije - profi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60" y="3401589"/>
            <a:ext cx="4002204" cy="265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1981200" y="-62004"/>
            <a:ext cx="8610600" cy="67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l-PL" sz="3400" dirty="0">
                <a:latin typeface="Times New Roman" pitchFamily="18" charset="0"/>
                <a:cs typeface="Times New Roman" pitchFamily="18" charset="0"/>
              </a:rPr>
              <a:t>Analiza 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re</a:t>
            </a:r>
            <a:r>
              <a:rPr lang="sr-Latn-RS" sz="3400" dirty="0" err="1">
                <a:latin typeface="Times New Roman" pitchFamily="18" charset="0"/>
                <a:cs typeface="Times New Roman" pitchFamily="18" charset="0"/>
              </a:rPr>
              <a:t>zultata</a:t>
            </a:r>
            <a:r>
              <a:rPr lang="pl-PL" sz="3400" dirty="0">
                <a:latin typeface="Times New Roman" pitchFamily="18" charset="0"/>
                <a:cs typeface="Times New Roman" pitchFamily="18" charset="0"/>
              </a:rPr>
              <a:t> za različite merne lokacije</a:t>
            </a:r>
            <a:endParaRPr lang="en-US" sz="3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A12D94-CCCE-AF04-86FF-2918F265F9A1}"/>
              </a:ext>
            </a:extLst>
          </p:cNvPr>
          <p:cNvGrpSpPr/>
          <p:nvPr/>
        </p:nvGrpSpPr>
        <p:grpSpPr>
          <a:xfrm>
            <a:off x="52988" y="85724"/>
            <a:ext cx="838202" cy="838200"/>
            <a:chOff x="2362200" y="533400"/>
            <a:chExt cx="838202" cy="838200"/>
          </a:xfrm>
        </p:grpSpPr>
        <p:sp>
          <p:nvSpPr>
            <p:cNvPr id="3" name="Pie 8">
              <a:extLst>
                <a:ext uri="{FF2B5EF4-FFF2-40B4-BE49-F238E27FC236}">
                  <a16:creationId xmlns:a16="http://schemas.microsoft.com/office/drawing/2014/main" id="{7F59E524-5C67-A651-79C0-65392D901715}"/>
                </a:ext>
              </a:extLst>
            </p:cNvPr>
            <p:cNvSpPr/>
            <p:nvPr/>
          </p:nvSpPr>
          <p:spPr>
            <a:xfrm rot="16200000">
              <a:off x="2365146" y="536342"/>
              <a:ext cx="832310" cy="838202"/>
            </a:xfrm>
            <a:prstGeom prst="pie">
              <a:avLst>
                <a:gd name="adj1" fmla="val 21532633"/>
                <a:gd name="adj2" fmla="val 21508334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4" name="Flowchart: Or 3">
              <a:extLst>
                <a:ext uri="{FF2B5EF4-FFF2-40B4-BE49-F238E27FC236}">
                  <a16:creationId xmlns:a16="http://schemas.microsoft.com/office/drawing/2014/main" id="{527B52D6-FD27-E58C-9182-854BE00CF0A5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349754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110212"/>
            <a:ext cx="10972800" cy="1096963"/>
          </a:xfrm>
        </p:spPr>
        <p:txBody>
          <a:bodyPr/>
          <a:lstStyle/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Rezultati algoritama za </a:t>
            </a:r>
            <a:r>
              <a:rPr lang="sr-Latn-RS" dirty="0" err="1">
                <a:latin typeface="Times New Roman" pitchFamily="18" charset="0"/>
                <a:cs typeface="Times New Roman" pitchFamily="18" charset="0"/>
              </a:rPr>
              <a:t>prostono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-vremensku obradu signala po </a:t>
            </a:r>
            <a:r>
              <a:rPr lang="sr-Latn-RS" dirty="0" err="1">
                <a:latin typeface="Times New Roman" pitchFamily="18" charset="0"/>
                <a:cs typeface="Times New Roman" pitchFamily="18" charset="0"/>
              </a:rPr>
              <a:t>frekvencijskim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dirty="0" err="1">
                <a:latin typeface="Times New Roman" pitchFamily="18" charset="0"/>
                <a:cs typeface="Times New Roman" pitchFamily="18" charset="0"/>
              </a:rPr>
              <a:t>opsezima</a:t>
            </a:r>
            <a:endParaRPr lang="sr-Latn-R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966300"/>
            <a:ext cx="4895497" cy="3834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D:\Milos\Doktorske\Teza\Prezentacija\Slike\konus_korigov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66301"/>
            <a:ext cx="3733800" cy="369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Milos\Doktorske\Teza\06 - Raspodele\Fotografije i crtezi\rez_bi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876914"/>
            <a:ext cx="4895497" cy="387659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093F072-533F-4318-865B-0FECE6535802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Određivanje ugaone raspodele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FA5AC8-9CAA-F4BF-4A6C-EE1BF8FAAA93}"/>
              </a:ext>
            </a:extLst>
          </p:cNvPr>
          <p:cNvGrpSpPr/>
          <p:nvPr/>
        </p:nvGrpSpPr>
        <p:grpSpPr>
          <a:xfrm>
            <a:off x="52988" y="85724"/>
            <a:ext cx="838202" cy="838200"/>
            <a:chOff x="2362200" y="533400"/>
            <a:chExt cx="838202" cy="838200"/>
          </a:xfrm>
        </p:grpSpPr>
        <p:sp>
          <p:nvSpPr>
            <p:cNvPr id="4" name="Pie 8">
              <a:extLst>
                <a:ext uri="{FF2B5EF4-FFF2-40B4-BE49-F238E27FC236}">
                  <a16:creationId xmlns:a16="http://schemas.microsoft.com/office/drawing/2014/main" id="{C9C92C80-C94C-4A2A-E8FF-010D1DE09441}"/>
                </a:ext>
              </a:extLst>
            </p:cNvPr>
            <p:cNvSpPr/>
            <p:nvPr/>
          </p:nvSpPr>
          <p:spPr>
            <a:xfrm rot="16200000">
              <a:off x="2365146" y="536342"/>
              <a:ext cx="832310" cy="838202"/>
            </a:xfrm>
            <a:prstGeom prst="pie">
              <a:avLst>
                <a:gd name="adj1" fmla="val 21532633"/>
                <a:gd name="adj2" fmla="val 21508334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7" name="Flowchart: Or 6">
              <a:extLst>
                <a:ext uri="{FF2B5EF4-FFF2-40B4-BE49-F238E27FC236}">
                  <a16:creationId xmlns:a16="http://schemas.microsoft.com/office/drawing/2014/main" id="{64DCB7A6-1744-771B-D3AF-6398887CAA28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317070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749" y="1213013"/>
            <a:ext cx="10972800" cy="4525963"/>
          </a:xfrm>
        </p:spPr>
        <p:txBody>
          <a:bodyPr/>
          <a:lstStyle/>
          <a:p>
            <a:pPr marL="342900" lvl="1" indent="-342900">
              <a:buChar char="•"/>
            </a:pPr>
            <a:r>
              <a:rPr lang="sr-Latn-RS" sz="3200" dirty="0">
                <a:latin typeface="Times New Roman" pitchFamily="18" charset="0"/>
                <a:cs typeface="Times New Roman" pitchFamily="18" charset="0"/>
              </a:rPr>
              <a:t>Dve vrste pregrade kao tipične fasadne pregrade u urbanim uslovima: </a:t>
            </a:r>
          </a:p>
          <a:p>
            <a:pPr marL="742950" lvl="2" indent="-342900"/>
            <a:r>
              <a:rPr lang="sr-Latn-RS" dirty="0">
                <a:latin typeface="Times New Roman" pitchFamily="18" charset="0"/>
                <a:cs typeface="Times New Roman" pitchFamily="18" charset="0"/>
              </a:rPr>
              <a:t>Beton 16 cm</a:t>
            </a:r>
          </a:p>
          <a:p>
            <a:pPr marL="742950" lvl="2" indent="-342900"/>
            <a:r>
              <a:rPr lang="sr-Latn-RS" dirty="0">
                <a:latin typeface="Times New Roman" pitchFamily="18" charset="0"/>
                <a:cs typeface="Times New Roman" pitchFamily="18" charset="0"/>
              </a:rPr>
              <a:t>Staklo 5 mm</a:t>
            </a:r>
          </a:p>
          <a:p>
            <a:endParaRPr lang="sr-Latn-R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196471" y="5915226"/>
            <a:ext cx="1030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600" dirty="0">
                <a:latin typeface="Times New Roman" pitchFamily="18" charset="0"/>
                <a:cs typeface="Times New Roman" pitchFamily="18" charset="0"/>
              </a:rPr>
              <a:t>Beton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24381" y="5915225"/>
            <a:ext cx="1030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600" dirty="0">
                <a:latin typeface="Times New Roman" pitchFamily="18" charset="0"/>
                <a:cs typeface="Times New Roman" pitchFamily="18" charset="0"/>
              </a:rPr>
              <a:t>Staklo</a:t>
            </a:r>
          </a:p>
        </p:txBody>
      </p:sp>
      <p:pic>
        <p:nvPicPr>
          <p:cNvPr id="14" name="Picture 13" descr="D:\Milos\Doktorske\Teza\07 - Izolacija rezultati\Fotografije i crtezi\DAMAS2 gabarit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420" y="3276600"/>
            <a:ext cx="3532943" cy="273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D:\Milos\Doktorske\Teza\07 - Izolacija rezultati\Fotografije i crtezi\DAMAS2 gabariti stakl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27" y="3277430"/>
            <a:ext cx="3478149" cy="273748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55F456F-B9FD-4C35-89E5-E4E22C303ACD}"/>
              </a:ext>
            </a:extLst>
          </p:cNvPr>
          <p:cNvSpPr txBox="1">
            <a:spLocks/>
          </p:cNvSpPr>
          <p:nvPr/>
        </p:nvSpPr>
        <p:spPr bwMode="auto">
          <a:xfrm>
            <a:off x="1981200" y="2286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Analiza proračuna za različite merne lokacije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EECD20-BE7C-B5FE-9F3A-182CD30FCF99}"/>
              </a:ext>
            </a:extLst>
          </p:cNvPr>
          <p:cNvGrpSpPr/>
          <p:nvPr/>
        </p:nvGrpSpPr>
        <p:grpSpPr>
          <a:xfrm>
            <a:off x="52988" y="85724"/>
            <a:ext cx="838202" cy="838200"/>
            <a:chOff x="2362200" y="533400"/>
            <a:chExt cx="838202" cy="838200"/>
          </a:xfrm>
        </p:grpSpPr>
        <p:sp>
          <p:nvSpPr>
            <p:cNvPr id="4" name="Pie 8">
              <a:extLst>
                <a:ext uri="{FF2B5EF4-FFF2-40B4-BE49-F238E27FC236}">
                  <a16:creationId xmlns:a16="http://schemas.microsoft.com/office/drawing/2014/main" id="{2C62344D-CAA2-2176-8DFD-369B2C899970}"/>
                </a:ext>
              </a:extLst>
            </p:cNvPr>
            <p:cNvSpPr/>
            <p:nvPr/>
          </p:nvSpPr>
          <p:spPr>
            <a:xfrm rot="16200000">
              <a:off x="2365146" y="536342"/>
              <a:ext cx="832310" cy="838202"/>
            </a:xfrm>
            <a:prstGeom prst="pie">
              <a:avLst>
                <a:gd name="adj1" fmla="val 21532633"/>
                <a:gd name="adj2" fmla="val 21508334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5" name="Flowchart: Or 4">
              <a:extLst>
                <a:ext uri="{FF2B5EF4-FFF2-40B4-BE49-F238E27FC236}">
                  <a16:creationId xmlns:a16="http://schemas.microsoft.com/office/drawing/2014/main" id="{91B3648E-3F08-9A8A-1C16-C109D3EF89D7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365017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133600" y="-152400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Anali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za rezultata proračuna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Content Placeholder 5"/>
          <p:cNvGraphicFramePr>
            <a:graphicFrameLocks/>
          </p:cNvGraphicFramePr>
          <p:nvPr/>
        </p:nvGraphicFramePr>
        <p:xfrm>
          <a:off x="1600201" y="838201"/>
          <a:ext cx="8915399" cy="5148069"/>
        </p:xfrm>
        <a:graphic>
          <a:graphicData uri="http://schemas.openxmlformats.org/drawingml/2006/table">
            <a:tbl>
              <a:tblPr firstRow="1" firstCol="1" bandRow="1"/>
              <a:tblGrid>
                <a:gridCol w="102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7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38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68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424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Kategorija</a:t>
                      </a:r>
                      <a:endParaRPr lang="sr-Latn-RS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Opis</a:t>
                      </a:r>
                      <a:endParaRPr lang="sr-Latn-RS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Kategorije</a:t>
                      </a:r>
                      <a:endParaRPr lang="sr-Latn-RS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Lokacija</a:t>
                      </a:r>
                      <a:endParaRPr lang="sr-Latn-RS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ΔR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(dB)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Beton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 cm</a:t>
                      </a:r>
                      <a:endParaRPr lang="sr-Latn-RS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ΔR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(dB)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Staklo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 mm</a:t>
                      </a:r>
                      <a:endParaRPr lang="sr-Latn-RS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402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Otvorene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ulice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Cara Nikolaja II</a:t>
                      </a:r>
                      <a:endParaRPr lang="sr-Latn-R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sr-Latn-R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sr-Latn-R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807"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Cara Nikolaja II visina</a:t>
                      </a:r>
                      <a:endParaRPr lang="sr-Latn-R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sr-Latn-R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sr-Latn-R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612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II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Kanjon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ulice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Bulevar</a:t>
                      </a: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kralja</a:t>
                      </a: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Aleksandra 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bo</a:t>
                      </a:r>
                      <a:r>
                        <a:rPr lang="sr-Latn-RS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čno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sr-Latn-R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402"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Zgrada</a:t>
                      </a: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Molerova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sr-Latn-R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sr-Latn-R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402"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Zgrada</a:t>
                      </a: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Molerova</a:t>
                      </a: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visina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sr-Latn-R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sr-Latn-R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1612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III</a:t>
                      </a:r>
                      <a:endParaRPr lang="sr-Latn-R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Široke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ulice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Bulevar</a:t>
                      </a: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kralja</a:t>
                      </a: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Aleksandra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sr-Latn-R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402"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Kraljice Marije</a:t>
                      </a:r>
                      <a:endParaRPr lang="sr-Latn-R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sr-Latn-R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402"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Kraljice Marije visina</a:t>
                      </a:r>
                      <a:endParaRPr lang="sr-Latn-R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sr-Latn-R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2402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IV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Široke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ulice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parkom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Ruzveltova</a:t>
                      </a:r>
                      <a:endParaRPr lang="sr-Latn-R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2402"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Karnegijeva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2402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Ulice u dolini</a:t>
                      </a:r>
                      <a:endParaRPr lang="sr-Latn-R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Ilije G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ara</a:t>
                      </a: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šanina</a:t>
                      </a:r>
                      <a:endParaRPr lang="sr-Latn-RS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2402"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Ilije</a:t>
                      </a: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Gara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šanina</a:t>
                      </a: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visina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sr-Latn-RS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500" marR="365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705600" y="2275490"/>
            <a:ext cx="3810000" cy="1219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3" name="Rectangle 12"/>
          <p:cNvSpPr/>
          <p:nvPr/>
        </p:nvSpPr>
        <p:spPr>
          <a:xfrm>
            <a:off x="6708228" y="3626071"/>
            <a:ext cx="3810000" cy="1718441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6FECE2-8196-7EFE-6751-79FD4B6DD6CC}"/>
              </a:ext>
            </a:extLst>
          </p:cNvPr>
          <p:cNvGrpSpPr/>
          <p:nvPr/>
        </p:nvGrpSpPr>
        <p:grpSpPr>
          <a:xfrm>
            <a:off x="52988" y="85724"/>
            <a:ext cx="838202" cy="838200"/>
            <a:chOff x="2362200" y="533400"/>
            <a:chExt cx="838202" cy="838200"/>
          </a:xfrm>
        </p:grpSpPr>
        <p:sp>
          <p:nvSpPr>
            <p:cNvPr id="4" name="Pie 8">
              <a:extLst>
                <a:ext uri="{FF2B5EF4-FFF2-40B4-BE49-F238E27FC236}">
                  <a16:creationId xmlns:a16="http://schemas.microsoft.com/office/drawing/2014/main" id="{A5AA33F3-01B0-8D74-1764-DA7271FEAAEB}"/>
                </a:ext>
              </a:extLst>
            </p:cNvPr>
            <p:cNvSpPr/>
            <p:nvPr/>
          </p:nvSpPr>
          <p:spPr>
            <a:xfrm rot="16200000">
              <a:off x="2365146" y="536342"/>
              <a:ext cx="832310" cy="838202"/>
            </a:xfrm>
            <a:prstGeom prst="pie">
              <a:avLst>
                <a:gd name="adj1" fmla="val 21532633"/>
                <a:gd name="adj2" fmla="val 21508334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5" name="Flowchart: Or 4">
              <a:extLst>
                <a:ext uri="{FF2B5EF4-FFF2-40B4-BE49-F238E27FC236}">
                  <a16:creationId xmlns:a16="http://schemas.microsoft.com/office/drawing/2014/main" id="{ED8036FE-E72C-907B-69F5-B42BE7C5AA54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18864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-289560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RS" dirty="0" err="1">
                <a:latin typeface="Times New Roman" pitchFamily="18" charset="0"/>
                <a:cs typeface="Times New Roman" pitchFamily="18" charset="0"/>
              </a:rPr>
              <a:t>zolacija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8" b="17765"/>
          <a:stretch/>
        </p:blipFill>
        <p:spPr>
          <a:xfrm>
            <a:off x="2302594" y="838200"/>
            <a:ext cx="7110539" cy="4572000"/>
          </a:xfr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3733800" y="-304800"/>
            <a:ext cx="2590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Zvu</a:t>
            </a:r>
            <a:r>
              <a:rPr lang="sr-Latn-RS" dirty="0" err="1">
                <a:latin typeface="Times New Roman" pitchFamily="18" charset="0"/>
                <a:cs typeface="Times New Roman" pitchFamily="18" charset="0"/>
              </a:rPr>
              <a:t>čna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67" y="929909"/>
            <a:ext cx="8271001" cy="4323478"/>
          </a:xfrm>
          <a:prstGeom prst="rect">
            <a:avLst/>
          </a:prstGeom>
        </p:spPr>
      </p:pic>
      <p:pic>
        <p:nvPicPr>
          <p:cNvPr id="2050" name="Picture 2" descr="D:\Milos\Doktorske\II godina\Mikrofonski nizovi\ETRAN\Izolacija\HDR_Oktava_2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378" y="872760"/>
            <a:ext cx="6439186" cy="467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ilos\Doktorske\II godina\Mikrofonski nizovi\ETRAN\Izolacija\prozor_poredjenje_Oktava_2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378" y="872760"/>
            <a:ext cx="6375368" cy="467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391F14-C398-3651-6253-616A4A1E7C65}"/>
              </a:ext>
            </a:extLst>
          </p:cNvPr>
          <p:cNvGrpSpPr/>
          <p:nvPr/>
        </p:nvGrpSpPr>
        <p:grpSpPr>
          <a:xfrm>
            <a:off x="52988" y="85724"/>
            <a:ext cx="838202" cy="838200"/>
            <a:chOff x="2362200" y="533400"/>
            <a:chExt cx="838202" cy="838200"/>
          </a:xfrm>
        </p:grpSpPr>
        <p:sp>
          <p:nvSpPr>
            <p:cNvPr id="6" name="Pie 8">
              <a:extLst>
                <a:ext uri="{FF2B5EF4-FFF2-40B4-BE49-F238E27FC236}">
                  <a16:creationId xmlns:a16="http://schemas.microsoft.com/office/drawing/2014/main" id="{8E1339EB-789E-7B98-9169-82CA69728169}"/>
                </a:ext>
              </a:extLst>
            </p:cNvPr>
            <p:cNvSpPr/>
            <p:nvPr/>
          </p:nvSpPr>
          <p:spPr>
            <a:xfrm rot="16200000">
              <a:off x="2365146" y="536342"/>
              <a:ext cx="832310" cy="838202"/>
            </a:xfrm>
            <a:prstGeom prst="pie">
              <a:avLst>
                <a:gd name="adj1" fmla="val 21532633"/>
                <a:gd name="adj2" fmla="val 21508334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7" name="Flowchart: Or 6">
              <a:extLst>
                <a:ext uri="{FF2B5EF4-FFF2-40B4-BE49-F238E27FC236}">
                  <a16:creationId xmlns:a16="http://schemas.microsoft.com/office/drawing/2014/main" id="{06E59D50-619F-17EC-D506-8BE8675FDEF7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49079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941E361-AC94-4D61-9AF4-F1AAE40E8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80" y="1524000"/>
            <a:ext cx="4114800" cy="4114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040" y="2180459"/>
            <a:ext cx="1931132" cy="545661"/>
          </a:xfrm>
          <a:prstGeom prst="rect">
            <a:avLst/>
          </a:prstGeom>
        </p:spPr>
      </p:pic>
      <p:pic>
        <p:nvPicPr>
          <p:cNvPr id="2050" name="Picture 2" descr="D:\Milos\Predavanje Kolarac\sinusoida_animacij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65283"/>
            <a:ext cx="2633134" cy="197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ilos\Predavanje Kolarac\sinusoida_animacija_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841" y="3454793"/>
            <a:ext cx="2633134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172" y="2009391"/>
            <a:ext cx="4200559" cy="244157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C467DA2-3D40-4500-A007-D916A567B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09600"/>
          </a:xfrm>
        </p:spPr>
        <p:txBody>
          <a:bodyPr/>
          <a:lstStyle/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Uvod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69A446-91CD-4F17-B662-3F1E9B0F6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670" y="4161659"/>
            <a:ext cx="1931132" cy="5456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1075601-067E-F2C6-3A81-409EF3BD039F}"/>
              </a:ext>
            </a:extLst>
          </p:cNvPr>
          <p:cNvGrpSpPr/>
          <p:nvPr/>
        </p:nvGrpSpPr>
        <p:grpSpPr>
          <a:xfrm>
            <a:off x="38100" y="76200"/>
            <a:ext cx="838202" cy="838200"/>
            <a:chOff x="2362200" y="533400"/>
            <a:chExt cx="838202" cy="838200"/>
          </a:xfrm>
        </p:grpSpPr>
        <p:sp>
          <p:nvSpPr>
            <p:cNvPr id="4" name="Pie 7">
              <a:extLst>
                <a:ext uri="{FF2B5EF4-FFF2-40B4-BE49-F238E27FC236}">
                  <a16:creationId xmlns:a16="http://schemas.microsoft.com/office/drawing/2014/main" id="{60A283C1-5332-2902-1399-AE6D512364A0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5400000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5" name="Flowchart: Or 4">
              <a:extLst>
                <a:ext uri="{FF2B5EF4-FFF2-40B4-BE49-F238E27FC236}">
                  <a16:creationId xmlns:a16="http://schemas.microsoft.com/office/drawing/2014/main" id="{9843F9D4-33DA-65BC-11D1-DCDF90718258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232930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83B030-363E-487E-BE94-D491230B03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782" y="762000"/>
            <a:ext cx="7342436" cy="533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4506"/>
            <a:ext cx="10972800" cy="1143000"/>
          </a:xfrm>
        </p:spPr>
        <p:txBody>
          <a:bodyPr/>
          <a:lstStyle/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Detekcija slabih tačaka u zvučnoj izolaciji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0BBE1A-67F4-3180-2DEC-67E65EBAAAAD}"/>
              </a:ext>
            </a:extLst>
          </p:cNvPr>
          <p:cNvGrpSpPr/>
          <p:nvPr/>
        </p:nvGrpSpPr>
        <p:grpSpPr>
          <a:xfrm>
            <a:off x="52988" y="85724"/>
            <a:ext cx="838202" cy="838200"/>
            <a:chOff x="2362200" y="533400"/>
            <a:chExt cx="838202" cy="838200"/>
          </a:xfrm>
        </p:grpSpPr>
        <p:sp>
          <p:nvSpPr>
            <p:cNvPr id="4" name="Pie 8">
              <a:extLst>
                <a:ext uri="{FF2B5EF4-FFF2-40B4-BE49-F238E27FC236}">
                  <a16:creationId xmlns:a16="http://schemas.microsoft.com/office/drawing/2014/main" id="{017434AB-6014-D1C8-B8EA-BB0AB9ADEAE7}"/>
                </a:ext>
              </a:extLst>
            </p:cNvPr>
            <p:cNvSpPr/>
            <p:nvPr/>
          </p:nvSpPr>
          <p:spPr>
            <a:xfrm rot="16200000">
              <a:off x="2365146" y="536342"/>
              <a:ext cx="832310" cy="838202"/>
            </a:xfrm>
            <a:prstGeom prst="pie">
              <a:avLst>
                <a:gd name="adj1" fmla="val 21532633"/>
                <a:gd name="adj2" fmla="val 21508334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5" name="Flowchart: Or 4">
              <a:extLst>
                <a:ext uri="{FF2B5EF4-FFF2-40B4-BE49-F238E27FC236}">
                  <a16:creationId xmlns:a16="http://schemas.microsoft.com/office/drawing/2014/main" id="{514F1A4B-9EFA-3739-7B78-B6B8AA66E80A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326178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971800"/>
            <a:ext cx="10972800" cy="914400"/>
          </a:xfrm>
          <a:noFill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sr-Latn-RS" altLang="en-US" sz="5400" b="1" dirty="0">
                <a:latin typeface="Times New Roman" pitchFamily="18" charset="0"/>
                <a:cs typeface="Times New Roman" pitchFamily="18" charset="0"/>
              </a:rPr>
              <a:t>Mikrofonski nizovi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r-Latn-R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en-US" sz="5400" b="1" dirty="0">
                <a:latin typeface="Times New Roman" pitchFamily="18" charset="0"/>
                <a:cs typeface="Times New Roman" pitchFamily="18" charset="0"/>
              </a:rPr>
            </a:br>
            <a:r>
              <a:rPr lang="sr-Latn-RS" altLang="en-US" sz="5400" b="1" dirty="0">
                <a:latin typeface="Times New Roman" pitchFamily="18" charset="0"/>
                <a:cs typeface="Times New Roman" pitchFamily="18" charset="0"/>
              </a:rPr>
              <a:t>prostorno-vremenska </a:t>
            </a:r>
            <a:br>
              <a:rPr lang="sr-Latn-RS" altLang="en-US" sz="5400" b="1" dirty="0">
                <a:latin typeface="Times New Roman" pitchFamily="18" charset="0"/>
                <a:cs typeface="Times New Roman" pitchFamily="18" charset="0"/>
              </a:rPr>
            </a:br>
            <a:r>
              <a:rPr lang="sr-Latn-RS" altLang="en-US" sz="5400" b="1" dirty="0">
                <a:latin typeface="Times New Roman" pitchFamily="18" charset="0"/>
                <a:cs typeface="Times New Roman" pitchFamily="18" charset="0"/>
              </a:rPr>
              <a:t>obrada signala</a:t>
            </a:r>
          </a:p>
        </p:txBody>
      </p:sp>
    </p:spTree>
    <p:extLst>
      <p:ext uri="{BB962C8B-B14F-4D97-AF65-F5344CB8AC3E}">
        <p14:creationId xmlns:p14="http://schemas.microsoft.com/office/powerpoint/2010/main" val="3660099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66018"/>
            <a:ext cx="10972800" cy="4525963"/>
          </a:xfrm>
        </p:spPr>
        <p:txBody>
          <a:bodyPr/>
          <a:lstStyle/>
          <a:p>
            <a:r>
              <a:rPr lang="sr-Latn-RS" sz="4000" dirty="0">
                <a:latin typeface="Times New Roman" pitchFamily="18" charset="0"/>
                <a:cs typeface="Times New Roman" pitchFamily="18" charset="0"/>
              </a:rPr>
              <a:t>Veći broj senzora u prostoru</a:t>
            </a:r>
          </a:p>
          <a:p>
            <a:r>
              <a:rPr lang="sr-Latn-RS" sz="4000" dirty="0">
                <a:latin typeface="Times New Roman" pitchFamily="18" charset="0"/>
                <a:cs typeface="Times New Roman" pitchFamily="18" charset="0"/>
              </a:rPr>
              <a:t>Prostorno odabiranje signala</a:t>
            </a:r>
          </a:p>
          <a:p>
            <a:r>
              <a:rPr lang="sr-Latn-RS" sz="4000" dirty="0">
                <a:latin typeface="Times New Roman" pitchFamily="18" charset="0"/>
                <a:cs typeface="Times New Roman" pitchFamily="18" charset="0"/>
              </a:rPr>
              <a:t>Razlike u amplitudama i fazama</a:t>
            </a:r>
          </a:p>
          <a:p>
            <a:r>
              <a:rPr lang="sr-Latn-RS" sz="4000" dirty="0">
                <a:latin typeface="Times New Roman" pitchFamily="18" charset="0"/>
                <a:cs typeface="Times New Roman" pitchFamily="18" charset="0"/>
              </a:rPr>
              <a:t>Algoritmi za prostorno-vremensku obrada signala:</a:t>
            </a:r>
          </a:p>
          <a:p>
            <a:pPr lvl="1"/>
            <a:r>
              <a:rPr lang="sr-Latn-RS" sz="3600" dirty="0">
                <a:latin typeface="Times New Roman" pitchFamily="18" charset="0"/>
                <a:cs typeface="Times New Roman" pitchFamily="18" charset="0"/>
              </a:rPr>
              <a:t>Određivanje pravca nailaska zvuka</a:t>
            </a:r>
          </a:p>
          <a:p>
            <a:pPr lvl="1"/>
            <a:r>
              <a:rPr lang="sr-Latn-RS" sz="3600" dirty="0">
                <a:latin typeface="Times New Roman" pitchFamily="18" charset="0"/>
                <a:cs typeface="Times New Roman" pitchFamily="18" charset="0"/>
              </a:rPr>
              <a:t>Prostorno filtriranje signala</a:t>
            </a:r>
            <a:endParaRPr lang="en-GB" sz="3600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sr-Latn-R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D0E4D1-2E5C-404C-BC0D-4C28CBEBA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09600"/>
          </a:xfrm>
        </p:spPr>
        <p:txBody>
          <a:bodyPr/>
          <a:lstStyle/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Uvod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46FE18-3FA8-2987-0768-AF306E76C4D2}"/>
              </a:ext>
            </a:extLst>
          </p:cNvPr>
          <p:cNvGrpSpPr/>
          <p:nvPr/>
        </p:nvGrpSpPr>
        <p:grpSpPr>
          <a:xfrm>
            <a:off x="38100" y="76200"/>
            <a:ext cx="838202" cy="838200"/>
            <a:chOff x="2362200" y="533400"/>
            <a:chExt cx="838202" cy="838200"/>
          </a:xfrm>
        </p:grpSpPr>
        <p:sp>
          <p:nvSpPr>
            <p:cNvPr id="4" name="Pie 7">
              <a:extLst>
                <a:ext uri="{FF2B5EF4-FFF2-40B4-BE49-F238E27FC236}">
                  <a16:creationId xmlns:a16="http://schemas.microsoft.com/office/drawing/2014/main" id="{C462BC8B-CC17-8A69-B826-A3DDE40E45B2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5400000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5" name="Flowchart: Or 4">
              <a:extLst>
                <a:ext uri="{FF2B5EF4-FFF2-40B4-BE49-F238E27FC236}">
                  <a16:creationId xmlns:a16="http://schemas.microsoft.com/office/drawing/2014/main" id="{FB20B3FD-6DB9-E761-98FB-6F219AEC29CD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49863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722437"/>
            <a:ext cx="10972800" cy="4525963"/>
          </a:xfrm>
        </p:spPr>
        <p:txBody>
          <a:bodyPr/>
          <a:lstStyle/>
          <a:p>
            <a:endParaRPr lang="sr-Latn-RS" dirty="0"/>
          </a:p>
        </p:txBody>
      </p:sp>
      <p:pic>
        <p:nvPicPr>
          <p:cNvPr id="5" name="Picture 4" descr="D:\Milos\Doktorske\Teza\02 - Algoritmi i mikrofonski niyovi\Crtezi i slike\linijski niz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403" y="950995"/>
            <a:ext cx="2995547" cy="243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:\Milos\Doktorske\Teza\02 - Algoritmi i mikrofonski niyovi\Crtezi i slike\linijski neregularni niz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402" y="3562253"/>
            <a:ext cx="2995547" cy="2437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:\Milos\Doktorske\Teza\02 - Algoritmi i mikrofonski niyovi\Crtezi i slike\pravougaoni niz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16" y="960435"/>
            <a:ext cx="2733225" cy="2421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Milos\Doktorske\Teza\02 - Algoritmi i mikrofonski niyovi\Crtezi i slike\random niz rad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54" y="3562253"/>
            <a:ext cx="2562547" cy="2437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:\Milos\Doktorske\Teza\02 - Algoritmi i mikrofonski niyovi\Crtezi i slike\v niz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459" y="960435"/>
            <a:ext cx="3228201" cy="2421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D:\Milos\Doktorske\Teza\02 - Algoritmi i mikrofonski niyovi\Crtezi i slike\random neregularni niz 3D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384" y="3562253"/>
            <a:ext cx="2594348" cy="243740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AD3DAAD-32D7-496E-8D8B-8234ED86A9FD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Geometrija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mikrofonskih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sr-Latn-RS" dirty="0">
                <a:latin typeface="Times New Roman" pitchFamily="18" charset="0"/>
                <a:cs typeface="Times New Roman" pitchFamily="18" charset="0"/>
              </a:rPr>
              <a:t>zova</a:t>
            </a:r>
            <a:endParaRPr lang="en-US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01FDB1-5836-5F5F-29D7-88F34B180CAE}"/>
              </a:ext>
            </a:extLst>
          </p:cNvPr>
          <p:cNvGrpSpPr/>
          <p:nvPr/>
        </p:nvGrpSpPr>
        <p:grpSpPr>
          <a:xfrm>
            <a:off x="38100" y="76200"/>
            <a:ext cx="838202" cy="838200"/>
            <a:chOff x="2362200" y="533400"/>
            <a:chExt cx="838202" cy="838200"/>
          </a:xfrm>
        </p:grpSpPr>
        <p:sp>
          <p:nvSpPr>
            <p:cNvPr id="3" name="Pie 7">
              <a:extLst>
                <a:ext uri="{FF2B5EF4-FFF2-40B4-BE49-F238E27FC236}">
                  <a16:creationId xmlns:a16="http://schemas.microsoft.com/office/drawing/2014/main" id="{BBA340D0-B803-C9D0-0BC2-A1C037620740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5400000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8" name="Flowchart: Or 7">
              <a:extLst>
                <a:ext uri="{FF2B5EF4-FFF2-40B4-BE49-F238E27FC236}">
                  <a16:creationId xmlns:a16="http://schemas.microsoft.com/office/drawing/2014/main" id="{7D15E5F2-8B8A-3866-73CE-E241359C1268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98904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R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041072" y="990600"/>
          <a:ext cx="8017329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838700" imgH="431800" progId="Equation.DSMT4">
                  <p:embed/>
                </p:oleObj>
              </mc:Choice>
              <mc:Fallback>
                <p:oleObj name="Equation" r:id="rId3" imgW="4838700" imgH="4318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1072" y="990600"/>
                        <a:ext cx="8017329" cy="685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D:\Milos\Doktorske\Teza\02 - Algoritmi i mikrofonski niyovi\Crtezi i slike\dijagram usmerenosti 3D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155" y="2128668"/>
            <a:ext cx="5338425" cy="269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18" y="2052525"/>
            <a:ext cx="4076700" cy="285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09600" y="5039276"/>
            <a:ext cx="1097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sr-Latn-RS" sz="3600" dirty="0">
                <a:latin typeface="Times New Roman" pitchFamily="18" charset="0"/>
                <a:cs typeface="Times New Roman" pitchFamily="18" charset="0"/>
              </a:rPr>
              <a:t>Niske frekvencije: veliko rastojanje između mikrofona</a:t>
            </a:r>
          </a:p>
          <a:p>
            <a:r>
              <a:rPr lang="sr-Latn-RS" sz="3600" dirty="0">
                <a:latin typeface="Times New Roman" pitchFamily="18" charset="0"/>
                <a:cs typeface="Times New Roman" pitchFamily="18" charset="0"/>
              </a:rPr>
              <a:t>Visoke frekvencije: malo rastojanje između mikrofona</a:t>
            </a:r>
          </a:p>
          <a:p>
            <a:endParaRPr lang="sr-Latn-R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C43203-B4A4-47DA-925E-DDBC9392D3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982796"/>
            <a:ext cx="3453936" cy="289240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B239F7F-3A9D-4474-8157-D410F1324883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Dijagram usmerenosti </a:t>
            </a:r>
            <a:endParaRPr lang="en-US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3AD7E9D-7A53-A09B-23B8-1E4CB8941D31}"/>
              </a:ext>
            </a:extLst>
          </p:cNvPr>
          <p:cNvGrpSpPr/>
          <p:nvPr/>
        </p:nvGrpSpPr>
        <p:grpSpPr>
          <a:xfrm>
            <a:off x="38100" y="76200"/>
            <a:ext cx="838202" cy="838200"/>
            <a:chOff x="2362200" y="533400"/>
            <a:chExt cx="838202" cy="838200"/>
          </a:xfrm>
        </p:grpSpPr>
        <p:sp>
          <p:nvSpPr>
            <p:cNvPr id="3" name="Pie 7">
              <a:extLst>
                <a:ext uri="{FF2B5EF4-FFF2-40B4-BE49-F238E27FC236}">
                  <a16:creationId xmlns:a16="http://schemas.microsoft.com/office/drawing/2014/main" id="{93567B7B-87F8-DA62-86E5-117050070E6A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5400000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8" name="Flowchart: Or 7">
              <a:extLst>
                <a:ext uri="{FF2B5EF4-FFF2-40B4-BE49-F238E27FC236}">
                  <a16:creationId xmlns:a16="http://schemas.microsoft.com/office/drawing/2014/main" id="{9F3EDCF2-F6E6-A594-2E87-0F889ED1D2E5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305077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758246B-0544-48A0-B6C5-E016416B7649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r-Latn-RS" dirty="0">
                <a:latin typeface="Times New Roman" pitchFamily="18" charset="0"/>
                <a:cs typeface="Times New Roman" pitchFamily="18" charset="0"/>
              </a:rPr>
              <a:t>Dijagram usmerenosti </a:t>
            </a:r>
            <a:endParaRPr lang="en-US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E7EFDF-A879-BBCA-F8D8-CF0D4D049F21}"/>
              </a:ext>
            </a:extLst>
          </p:cNvPr>
          <p:cNvGrpSpPr/>
          <p:nvPr/>
        </p:nvGrpSpPr>
        <p:grpSpPr>
          <a:xfrm>
            <a:off x="38100" y="76200"/>
            <a:ext cx="838202" cy="838200"/>
            <a:chOff x="2362200" y="533400"/>
            <a:chExt cx="838202" cy="838200"/>
          </a:xfrm>
        </p:grpSpPr>
        <p:sp>
          <p:nvSpPr>
            <p:cNvPr id="3" name="Pie 7">
              <a:extLst>
                <a:ext uri="{FF2B5EF4-FFF2-40B4-BE49-F238E27FC236}">
                  <a16:creationId xmlns:a16="http://schemas.microsoft.com/office/drawing/2014/main" id="{427F40EB-EE77-CE40-391E-BF15E0AED086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5400000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4" name="Flowchart: Or 3">
              <a:extLst>
                <a:ext uri="{FF2B5EF4-FFF2-40B4-BE49-F238E27FC236}">
                  <a16:creationId xmlns:a16="http://schemas.microsoft.com/office/drawing/2014/main" id="{D5DC989C-692A-DD85-D301-2D107AFB5B33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E5F4189-467D-B42A-B3BD-DB7E90FF1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26250" b="23750"/>
          <a:stretch>
            <a:fillRect/>
          </a:stretch>
        </p:blipFill>
        <p:spPr>
          <a:xfrm>
            <a:off x="1981200" y="1295400"/>
            <a:ext cx="3505200" cy="45817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CC1871-B133-FF2D-14E1-A80C6BF36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26250" b="23750"/>
          <a:stretch>
            <a:fillRect/>
          </a:stretch>
        </p:blipFill>
        <p:spPr>
          <a:xfrm>
            <a:off x="7010400" y="1295401"/>
            <a:ext cx="3505199" cy="458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914401"/>
            <a:ext cx="4114800" cy="49254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90" y="914401"/>
            <a:ext cx="5341620" cy="520287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18B4E6C-D811-4858-AD31-EF10FC41AA53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Primeri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mikrofonskih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nizova</a:t>
            </a:r>
            <a:endParaRPr lang="en-US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2EFE9B-9E00-8CFF-36CB-46DED2600195}"/>
              </a:ext>
            </a:extLst>
          </p:cNvPr>
          <p:cNvGrpSpPr/>
          <p:nvPr/>
        </p:nvGrpSpPr>
        <p:grpSpPr>
          <a:xfrm>
            <a:off x="38098" y="85724"/>
            <a:ext cx="838202" cy="838200"/>
            <a:chOff x="2362200" y="533400"/>
            <a:chExt cx="838202" cy="838200"/>
          </a:xfrm>
        </p:grpSpPr>
        <p:sp>
          <p:nvSpPr>
            <p:cNvPr id="4" name="Pie 13">
              <a:extLst>
                <a:ext uri="{FF2B5EF4-FFF2-40B4-BE49-F238E27FC236}">
                  <a16:creationId xmlns:a16="http://schemas.microsoft.com/office/drawing/2014/main" id="{6D91856C-E954-52B4-0810-D110C62542D0}"/>
                </a:ext>
              </a:extLst>
            </p:cNvPr>
            <p:cNvSpPr/>
            <p:nvPr/>
          </p:nvSpPr>
          <p:spPr>
            <a:xfrm rot="16200000">
              <a:off x="2368869" y="540065"/>
              <a:ext cx="832310" cy="830756"/>
            </a:xfrm>
            <a:prstGeom prst="pie">
              <a:avLst>
                <a:gd name="adj1" fmla="val 21532633"/>
                <a:gd name="adj2" fmla="val 10891352"/>
              </a:avLst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>
                <a:solidFill>
                  <a:schemeClr val="tx1"/>
                </a:solidFill>
              </a:endParaRPr>
            </a:p>
          </p:txBody>
        </p:sp>
        <p:sp>
          <p:nvSpPr>
            <p:cNvPr id="7" name="Flowchart: Or 6">
              <a:extLst>
                <a:ext uri="{FF2B5EF4-FFF2-40B4-BE49-F238E27FC236}">
                  <a16:creationId xmlns:a16="http://schemas.microsoft.com/office/drawing/2014/main" id="{7530FC70-A485-BAE2-84F1-6971AC04776D}"/>
                </a:ext>
              </a:extLst>
            </p:cNvPr>
            <p:cNvSpPr/>
            <p:nvPr/>
          </p:nvSpPr>
          <p:spPr>
            <a:xfrm>
              <a:off x="2362200" y="533400"/>
              <a:ext cx="838200" cy="838200"/>
            </a:xfrm>
            <a:prstGeom prst="flowChartOr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388374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3383</TotalTime>
  <Words>724</Words>
  <Application>Microsoft Office PowerPoint</Application>
  <PresentationFormat>Widescreen</PresentationFormat>
  <Paragraphs>205</Paragraphs>
  <Slides>41</Slides>
  <Notes>31</Notes>
  <HiddenSlides>0</HiddenSlides>
  <MMClips>6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Times New Roman</vt:lpstr>
      <vt:lpstr>Office Theme</vt:lpstr>
      <vt:lpstr>Default Design</vt:lpstr>
      <vt:lpstr>Equation</vt:lpstr>
      <vt:lpstr>Mikrofonski nizovi i  prostorno-vremenska  obrada signala</vt:lpstr>
      <vt:lpstr>Sadržaj</vt:lpstr>
      <vt:lpstr>Uvod</vt:lpstr>
      <vt:lpstr>Uvod</vt:lpstr>
      <vt:lpstr>Uvod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Projekti laboratorije za akustiku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Izolacija</vt:lpstr>
      <vt:lpstr>Detekcija slabih tačaka u zvučnoj izolaciji</vt:lpstr>
      <vt:lpstr>Mikrofonski nizovi i  prostorno-vremenska  obrada signala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Određivanje pravca nailaska signala pomoću mikrofonskog niza na osnovu vremenskih kašnjenja</dc:title>
  <dc:creator>Administrator2</dc:creator>
  <cp:lastModifiedBy>Милош Бјелић</cp:lastModifiedBy>
  <cp:revision>215</cp:revision>
  <dcterms:created xsi:type="dcterms:W3CDTF">2006-08-16T00:00:00Z</dcterms:created>
  <dcterms:modified xsi:type="dcterms:W3CDTF">2026-06-03T15:45:10Z</dcterms:modified>
</cp:coreProperties>
</file>