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442" r:id="rId3"/>
    <p:sldId id="443" r:id="rId4"/>
    <p:sldId id="428" r:id="rId5"/>
    <p:sldId id="431" r:id="rId6"/>
    <p:sldId id="432" r:id="rId7"/>
    <p:sldId id="433" r:id="rId8"/>
    <p:sldId id="439" r:id="rId9"/>
    <p:sldId id="440" r:id="rId10"/>
    <p:sldId id="441" r:id="rId11"/>
    <p:sldId id="445" r:id="rId12"/>
    <p:sldId id="446" r:id="rId13"/>
    <p:sldId id="447" r:id="rId14"/>
    <p:sldId id="448" r:id="rId15"/>
    <p:sldId id="454" r:id="rId16"/>
    <p:sldId id="456" r:id="rId17"/>
    <p:sldId id="457" r:id="rId18"/>
    <p:sldId id="458" r:id="rId19"/>
    <p:sldId id="460" r:id="rId20"/>
    <p:sldId id="461" r:id="rId21"/>
    <p:sldId id="464" r:id="rId22"/>
    <p:sldId id="465" r:id="rId23"/>
    <p:sldId id="466" r:id="rId24"/>
    <p:sldId id="468" r:id="rId25"/>
    <p:sldId id="521" r:id="rId26"/>
    <p:sldId id="522" r:id="rId27"/>
    <p:sldId id="523" r:id="rId28"/>
    <p:sldId id="470" r:id="rId29"/>
    <p:sldId id="471" r:id="rId30"/>
    <p:sldId id="472" r:id="rId31"/>
    <p:sldId id="473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8" r:id="rId43"/>
    <p:sldId id="489" r:id="rId44"/>
    <p:sldId id="492" r:id="rId45"/>
    <p:sldId id="497" r:id="rId46"/>
    <p:sldId id="499" r:id="rId47"/>
    <p:sldId id="500" r:id="rId48"/>
    <p:sldId id="501" r:id="rId49"/>
    <p:sldId id="502" r:id="rId50"/>
    <p:sldId id="498" r:id="rId51"/>
    <p:sldId id="524" r:id="rId52"/>
    <p:sldId id="525" r:id="rId53"/>
    <p:sldId id="526" r:id="rId54"/>
    <p:sldId id="527" r:id="rId55"/>
    <p:sldId id="503" r:id="rId56"/>
    <p:sldId id="504" r:id="rId57"/>
    <p:sldId id="506" r:id="rId58"/>
    <p:sldId id="507" r:id="rId59"/>
    <p:sldId id="509" r:id="rId60"/>
    <p:sldId id="508" r:id="rId61"/>
    <p:sldId id="512" r:id="rId62"/>
    <p:sldId id="514" r:id="rId63"/>
    <p:sldId id="515" r:id="rId64"/>
    <p:sldId id="516" r:id="rId65"/>
    <p:sldId id="528" r:id="rId6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ustika Milos" initials="AM" lastIdx="1" clrIdx="0">
    <p:extLst>
      <p:ext uri="{19B8F6BF-5375-455C-9EA6-DF929625EA0E}">
        <p15:presenceInfo xmlns:p15="http://schemas.microsoft.com/office/powerpoint/2012/main" userId="Akustika Mi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95" autoAdjust="0"/>
  </p:normalViewPr>
  <p:slideViewPr>
    <p:cSldViewPr>
      <p:cViewPr varScale="1">
        <p:scale>
          <a:sx n="95" d="100"/>
          <a:sy n="95" d="100"/>
        </p:scale>
        <p:origin x="4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370ED9-E3AD-4406-9AC0-DE39F2A9DF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4900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436A6A-72DF-4803-884B-EA5A37C305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2858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B48D517-F39D-434B-889F-3F2C87150489}" type="slidenum">
              <a:rPr lang="en-US" altLang="sr-Latn-RS"/>
              <a:pPr/>
              <a:t>50</a:t>
            </a:fld>
            <a:endParaRPr lang="en-US" altLang="sr-Latn-R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r>
              <a:rPr lang="en-US" altLang="sr-Latn-RS">
                <a:latin typeface="Comic Sans MS" pitchFamily="66" charset="0"/>
                <a:cs typeface="Arial" charset="0"/>
              </a:rPr>
              <a:t>Kada zvuk pogodi unutra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š</a:t>
            </a:r>
            <a:r>
              <a:rPr lang="en-US" altLang="sr-Latn-RS">
                <a:latin typeface="Comic Sans MS" pitchFamily="66" charset="0"/>
                <a:cs typeface="Arial" charset="0"/>
              </a:rPr>
              <a:t>nje povr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š</a:t>
            </a:r>
            <a:r>
              <a:rPr lang="en-US" altLang="sr-Latn-RS">
                <a:latin typeface="Comic Sans MS" pitchFamily="66" charset="0"/>
                <a:cs typeface="Arial" charset="0"/>
              </a:rPr>
              <a:t>ine u prostoriji, deo energije se apsorbuje, deo se prenese kro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z</a:t>
            </a:r>
            <a:r>
              <a:rPr lang="en-US" altLang="sr-Latn-RS">
                <a:latin typeface="Comic Sans MS" pitchFamily="66" charset="0"/>
                <a:cs typeface="Arial" charset="0"/>
              </a:rPr>
              <a:t> 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z</a:t>
            </a:r>
            <a:r>
              <a:rPr lang="en-US" altLang="sr-Latn-RS">
                <a:latin typeface="Comic Sans MS" pitchFamily="66" charset="0"/>
                <a:cs typeface="Arial" charset="0"/>
              </a:rPr>
              <a:t>idove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,</a:t>
            </a:r>
            <a:r>
              <a:rPr lang="en-US" altLang="sr-Latn-RS">
                <a:latin typeface="Comic Sans MS" pitchFamily="66" charset="0"/>
                <a:cs typeface="Arial" charset="0"/>
              </a:rPr>
              <a:t> a deo se ponovo reflektuje u prostoriju. Nivo 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z</a:t>
            </a:r>
            <a:r>
              <a:rPr lang="en-US" altLang="sr-Latn-RS">
                <a:latin typeface="Comic Sans MS" pitchFamily="66" charset="0"/>
                <a:cs typeface="Arial" charset="0"/>
              </a:rPr>
              <a:t>vuka u prostoriji se mo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ž</a:t>
            </a:r>
            <a:r>
              <a:rPr lang="en-US" altLang="sr-Latn-RS">
                <a:latin typeface="Comic Sans MS" pitchFamily="66" charset="0"/>
                <a:cs typeface="Arial" charset="0"/>
              </a:rPr>
              <a:t>e smanjiti upotrebom apsorpcionih materijala, apsorpcioni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h</a:t>
            </a:r>
            <a:r>
              <a:rPr lang="en-US" altLang="sr-Latn-RS">
                <a:latin typeface="Comic Sans MS" pitchFamily="66" charset="0"/>
                <a:cs typeface="Arial" charset="0"/>
              </a:rPr>
              <a:t> panela koji se ostavljaju po tavanici, </a:t>
            </a:r>
            <a:r>
              <a:rPr lang="sr-Latn-CS" altLang="sr-Latn-RS">
                <a:latin typeface="Comic Sans MS" pitchFamily="66" charset="0"/>
                <a:cs typeface="Arial" charset="0"/>
              </a:rPr>
              <a:t>z</a:t>
            </a:r>
            <a:r>
              <a:rPr lang="en-US" altLang="sr-Latn-RS">
                <a:latin typeface="Comic Sans MS" pitchFamily="66" charset="0"/>
                <a:cs typeface="Arial" charset="0"/>
              </a:rPr>
              <a:t>avesama  i tepisima.</a:t>
            </a:r>
            <a:endParaRPr lang="sr-Latn-CS" altLang="sr-Latn-RS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sr-Latn-CS" altLang="sr-Latn-RS">
                <a:latin typeface="Comic Sans MS" pitchFamily="66" charset="0"/>
                <a:cs typeface="Arial" charset="0"/>
              </a:rPr>
              <a:t>U prostoriji bez akustičke obrade kancelarijski službrenik čuje direktan zvuk koji potiče od kompjuterske opreme, ali čuje i zvuka koji se reflektovao od tavanice poda i zidova. Radnik koji opslužuje kompjutersku operemu čuje dominantno direktan zvuk koji od nje potiče. Ukoliko se u prostoriji ostvari adekvatna akustička obrada službenik će čuti niži nivo zvuk pošto je refketovan zvuk koji do njega dopire znatno oslabljen, dok je radnik koji opslužuje opremu i dalje izložen približno istom nivou pošto akustička obrada ne utiče na nivo direktnog zvuk kome je on izložen. </a:t>
            </a:r>
            <a:endParaRPr lang="en-GB" altLang="sr-Latn-RS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6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F13121-7E95-4313-B0B9-D2914166EF1D}" type="slidenum">
              <a:rPr lang="en-US" altLang="sr-Latn-RS"/>
              <a:pPr/>
              <a:t>58</a:t>
            </a:fld>
            <a:endParaRPr lang="en-US" altLang="sr-Latn-R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sr-Latn-CS" altLang="sr-Latn-R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4F823B-8036-4F8C-8DC8-3925AFF9F101}" type="slidenum">
              <a:rPr lang="en-US" altLang="sr-Latn-RS"/>
              <a:pPr/>
              <a:t>59</a:t>
            </a:fld>
            <a:endParaRPr lang="en-US" altLang="sr-Latn-R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sr-Latn-CS" altLang="sr-Latn-R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DD2A9E-6207-4FBA-BAED-824AB8595041}" type="slidenum">
              <a:rPr lang="en-US" altLang="sr-Latn-RS"/>
              <a:pPr/>
              <a:t>60</a:t>
            </a:fld>
            <a:endParaRPr lang="en-US" altLang="sr-Latn-R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r>
              <a:rPr lang="sr-Latn-CS" altLang="sr-Latn-RS">
                <a:latin typeface="Comic Sans MS" pitchFamily="66" charset="0"/>
                <a:cs typeface="Arial" charset="0"/>
              </a:rPr>
              <a:t>Početni vremenski džep je vremenski interval između dolaska direktnog zvuka i prve refleksije dovoljne glasnosti. Ono je poželjno da bude manje od 30 ms za dobre uslove slušanja zato što zvuk koji dođe u tom intervalu sjedinjuje se u jednu impresiju u mozgu slušaoca.</a:t>
            </a:r>
          </a:p>
          <a:p>
            <a:pPr eaLnBrk="1" hangingPunct="1"/>
            <a:r>
              <a:rPr lang="sr-Latn-CS" altLang="sr-Latn-RS">
                <a:latin typeface="Comic Sans MS" pitchFamily="66" charset="0"/>
                <a:cs typeface="Arial" charset="0"/>
              </a:rPr>
              <a:t>Rna reflektovana zvučna energija je značajna za jasnost i definisanost muzike. Rana zvučna energija se obično definiše kao direktan i reflektovan zvuk koji dodju u prvih 80 ms po dolasku direktnog zvuka.Početni vremenski džep utiče na percepciju veličine auditorijuma.</a:t>
            </a:r>
            <a:endParaRPr lang="en-GB" altLang="sr-Latn-RS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0222-4CB1-4386-BCF2-5F53A895DB3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372877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2745-4D82-4615-B72C-B4836B6F422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93716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390A0-931B-4221-B50E-EDA26B4A549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94794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r-Latn-R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21F8B-6553-4CEE-A79A-D1DA69CCEA8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19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3CBD-9219-460C-99B6-48B8F98B54E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00354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89A2-E27B-498C-809D-7228AEDFB88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2519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1A75-8CD1-4AC4-87D5-532D7FDF955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473897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54D5-3B5D-4087-851B-A665386184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81921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BEBB-3FCF-4E73-A14A-C5D85FDFD86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244757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DCE3-B573-4E87-B131-86DDA4FEC5C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1844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C78E-BEEA-4379-9ECB-782828C9C0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3398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6020-9BAD-4CFD-ACC1-B7EEB9171D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351899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UVOD U AUDIOTENIKU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E6283F-CFEB-4D01-A8AC-15AC469A4F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8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2"/>
          <p:cNvSpPr>
            <a:spLocks noChangeArrowheads="1"/>
          </p:cNvSpPr>
          <p:nvPr/>
        </p:nvSpPr>
        <p:spPr bwMode="auto">
          <a:xfrm>
            <a:off x="1437928" y="2120949"/>
            <a:ext cx="9316144" cy="261610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solidFill>
                  <a:schemeClr val="tx2"/>
                </a:solidFill>
                <a:latin typeface="YU L Swiss" pitchFamily="34" charset="0"/>
              </a:rPr>
              <a:t>Tema </a:t>
            </a:r>
            <a:r>
              <a:rPr lang="en-US" altLang="sr-Latn-RS" dirty="0">
                <a:solidFill>
                  <a:schemeClr val="tx2"/>
                </a:solidFill>
                <a:latin typeface="YU L Swiss" pitchFamily="34" charset="0"/>
              </a:rPr>
              <a:t>0</a:t>
            </a:r>
            <a:br>
              <a:rPr lang="sr-Latn-CS" altLang="sr-Latn-RS" dirty="0">
                <a:solidFill>
                  <a:schemeClr val="tx2"/>
                </a:solidFill>
                <a:latin typeface="YU L Swiss" pitchFamily="34" charset="0"/>
              </a:rPr>
            </a:br>
            <a:br>
              <a:rPr lang="sr-Latn-CS" altLang="sr-Latn-RS" sz="4800" dirty="0">
                <a:solidFill>
                  <a:schemeClr val="tx2"/>
                </a:solidFill>
                <a:latin typeface="YU L Swiss" pitchFamily="34" charset="0"/>
              </a:rPr>
            </a:br>
            <a:r>
              <a:rPr lang="sr-Latn-RS" altLang="sr-Latn-RS" sz="4800" cap="all" dirty="0">
                <a:solidFill>
                  <a:schemeClr val="tx2"/>
                </a:solidFill>
              </a:rPr>
              <a:t>osnovni pojmovi o zvuku</a:t>
            </a:r>
            <a:endParaRPr lang="en-US" altLang="sr-Latn-RS" sz="4800" cap="all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sr-Latn-RS" sz="3600" dirty="0" err="1">
                <a:solidFill>
                  <a:schemeClr val="tx2"/>
                </a:solidFill>
                <a:latin typeface="+mj-lt"/>
              </a:rPr>
              <a:t>rekapitulacija</a:t>
            </a: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sr-Latn-RS" sz="3600" dirty="0" err="1">
                <a:solidFill>
                  <a:schemeClr val="tx2"/>
                </a:solidFill>
                <a:latin typeface="+mj-lt"/>
              </a:rPr>
              <a:t>akustike</a:t>
            </a: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09800" y="188913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</a:rPr>
              <a:t>Talasne dužine zvuka u vazduhu</a:t>
            </a:r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91031"/>
              </p:ext>
            </p:extLst>
          </p:nvPr>
        </p:nvGraphicFramePr>
        <p:xfrm>
          <a:off x="5321300" y="3141663"/>
          <a:ext cx="927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3169" imgH="545863" progId="Equation.3">
                  <p:embed/>
                </p:oleObj>
              </mc:Choice>
              <mc:Fallback>
                <p:oleObj r:id="rId2" imgW="53316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3141663"/>
                        <a:ext cx="9271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479376" y="4852194"/>
            <a:ext cx="10972800" cy="1373188"/>
            <a:chOff x="-3" y="400"/>
            <a:chExt cx="3921" cy="865"/>
          </a:xfrm>
        </p:grpSpPr>
        <p:grpSp>
          <p:nvGrpSpPr>
            <p:cNvPr id="30727" name="Group 5"/>
            <p:cNvGrpSpPr>
              <a:grpSpLocks/>
            </p:cNvGrpSpPr>
            <p:nvPr/>
          </p:nvGrpSpPr>
          <p:grpSpPr bwMode="auto">
            <a:xfrm>
              <a:off x="0" y="403"/>
              <a:ext cx="3915" cy="862"/>
              <a:chOff x="0" y="403"/>
              <a:chExt cx="3915" cy="862"/>
            </a:xfrm>
          </p:grpSpPr>
          <p:grpSp>
            <p:nvGrpSpPr>
              <p:cNvPr id="30729" name="Group 6"/>
              <p:cNvGrpSpPr>
                <a:grpSpLocks/>
              </p:cNvGrpSpPr>
              <p:nvPr/>
            </p:nvGrpSpPr>
            <p:grpSpPr bwMode="auto">
              <a:xfrm>
                <a:off x="0" y="403"/>
                <a:ext cx="935" cy="454"/>
                <a:chOff x="0" y="403"/>
                <a:chExt cx="935" cy="454"/>
              </a:xfrm>
            </p:grpSpPr>
            <p:sp>
              <p:nvSpPr>
                <p:cNvPr id="3076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73"/>
                  <a:ext cx="84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frekvencija </a:t>
                  </a:r>
                  <a:endParaRPr lang="sr-Latn-CS" altLang="sr-Latn-RS" sz="2000" b="0" dirty="0"/>
                </a:p>
              </p:txBody>
            </p:sp>
            <p:sp>
              <p:nvSpPr>
                <p:cNvPr id="3076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3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0" name="Group 9"/>
              <p:cNvGrpSpPr>
                <a:grpSpLocks/>
              </p:cNvGrpSpPr>
              <p:nvPr/>
            </p:nvGrpSpPr>
            <p:grpSpPr bwMode="auto">
              <a:xfrm>
                <a:off x="935" y="403"/>
                <a:ext cx="596" cy="430"/>
                <a:chOff x="935" y="403"/>
                <a:chExt cx="596" cy="430"/>
              </a:xfrm>
            </p:grpSpPr>
            <p:sp>
              <p:nvSpPr>
                <p:cNvPr id="30761" name="Rectangle 10"/>
                <p:cNvSpPr>
                  <a:spLocks noChangeArrowheads="1"/>
                </p:cNvSpPr>
                <p:nvPr/>
              </p:nvSpPr>
              <p:spPr bwMode="auto">
                <a:xfrm>
                  <a:off x="978" y="449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 Hz </a:t>
                  </a:r>
                  <a:endParaRPr lang="sr-Latn-CS" altLang="sr-Latn-RS" sz="2000" b="0" dirty="0"/>
                </a:p>
              </p:txBody>
            </p:sp>
            <p:sp>
              <p:nvSpPr>
                <p:cNvPr id="30762" name="Rectangle 11"/>
                <p:cNvSpPr>
                  <a:spLocks noChangeArrowheads="1"/>
                </p:cNvSpPr>
                <p:nvPr/>
              </p:nvSpPr>
              <p:spPr bwMode="auto">
                <a:xfrm>
                  <a:off x="935" y="403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1" name="Group 12"/>
              <p:cNvGrpSpPr>
                <a:grpSpLocks/>
              </p:cNvGrpSpPr>
              <p:nvPr/>
            </p:nvGrpSpPr>
            <p:grpSpPr bwMode="auto">
              <a:xfrm>
                <a:off x="1531" y="403"/>
                <a:ext cx="596" cy="454"/>
                <a:chOff x="1531" y="403"/>
                <a:chExt cx="596" cy="454"/>
              </a:xfrm>
            </p:grpSpPr>
            <p:sp>
              <p:nvSpPr>
                <p:cNvPr id="30759" name="Rectangle 13"/>
                <p:cNvSpPr>
                  <a:spLocks noChangeArrowheads="1"/>
                </p:cNvSpPr>
                <p:nvPr/>
              </p:nvSpPr>
              <p:spPr bwMode="auto">
                <a:xfrm>
                  <a:off x="1574" y="473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100 Hz</a:t>
                  </a:r>
                  <a:endParaRPr lang="sr-Latn-CS" altLang="sr-Latn-RS" sz="2000" b="0"/>
                </a:p>
              </p:txBody>
            </p:sp>
            <p:sp>
              <p:nvSpPr>
                <p:cNvPr id="3076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1" y="403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2" name="Group 15"/>
              <p:cNvGrpSpPr>
                <a:grpSpLocks/>
              </p:cNvGrpSpPr>
              <p:nvPr/>
            </p:nvGrpSpPr>
            <p:grpSpPr bwMode="auto">
              <a:xfrm>
                <a:off x="2127" y="403"/>
                <a:ext cx="596" cy="454"/>
                <a:chOff x="2127" y="403"/>
                <a:chExt cx="596" cy="454"/>
              </a:xfrm>
            </p:grpSpPr>
            <p:sp>
              <p:nvSpPr>
                <p:cNvPr id="30757" name="Rectangle 16"/>
                <p:cNvSpPr>
                  <a:spLocks noChangeArrowheads="1"/>
                </p:cNvSpPr>
                <p:nvPr/>
              </p:nvSpPr>
              <p:spPr bwMode="auto">
                <a:xfrm>
                  <a:off x="2170" y="473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 kHz</a:t>
                  </a:r>
                  <a:endParaRPr lang="sr-Latn-CS" altLang="sr-Latn-RS" sz="2000" b="0" dirty="0"/>
                </a:p>
              </p:txBody>
            </p:sp>
            <p:sp>
              <p:nvSpPr>
                <p:cNvPr id="3075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27" y="403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3" name="Group 18"/>
              <p:cNvGrpSpPr>
                <a:grpSpLocks/>
              </p:cNvGrpSpPr>
              <p:nvPr/>
            </p:nvGrpSpPr>
            <p:grpSpPr bwMode="auto">
              <a:xfrm>
                <a:off x="2723" y="403"/>
                <a:ext cx="596" cy="454"/>
                <a:chOff x="2723" y="403"/>
                <a:chExt cx="596" cy="454"/>
              </a:xfrm>
            </p:grpSpPr>
            <p:sp>
              <p:nvSpPr>
                <p:cNvPr id="3075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66" y="473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10 kHz</a:t>
                  </a:r>
                  <a:endParaRPr lang="sr-Latn-CS" altLang="sr-Latn-RS" sz="2000" b="0"/>
                </a:p>
              </p:txBody>
            </p:sp>
            <p:sp>
              <p:nvSpPr>
                <p:cNvPr id="30756" name="Rectangle 20"/>
                <p:cNvSpPr>
                  <a:spLocks noChangeArrowheads="1"/>
                </p:cNvSpPr>
                <p:nvPr/>
              </p:nvSpPr>
              <p:spPr bwMode="auto">
                <a:xfrm>
                  <a:off x="2723" y="403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4" name="Group 21"/>
              <p:cNvGrpSpPr>
                <a:grpSpLocks/>
              </p:cNvGrpSpPr>
              <p:nvPr/>
            </p:nvGrpSpPr>
            <p:grpSpPr bwMode="auto">
              <a:xfrm>
                <a:off x="3319" y="403"/>
                <a:ext cx="596" cy="454"/>
                <a:chOff x="3319" y="403"/>
                <a:chExt cx="596" cy="454"/>
              </a:xfrm>
            </p:grpSpPr>
            <p:sp>
              <p:nvSpPr>
                <p:cNvPr id="30753" name="Rectangle 22"/>
                <p:cNvSpPr>
                  <a:spLocks noChangeArrowheads="1"/>
                </p:cNvSpPr>
                <p:nvPr/>
              </p:nvSpPr>
              <p:spPr bwMode="auto">
                <a:xfrm>
                  <a:off x="3362" y="473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20 kHz</a:t>
                  </a:r>
                  <a:endParaRPr lang="sr-Latn-CS" altLang="sr-Latn-RS" sz="2000" b="0"/>
                </a:p>
              </p:txBody>
            </p:sp>
            <p:sp>
              <p:nvSpPr>
                <p:cNvPr id="30754" name="Rectangle 23"/>
                <p:cNvSpPr>
                  <a:spLocks noChangeArrowheads="1"/>
                </p:cNvSpPr>
                <p:nvPr/>
              </p:nvSpPr>
              <p:spPr bwMode="auto">
                <a:xfrm>
                  <a:off x="3319" y="403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5" name="Group 24"/>
              <p:cNvGrpSpPr>
                <a:grpSpLocks/>
              </p:cNvGrpSpPr>
              <p:nvPr/>
            </p:nvGrpSpPr>
            <p:grpSpPr bwMode="auto">
              <a:xfrm>
                <a:off x="0" y="787"/>
                <a:ext cx="935" cy="461"/>
                <a:chOff x="0" y="787"/>
                <a:chExt cx="935" cy="461"/>
              </a:xfrm>
            </p:grpSpPr>
            <p:sp>
              <p:nvSpPr>
                <p:cNvPr id="3075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864"/>
                  <a:ext cx="84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talasna dužina</a:t>
                  </a:r>
                  <a:endParaRPr lang="sr-Latn-CS" altLang="sr-Latn-RS" sz="2000" b="0" dirty="0"/>
                </a:p>
              </p:txBody>
            </p:sp>
            <p:sp>
              <p:nvSpPr>
                <p:cNvPr id="3075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787"/>
                  <a:ext cx="93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6" name="Group 27"/>
              <p:cNvGrpSpPr>
                <a:grpSpLocks/>
              </p:cNvGrpSpPr>
              <p:nvPr/>
            </p:nvGrpSpPr>
            <p:grpSpPr bwMode="auto">
              <a:xfrm>
                <a:off x="935" y="787"/>
                <a:ext cx="596" cy="478"/>
                <a:chOff x="935" y="787"/>
                <a:chExt cx="596" cy="478"/>
              </a:xfrm>
            </p:grpSpPr>
            <p:sp>
              <p:nvSpPr>
                <p:cNvPr id="30749" name="Rectangle 28"/>
                <p:cNvSpPr>
                  <a:spLocks noChangeArrowheads="1"/>
                </p:cNvSpPr>
                <p:nvPr/>
              </p:nvSpPr>
              <p:spPr bwMode="auto">
                <a:xfrm>
                  <a:off x="978" y="881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17 m</a:t>
                  </a:r>
                  <a:endParaRPr lang="sr-Latn-CS" altLang="sr-Latn-RS" sz="2000" b="0"/>
                </a:p>
              </p:txBody>
            </p:sp>
            <p:sp>
              <p:nvSpPr>
                <p:cNvPr id="30750" name="Rectangle 29"/>
                <p:cNvSpPr>
                  <a:spLocks noChangeArrowheads="1"/>
                </p:cNvSpPr>
                <p:nvPr/>
              </p:nvSpPr>
              <p:spPr bwMode="auto">
                <a:xfrm>
                  <a:off x="935" y="787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7" name="Group 30"/>
              <p:cNvGrpSpPr>
                <a:grpSpLocks/>
              </p:cNvGrpSpPr>
              <p:nvPr/>
            </p:nvGrpSpPr>
            <p:grpSpPr bwMode="auto">
              <a:xfrm>
                <a:off x="1531" y="787"/>
                <a:ext cx="596" cy="478"/>
                <a:chOff x="1531" y="787"/>
                <a:chExt cx="596" cy="478"/>
              </a:xfrm>
            </p:grpSpPr>
            <p:sp>
              <p:nvSpPr>
                <p:cNvPr id="30747" name="Rectangle 31"/>
                <p:cNvSpPr>
                  <a:spLocks noChangeArrowheads="1"/>
                </p:cNvSpPr>
                <p:nvPr/>
              </p:nvSpPr>
              <p:spPr bwMode="auto">
                <a:xfrm>
                  <a:off x="1574" y="881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 m</a:t>
                  </a:r>
                  <a:endParaRPr lang="sr-Latn-CS" altLang="sr-Latn-RS" sz="2000" b="0" dirty="0"/>
                </a:p>
              </p:txBody>
            </p:sp>
            <p:sp>
              <p:nvSpPr>
                <p:cNvPr id="30748" name="Rectangle 32"/>
                <p:cNvSpPr>
                  <a:spLocks noChangeArrowheads="1"/>
                </p:cNvSpPr>
                <p:nvPr/>
              </p:nvSpPr>
              <p:spPr bwMode="auto">
                <a:xfrm>
                  <a:off x="1531" y="787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8" name="Group 33"/>
              <p:cNvGrpSpPr>
                <a:grpSpLocks/>
              </p:cNvGrpSpPr>
              <p:nvPr/>
            </p:nvGrpSpPr>
            <p:grpSpPr bwMode="auto">
              <a:xfrm>
                <a:off x="2127" y="787"/>
                <a:ext cx="596" cy="478"/>
                <a:chOff x="2127" y="787"/>
                <a:chExt cx="596" cy="478"/>
              </a:xfrm>
            </p:grpSpPr>
            <p:sp>
              <p:nvSpPr>
                <p:cNvPr id="30745" name="Rectangle 34"/>
                <p:cNvSpPr>
                  <a:spLocks noChangeArrowheads="1"/>
                </p:cNvSpPr>
                <p:nvPr/>
              </p:nvSpPr>
              <p:spPr bwMode="auto">
                <a:xfrm>
                  <a:off x="2197" y="881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34 cm</a:t>
                  </a:r>
                  <a:endParaRPr lang="sr-Latn-CS" altLang="sr-Latn-RS" sz="2000" b="0" dirty="0"/>
                </a:p>
              </p:txBody>
            </p:sp>
            <p:sp>
              <p:nvSpPr>
                <p:cNvPr id="30746" name="Rectangle 35"/>
                <p:cNvSpPr>
                  <a:spLocks noChangeArrowheads="1"/>
                </p:cNvSpPr>
                <p:nvPr/>
              </p:nvSpPr>
              <p:spPr bwMode="auto">
                <a:xfrm>
                  <a:off x="2127" y="787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39" name="Group 36"/>
              <p:cNvGrpSpPr>
                <a:grpSpLocks/>
              </p:cNvGrpSpPr>
              <p:nvPr/>
            </p:nvGrpSpPr>
            <p:grpSpPr bwMode="auto">
              <a:xfrm>
                <a:off x="2723" y="787"/>
                <a:ext cx="596" cy="478"/>
                <a:chOff x="2723" y="787"/>
                <a:chExt cx="596" cy="478"/>
              </a:xfrm>
            </p:grpSpPr>
            <p:sp>
              <p:nvSpPr>
                <p:cNvPr id="30743" name="Rectangle 37"/>
                <p:cNvSpPr>
                  <a:spLocks noChangeArrowheads="1"/>
                </p:cNvSpPr>
                <p:nvPr/>
              </p:nvSpPr>
              <p:spPr bwMode="auto">
                <a:xfrm>
                  <a:off x="2766" y="881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 cm</a:t>
                  </a:r>
                  <a:endParaRPr lang="sr-Latn-CS" altLang="sr-Latn-RS" sz="2000" b="0" dirty="0"/>
                </a:p>
              </p:txBody>
            </p:sp>
            <p:sp>
              <p:nvSpPr>
                <p:cNvPr id="30744" name="Rectangle 38"/>
                <p:cNvSpPr>
                  <a:spLocks noChangeArrowheads="1"/>
                </p:cNvSpPr>
                <p:nvPr/>
              </p:nvSpPr>
              <p:spPr bwMode="auto">
                <a:xfrm>
                  <a:off x="2723" y="787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740" name="Group 39"/>
              <p:cNvGrpSpPr>
                <a:grpSpLocks/>
              </p:cNvGrpSpPr>
              <p:nvPr/>
            </p:nvGrpSpPr>
            <p:grpSpPr bwMode="auto">
              <a:xfrm>
                <a:off x="3319" y="787"/>
                <a:ext cx="596" cy="478"/>
                <a:chOff x="3319" y="787"/>
                <a:chExt cx="596" cy="478"/>
              </a:xfrm>
            </p:grpSpPr>
            <p:sp>
              <p:nvSpPr>
                <p:cNvPr id="30741" name="Rectangle 40"/>
                <p:cNvSpPr>
                  <a:spLocks noChangeArrowheads="1"/>
                </p:cNvSpPr>
                <p:nvPr/>
              </p:nvSpPr>
              <p:spPr bwMode="auto">
                <a:xfrm>
                  <a:off x="3362" y="881"/>
                  <a:ext cx="51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sr-Latn-CS" altLang="sr-Latn-R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 cm</a:t>
                  </a:r>
                  <a:endParaRPr lang="sr-Latn-CS" altLang="sr-Latn-RS" sz="2000" b="0" dirty="0"/>
                </a:p>
              </p:txBody>
            </p:sp>
            <p:sp>
              <p:nvSpPr>
                <p:cNvPr id="30742" name="Rectangle 41"/>
                <p:cNvSpPr>
                  <a:spLocks noChangeArrowheads="1"/>
                </p:cNvSpPr>
                <p:nvPr/>
              </p:nvSpPr>
              <p:spPr bwMode="auto">
                <a:xfrm>
                  <a:off x="3319" y="787"/>
                  <a:ext cx="5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sr-Cyrl-RS" altLang="sr-Latn-RS" sz="2400" b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728" name="Rectangle 42"/>
            <p:cNvSpPr>
              <a:spLocks noChangeArrowheads="1"/>
            </p:cNvSpPr>
            <p:nvPr/>
          </p:nvSpPr>
          <p:spPr bwMode="auto">
            <a:xfrm>
              <a:off x="-3" y="400"/>
              <a:ext cx="3921" cy="77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r-Cyrl-RS" altLang="sr-Latn-RS" sz="2400" b="0">
                <a:latin typeface="Arial" panose="020B0604020202020204" pitchFamily="34" charset="0"/>
              </a:endParaRPr>
            </a:p>
          </p:txBody>
        </p:sp>
      </p:grpSp>
      <p:sp>
        <p:nvSpPr>
          <p:cNvPr id="237611" name="Rectangle 43"/>
          <p:cNvSpPr>
            <a:spLocks noChangeArrowheads="1"/>
          </p:cNvSpPr>
          <p:nvPr/>
        </p:nvSpPr>
        <p:spPr bwMode="auto">
          <a:xfrm>
            <a:off x="762000" y="1046958"/>
            <a:ext cx="10972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Opseg frekvencija zvuka koje su značajne za </a:t>
            </a:r>
            <a:r>
              <a:rPr lang="sr-Latn-CS" altLang="sr-Latn-RS" sz="2400" b="0" dirty="0" err="1">
                <a:latin typeface="Arial" panose="020B0604020202020204" pitchFamily="34" charset="0"/>
              </a:rPr>
              <a:t>čoveka</a:t>
            </a:r>
            <a:r>
              <a:rPr lang="sr-Latn-CS" altLang="sr-Latn-RS" sz="2400" b="0" dirty="0">
                <a:latin typeface="Arial" panose="020B0604020202020204" pitchFamily="34" charset="0"/>
              </a:rPr>
              <a:t> određen je mogućnostima percepcije čula sluha.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Ovaj opseg je nominalno od 20 Hz do 20 kHz. </a:t>
            </a:r>
          </a:p>
        </p:txBody>
      </p:sp>
      <p:sp>
        <p:nvSpPr>
          <p:cNvPr id="237612" name="Rectangle 44"/>
          <p:cNvSpPr>
            <a:spLocks noChangeArrowheads="1"/>
          </p:cNvSpPr>
          <p:nvPr/>
        </p:nvSpPr>
        <p:spPr bwMode="auto">
          <a:xfrm>
            <a:off x="762000" y="3384551"/>
            <a:ext cx="1097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Talasna dužina je</a:t>
            </a:r>
            <a:r>
              <a:rPr lang="en-US" altLang="sr-Latn-RS" sz="2400" b="0" dirty="0">
                <a:latin typeface="Arial" panose="020B0604020202020204" pitchFamily="34" charset="0"/>
              </a:rPr>
              <a:t>:</a:t>
            </a:r>
            <a:endParaRPr lang="sr-Latn-CS" altLang="sr-Latn-RS" sz="2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11" grpId="0"/>
      <p:bldP spid="237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2056"/>
            <a:ext cx="10972800" cy="4114800"/>
          </a:xfrm>
        </p:spPr>
        <p:txBody>
          <a:bodyPr/>
          <a:lstStyle/>
          <a:p>
            <a:pPr algn="just"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poznat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intenzitet na nekoj površini onda 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sr-Latn-R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sr-Latn-R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odrediti kolika se energija </a:t>
            </a:r>
            <a:r>
              <a:rPr lang="sr-Latn-C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izrači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sa te površine u jedinici </a:t>
            </a:r>
            <a:r>
              <a:rPr lang="sr-Latn-C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- snagu zračenja izvora</a:t>
            </a:r>
            <a:endParaRPr lang="en-GB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sr-Latn-RS" dirty="0"/>
          </a:p>
        </p:txBody>
      </p:sp>
      <p:grpSp>
        <p:nvGrpSpPr>
          <p:cNvPr id="26628" name="Group 4"/>
          <p:cNvGrpSpPr>
            <a:grpSpLocks noChangeAspect="1"/>
          </p:cNvGrpSpPr>
          <p:nvPr/>
        </p:nvGrpSpPr>
        <p:grpSpPr bwMode="auto">
          <a:xfrm>
            <a:off x="1703388" y="3114676"/>
            <a:ext cx="2702035" cy="2762596"/>
            <a:chOff x="816" y="2548"/>
            <a:chExt cx="1248" cy="1289"/>
          </a:xfrm>
        </p:grpSpPr>
        <p:grpSp>
          <p:nvGrpSpPr>
            <p:cNvPr id="26631" name="Group 5"/>
            <p:cNvGrpSpPr>
              <a:grpSpLocks/>
            </p:cNvGrpSpPr>
            <p:nvPr/>
          </p:nvGrpSpPr>
          <p:grpSpPr bwMode="auto">
            <a:xfrm>
              <a:off x="1189" y="3113"/>
              <a:ext cx="316" cy="334"/>
              <a:chOff x="1189" y="3113"/>
              <a:chExt cx="316" cy="334"/>
            </a:xfrm>
          </p:grpSpPr>
          <p:sp>
            <p:nvSpPr>
              <p:cNvPr id="26637" name="Oval 6"/>
              <p:cNvSpPr>
                <a:spLocks noChangeArrowheads="1"/>
              </p:cNvSpPr>
              <p:nvPr/>
            </p:nvSpPr>
            <p:spPr bwMode="auto">
              <a:xfrm>
                <a:off x="1317" y="32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sr-Latn-RS"/>
              </a:p>
            </p:txBody>
          </p:sp>
          <p:sp>
            <p:nvSpPr>
              <p:cNvPr id="26638" name="Line 7"/>
              <p:cNvSpPr>
                <a:spLocks noChangeShapeType="1"/>
              </p:cNvSpPr>
              <p:nvPr/>
            </p:nvSpPr>
            <p:spPr bwMode="auto">
              <a:xfrm flipV="1">
                <a:off x="1384" y="3113"/>
                <a:ext cx="65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>
                <a:off x="1226" y="3354"/>
                <a:ext cx="65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1356" y="3354"/>
                <a:ext cx="19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1" name="Line 10"/>
              <p:cNvSpPr>
                <a:spLocks noChangeShapeType="1"/>
              </p:cNvSpPr>
              <p:nvPr/>
            </p:nvSpPr>
            <p:spPr bwMode="auto">
              <a:xfrm flipV="1">
                <a:off x="1384" y="3279"/>
                <a:ext cx="121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2" name="Line 11"/>
              <p:cNvSpPr>
                <a:spLocks noChangeShapeType="1"/>
              </p:cNvSpPr>
              <p:nvPr/>
            </p:nvSpPr>
            <p:spPr bwMode="auto">
              <a:xfrm>
                <a:off x="1412" y="3335"/>
                <a:ext cx="93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3" name="Line 12"/>
              <p:cNvSpPr>
                <a:spLocks noChangeShapeType="1"/>
              </p:cNvSpPr>
              <p:nvPr/>
            </p:nvSpPr>
            <p:spPr bwMode="auto">
              <a:xfrm flipH="1" flipV="1">
                <a:off x="1319" y="3122"/>
                <a:ext cx="19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4" name="Line 13"/>
              <p:cNvSpPr>
                <a:spLocks noChangeShapeType="1"/>
              </p:cNvSpPr>
              <p:nvPr/>
            </p:nvSpPr>
            <p:spPr bwMode="auto">
              <a:xfrm flipH="1" flipV="1">
                <a:off x="1189" y="3205"/>
                <a:ext cx="112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45" name="Line 14"/>
              <p:cNvSpPr>
                <a:spLocks noChangeShapeType="1"/>
              </p:cNvSpPr>
              <p:nvPr/>
            </p:nvSpPr>
            <p:spPr bwMode="auto">
              <a:xfrm flipH="1">
                <a:off x="1208" y="3317"/>
                <a:ext cx="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</p:grpSp>
        <p:grpSp>
          <p:nvGrpSpPr>
            <p:cNvPr id="26632" name="Group 15"/>
            <p:cNvGrpSpPr>
              <a:grpSpLocks/>
            </p:cNvGrpSpPr>
            <p:nvPr/>
          </p:nvGrpSpPr>
          <p:grpSpPr bwMode="auto">
            <a:xfrm>
              <a:off x="816" y="2784"/>
              <a:ext cx="1062" cy="1053"/>
              <a:chOff x="816" y="2784"/>
              <a:chExt cx="1062" cy="1053"/>
            </a:xfrm>
          </p:grpSpPr>
          <p:sp>
            <p:nvSpPr>
              <p:cNvPr id="26634" name="Oval 16"/>
              <p:cNvSpPr>
                <a:spLocks noChangeArrowheads="1"/>
              </p:cNvSpPr>
              <p:nvPr/>
            </p:nvSpPr>
            <p:spPr bwMode="auto">
              <a:xfrm>
                <a:off x="816" y="2784"/>
                <a:ext cx="1062" cy="105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sr-Latn-RS"/>
              </a:p>
            </p:txBody>
          </p:sp>
          <p:sp>
            <p:nvSpPr>
              <p:cNvPr id="26635" name="Line 17"/>
              <p:cNvSpPr>
                <a:spLocks noChangeShapeType="1"/>
              </p:cNvSpPr>
              <p:nvPr/>
            </p:nvSpPr>
            <p:spPr bwMode="auto">
              <a:xfrm flipV="1">
                <a:off x="1375" y="2964"/>
                <a:ext cx="353" cy="3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6636" name="Text Box 18"/>
              <p:cNvSpPr txBox="1">
                <a:spLocks noChangeArrowheads="1"/>
              </p:cNvSpPr>
              <p:nvPr/>
            </p:nvSpPr>
            <p:spPr bwMode="auto">
              <a:xfrm>
                <a:off x="1568" y="3043"/>
                <a:ext cx="2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r-Latn-CS" altLang="sr-Latn-RS" sz="2800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GB" altLang="sr-Latn-R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633" name="Text Box 19"/>
            <p:cNvSpPr txBox="1">
              <a:spLocks noChangeArrowheads="1"/>
            </p:cNvSpPr>
            <p:nvPr/>
          </p:nvSpPr>
          <p:spPr bwMode="auto">
            <a:xfrm>
              <a:off x="1772" y="2548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r-Latn-CS" altLang="sr-Latn-RS" sz="4400" dirty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GB" altLang="sr-Latn-R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84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08233"/>
              </p:ext>
            </p:extLst>
          </p:nvPr>
        </p:nvGraphicFramePr>
        <p:xfrm>
          <a:off x="6042081" y="4797152"/>
          <a:ext cx="39036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559" imgH="317362" progId="Equation.3">
                  <p:embed/>
                </p:oleObj>
              </mc:Choice>
              <mc:Fallback>
                <p:oleObj name="Equation" r:id="rId2" imgW="101555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81" y="4797152"/>
                        <a:ext cx="390366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96381"/>
              </p:ext>
            </p:extLst>
          </p:nvPr>
        </p:nvGraphicFramePr>
        <p:xfrm>
          <a:off x="6296028" y="2830513"/>
          <a:ext cx="32369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003" imgH="355446" progId="Equation.3">
                  <p:embed/>
                </p:oleObj>
              </mc:Choice>
              <mc:Fallback>
                <p:oleObj name="Equation" r:id="rId4" imgW="914003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8" y="2830513"/>
                        <a:ext cx="323691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>
            <a:extLst>
              <a:ext uri="{FF2B5EF4-FFF2-40B4-BE49-F238E27FC236}">
                <a16:creationId xmlns:a16="http://schemas.microsoft.com/office/drawing/2014/main" id="{D3B36974-6E94-4E9A-A08B-F4EA0E914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</a:rPr>
              <a:t>Snaga zračenja izvora - </a:t>
            </a:r>
            <a:r>
              <a:rPr lang="sr-Latn-CS" altLang="sr-Latn-RS" i="1" dirty="0">
                <a:latin typeface="Arial" panose="020B0604020202020204" pitchFamily="34" charset="0"/>
              </a:rPr>
              <a:t>P</a:t>
            </a:r>
            <a:r>
              <a:rPr lang="sr-Latn-CS" altLang="sr-Latn-RS" i="1" baseline="-25000" dirty="0">
                <a:latin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27786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80701"/>
              </p:ext>
            </p:extLst>
          </p:nvPr>
        </p:nvGraphicFramePr>
        <p:xfrm>
          <a:off x="4207667" y="1468574"/>
          <a:ext cx="377666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DSMT4">
                  <p:embed/>
                </p:oleObj>
              </mc:Choice>
              <mc:Fallback>
                <p:oleObj name="Equation" r:id="rId2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667" y="1468574"/>
                        <a:ext cx="3776663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76435"/>
              </p:ext>
            </p:extLst>
          </p:nvPr>
        </p:nvGraphicFramePr>
        <p:xfrm>
          <a:off x="983432" y="3429000"/>
          <a:ext cx="39560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838080" progId="Equation.DSMT4">
                  <p:embed/>
                </p:oleObj>
              </mc:Choice>
              <mc:Fallback>
                <p:oleObj name="Equation" r:id="rId4" imgW="11174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3429000"/>
                        <a:ext cx="3956050" cy="297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45365"/>
              </p:ext>
            </p:extLst>
          </p:nvPr>
        </p:nvGraphicFramePr>
        <p:xfrm>
          <a:off x="6600825" y="3744913"/>
          <a:ext cx="4765675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660240" progId="Equation.DSMT4">
                  <p:embed/>
                </p:oleObj>
              </mc:Choice>
              <mc:Fallback>
                <p:oleObj name="Equation" r:id="rId6" imgW="13460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744913"/>
                        <a:ext cx="4765675" cy="2344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8639D7C5-F11C-46A9-B9ED-92F15E1F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83" y="143843"/>
            <a:ext cx="117846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</a:rPr>
              <a:t>Nivo intenziteta zvuka i </a:t>
            </a:r>
            <a:br>
              <a:rPr lang="sr-Latn-CS" altLang="sr-Latn-RS" dirty="0">
                <a:latin typeface="Arial" panose="020B0604020202020204" pitchFamily="34" charset="0"/>
              </a:rPr>
            </a:br>
            <a:r>
              <a:rPr lang="sr-Latn-CS" altLang="sr-Latn-RS" dirty="0">
                <a:latin typeface="Arial" panose="020B0604020202020204" pitchFamily="34" charset="0"/>
              </a:rPr>
              <a:t>nivo akustičke snage zračenja</a:t>
            </a:r>
            <a:endParaRPr lang="sr-Latn-CS" altLang="sr-Latn-RS" i="1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680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18441492"/>
              </p:ext>
            </p:extLst>
          </p:nvPr>
        </p:nvGraphicFramePr>
        <p:xfrm>
          <a:off x="1919536" y="323850"/>
          <a:ext cx="3581400" cy="621847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70106338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36906802"/>
                    </a:ext>
                  </a:extLst>
                </a:gridCol>
              </a:tblGrid>
              <a:tr h="512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dB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puta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775626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544869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7.94≈8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82078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757762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70715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 ≈4 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07810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744215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84704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 ≈</a:t>
                      </a: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61318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49252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982100"/>
                  </a:ext>
                </a:extLst>
              </a:tr>
              <a:tr h="518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7815"/>
                  </a:ext>
                </a:extLst>
              </a:tr>
            </a:tbl>
          </a:graphicData>
        </a:graphic>
      </p:graphicFrame>
      <p:graphicFrame>
        <p:nvGraphicFramePr>
          <p:cNvPr id="2461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139"/>
              </p:ext>
            </p:extLst>
          </p:nvPr>
        </p:nvGraphicFramePr>
        <p:xfrm>
          <a:off x="6691064" y="333609"/>
          <a:ext cx="3581400" cy="621824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4166756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798589967"/>
                    </a:ext>
                  </a:extLst>
                </a:gridCol>
              </a:tblGrid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puta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59444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66798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9.54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641059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045540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8.45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72035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7.78</a:t>
                      </a: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659476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652063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81879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761823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10943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48522"/>
                  </a:ext>
                </a:extLst>
              </a:tr>
              <a:tr h="518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0" lang="en-GB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67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3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623" y="758179"/>
            <a:ext cx="4114800" cy="2285504"/>
          </a:xfrm>
          <a:noFill/>
        </p:spPr>
        <p:txBody>
          <a:bodyPr/>
          <a:lstStyle/>
          <a:p>
            <a:pPr eaLnBrk="1" hangingPunct="1"/>
            <a:r>
              <a:rPr lang="sr-Latn-CS" alt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se dva nivoa u </a:t>
            </a:r>
            <a:r>
              <a:rPr lang="sr-Latn-CS" alt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sr-Latn-CS" alt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razlikuju za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0 ili 1</a:t>
            </a:r>
            <a:b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2 ili 3</a:t>
            </a:r>
            <a:b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4 ili 8</a:t>
            </a:r>
            <a:b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9 i više</a:t>
            </a:r>
            <a:endParaRPr lang="en-GB" alt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364909" y="961232"/>
            <a:ext cx="41148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sr-Latn-CS" altLang="sr-Latn-RS" b="0" dirty="0">
                <a:cs typeface="Arial" panose="020B0604020202020204" pitchFamily="34" charset="0"/>
              </a:rPr>
              <a:t>na veću </a:t>
            </a:r>
            <a:r>
              <a:rPr lang="sr-Latn-CS" altLang="sr-Latn-RS" b="0" dirty="0" err="1">
                <a:cs typeface="Arial" panose="020B0604020202020204" pitchFamily="34" charset="0"/>
              </a:rPr>
              <a:t>vrednost</a:t>
            </a:r>
            <a:r>
              <a:rPr lang="sr-Latn-CS" altLang="sr-Latn-RS" b="0" dirty="0">
                <a:cs typeface="Arial" panose="020B0604020202020204" pitchFamily="34" charset="0"/>
              </a:rPr>
              <a:t> treba dodati dB</a:t>
            </a:r>
            <a:r>
              <a:rPr lang="sr-Latn-CS" altLang="sr-Latn-RS" b="0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br>
              <a:rPr lang="sr-Latn-CS" altLang="sr-Latn-RS" dirty="0">
                <a:solidFill>
                  <a:srgbClr val="CC0000"/>
                </a:solidFill>
                <a:cs typeface="Arial" panose="020B0604020202020204" pitchFamily="34" charset="0"/>
              </a:rPr>
            </a:br>
            <a:r>
              <a:rPr lang="sr-Latn-CS" altLang="sr-Latn-RS" dirty="0">
                <a:solidFill>
                  <a:srgbClr val="CC0000"/>
                </a:solidFill>
                <a:cs typeface="Arial" panose="020B0604020202020204" pitchFamily="34" charset="0"/>
              </a:rPr>
              <a:t>3</a:t>
            </a:r>
          </a:p>
          <a:p>
            <a:pPr algn="ctr" eaLnBrk="1" hangingPunct="1"/>
            <a:r>
              <a:rPr lang="sr-Latn-CS" altLang="sr-Latn-RS" dirty="0">
                <a:solidFill>
                  <a:srgbClr val="CC0000"/>
                </a:solidFill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sr-Latn-CS" altLang="sr-Latn-RS" dirty="0">
                <a:solidFill>
                  <a:srgbClr val="CC0000"/>
                </a:solidFill>
                <a:cs typeface="Arial" panose="020B0604020202020204" pitchFamily="34" charset="0"/>
              </a:rPr>
              <a:t>1</a:t>
            </a:r>
          </a:p>
          <a:p>
            <a:pPr algn="ctr" eaLnBrk="1" hangingPunct="1"/>
            <a:r>
              <a:rPr lang="sr-Latn-CS" altLang="sr-Latn-RS" dirty="0">
                <a:solidFill>
                  <a:srgbClr val="CC0000"/>
                </a:solidFill>
                <a:cs typeface="Arial" panose="020B0604020202020204" pitchFamily="34" charset="0"/>
              </a:rPr>
              <a:t>0</a:t>
            </a:r>
            <a:endParaRPr lang="en-GB" altLang="sr-Latn-RS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595217" y="1716882"/>
            <a:ext cx="279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6D47CF-0556-41E1-9BFC-173E169B5C4B}"/>
              </a:ext>
            </a:extLst>
          </p:cNvPr>
          <p:cNvGrpSpPr>
            <a:grpSpLocks noChangeAspect="1"/>
          </p:cNvGrpSpPr>
          <p:nvPr/>
        </p:nvGrpSpPr>
        <p:grpSpPr>
          <a:xfrm>
            <a:off x="1343472" y="3662434"/>
            <a:ext cx="4233912" cy="2444082"/>
            <a:chOff x="2351584" y="4244380"/>
            <a:chExt cx="3225800" cy="1862136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351584" y="4244380"/>
              <a:ext cx="920750" cy="182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sr-Latn-CS" altLang="sr-Latn-RS" dirty="0">
                  <a:cs typeface="Arial" panose="020B0604020202020204" pitchFamily="34" charset="0"/>
                </a:rPr>
                <a:t>dB</a:t>
              </a: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 </a:t>
              </a:r>
              <a:b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</a:b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34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41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43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473946" y="4496056"/>
              <a:ext cx="920750" cy="149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b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</a:b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42</a:t>
              </a:r>
            </a:p>
            <a:p>
              <a:pPr algn="ctr" eaLnBrk="1" hangingPunct="1"/>
              <a:endParaRPr lang="sr-Latn-CS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4656634" y="4615854"/>
              <a:ext cx="920750" cy="149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3110409" y="4744442"/>
              <a:ext cx="52705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3058021" y="5052417"/>
              <a:ext cx="604838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096122" y="5503267"/>
              <a:ext cx="593725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V="1">
              <a:off x="3070722" y="5787430"/>
              <a:ext cx="619125" cy="103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4191497" y="5039717"/>
              <a:ext cx="657225" cy="27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V="1">
              <a:off x="4166097" y="5503267"/>
              <a:ext cx="720725" cy="296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E4A750-74EB-4AA4-BB13-C88845D57B38}"/>
              </a:ext>
            </a:extLst>
          </p:cNvPr>
          <p:cNvGrpSpPr>
            <a:grpSpLocks noChangeAspect="1"/>
          </p:cNvGrpSpPr>
          <p:nvPr/>
        </p:nvGrpSpPr>
        <p:grpSpPr>
          <a:xfrm>
            <a:off x="6888088" y="3856306"/>
            <a:ext cx="3702621" cy="2137387"/>
            <a:chOff x="6242546" y="4282480"/>
            <a:chExt cx="3225800" cy="1862136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6242546" y="4282480"/>
              <a:ext cx="920750" cy="182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sr-Latn-CS" altLang="sr-Latn-RS" dirty="0">
                  <a:cs typeface="Arial" panose="020B0604020202020204" pitchFamily="34" charset="0"/>
                </a:rPr>
                <a:t>dB</a:t>
              </a: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 </a:t>
              </a:r>
              <a:b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</a:b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34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43</a:t>
              </a: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41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7364909" y="4514254"/>
              <a:ext cx="920750" cy="149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b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</a:br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</a:p>
            <a:p>
              <a:pPr algn="ctr" eaLnBrk="1" hangingPunct="1"/>
              <a:endParaRPr lang="sr-Latn-CS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45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8547596" y="4653954"/>
              <a:ext cx="920750" cy="149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58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7001371" y="4782542"/>
              <a:ext cx="52705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V="1">
              <a:off x="6948985" y="5090517"/>
              <a:ext cx="604837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6987085" y="5541367"/>
              <a:ext cx="593725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6961685" y="5825530"/>
              <a:ext cx="619125" cy="103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8082460" y="5077817"/>
              <a:ext cx="657225" cy="27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V="1">
              <a:off x="8057060" y="5541367"/>
              <a:ext cx="720725" cy="296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26" name="Line 4">
            <a:extLst>
              <a:ext uri="{FF2B5EF4-FFF2-40B4-BE49-F238E27FC236}">
                <a16:creationId xmlns:a16="http://schemas.microsoft.com/office/drawing/2014/main" id="{1DBAA655-ADDE-41EA-8F15-0BE20A1E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217" y="2090540"/>
            <a:ext cx="279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" name="Line 4">
            <a:extLst>
              <a:ext uri="{FF2B5EF4-FFF2-40B4-BE49-F238E27FC236}">
                <a16:creationId xmlns:a16="http://schemas.microsoft.com/office/drawing/2014/main" id="{B126F944-2F2D-49FF-AF39-8317D3822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217" y="2450580"/>
            <a:ext cx="279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B9F1E7FC-E1A3-49C4-A49F-9440DFB5E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217" y="2824957"/>
            <a:ext cx="279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90471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00E1F83-9600-4888-A67D-D95494D66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1769628"/>
            <a:ext cx="3168352" cy="11608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r-Latn-R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3881" y="926776"/>
            <a:ext cx="10972800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r-Latn-RS" sz="2800" b="0" dirty="0">
                <a:cs typeface="Arial" panose="020B0604020202020204" pitchFamily="34" charset="0"/>
              </a:rPr>
              <a:t>S</a:t>
            </a:r>
            <a:r>
              <a:rPr lang="sr-Latn-CS" altLang="sr-Latn-RS" sz="2800" b="0" dirty="0" err="1">
                <a:cs typeface="Arial" panose="020B0604020202020204" pitchFamily="34" charset="0"/>
              </a:rPr>
              <a:t>labljenje</a:t>
            </a:r>
            <a:r>
              <a:rPr lang="sr-Latn-CS" altLang="sr-Latn-RS" sz="2800" b="0" dirty="0">
                <a:cs typeface="Arial" panose="020B0604020202020204" pitchFamily="34" charset="0"/>
              </a:rPr>
              <a:t> usled širenja talasnog fronta</a:t>
            </a:r>
            <a:r>
              <a:rPr lang="en-US" altLang="sr-Latn-RS" sz="2800" b="0" dirty="0">
                <a:cs typeface="Arial" panose="020B0604020202020204" pitchFamily="34" charset="0"/>
              </a:rPr>
              <a:t> </a:t>
            </a:r>
            <a:r>
              <a:rPr lang="sr-Latn-RS" altLang="sr-Latn-RS" sz="2800" b="0" dirty="0">
                <a:cs typeface="Arial" panose="020B0604020202020204" pitchFamily="34" charset="0"/>
              </a:rPr>
              <a:t>„</a:t>
            </a:r>
            <a:r>
              <a:rPr lang="sr-Latn-CS" altLang="sr-Latn-RS" sz="2800" dirty="0">
                <a:cs typeface="Arial" panose="020B0604020202020204" pitchFamily="34" charset="0"/>
              </a:rPr>
              <a:t>zakon 6 dB</a:t>
            </a:r>
            <a:r>
              <a:rPr lang="sr-Latn-CS" altLang="sr-Latn-RS" sz="2800" b="0" dirty="0">
                <a:cs typeface="Arial" panose="020B0604020202020204" pitchFamily="34" charset="0"/>
              </a:rPr>
              <a:t>“</a:t>
            </a:r>
            <a:br>
              <a:rPr lang="sr-Latn-CS" altLang="sr-Latn-RS" sz="2800" b="0" dirty="0">
                <a:cs typeface="Arial" panose="020B0604020202020204" pitchFamily="34" charset="0"/>
              </a:rPr>
            </a:br>
            <a:endParaRPr lang="sr-Latn-CS" altLang="sr-Latn-RS" sz="28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br>
              <a:rPr lang="sr-Latn-CS" altLang="sr-Latn-RS" sz="2800" b="0" dirty="0">
                <a:cs typeface="Arial" panose="020B0604020202020204" pitchFamily="34" charset="0"/>
              </a:rPr>
            </a:br>
            <a:endParaRPr lang="sr-Latn-CS" altLang="sr-Latn-RS" sz="2800" b="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sr-Latn-RS" sz="2800" b="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Latn-CS" altLang="sr-Latn-RS" sz="2800" b="0" dirty="0">
                <a:cs typeface="Arial" panose="020B0604020202020204" pitchFamily="34" charset="0"/>
              </a:rPr>
              <a:t>Slabljenje </a:t>
            </a:r>
            <a:r>
              <a:rPr lang="sr-Latn-CS" altLang="sr-Latn-RS" sz="2800" b="0" dirty="0" err="1">
                <a:cs typeface="Arial" panose="020B0604020202020204" pitchFamily="34" charset="0"/>
              </a:rPr>
              <a:t>usled</a:t>
            </a:r>
            <a:r>
              <a:rPr lang="sr-Latn-CS" altLang="sr-Latn-RS" sz="2800" b="0" dirty="0">
                <a:cs typeface="Arial" panose="020B0604020202020204" pitchFamily="34" charset="0"/>
              </a:rPr>
              <a:t> disipacije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Latn-CS" altLang="sr-Latn-RS" sz="2800" b="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Latn-CS" altLang="sr-Latn-RS" sz="2800" b="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Latn-CS" altLang="sr-Latn-RS" sz="2800" b="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Latn-CS" altLang="sr-Latn-RS" sz="2800" b="0" dirty="0">
                <a:cs typeface="Arial" panose="020B0604020202020204" pitchFamily="34" charset="0"/>
              </a:rPr>
              <a:t>Refleksija</a:t>
            </a:r>
            <a:endParaRPr lang="en-GB" altLang="sr-Latn-RS" sz="2800" b="0" dirty="0">
              <a:cs typeface="Arial" panose="020B0604020202020204" pitchFamily="34" charset="0"/>
            </a:endParaRP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51877"/>
              </p:ext>
            </p:extLst>
          </p:nvPr>
        </p:nvGraphicFramePr>
        <p:xfrm>
          <a:off x="4633912" y="1719915"/>
          <a:ext cx="29241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393480" progId="Equation.DSMT4">
                  <p:embed/>
                </p:oleObj>
              </mc:Choice>
              <mc:Fallback>
                <p:oleObj name="Equation" r:id="rId2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2" y="1719915"/>
                        <a:ext cx="292417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C3810C09-AADA-469E-9424-21466B2D2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POJAVE</a:t>
            </a:r>
            <a:r>
              <a:rPr lang="sr-Latn-CS" altLang="sr-Latn-R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sr-Latn-CS" altLang="sr-Latn-R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PROSTIRANJU ZVUKA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A26E65-65F2-4EE9-B535-0CAEBA761B4C}"/>
              </a:ext>
            </a:extLst>
          </p:cNvPr>
          <p:cNvGrpSpPr/>
          <p:nvPr/>
        </p:nvGrpSpPr>
        <p:grpSpPr>
          <a:xfrm>
            <a:off x="3902075" y="4029375"/>
            <a:ext cx="4511799" cy="1020297"/>
            <a:chOff x="3928393" y="4064887"/>
            <a:chExt cx="4511799" cy="1020297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74ABFFC3-E1AE-4914-8028-6341A4B79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422" y="4064887"/>
              <a:ext cx="1381770" cy="1020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/>
            </a:p>
          </p:txBody>
        </p:sp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9139738A-FA7B-467A-8AE2-24B348C374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3509674"/>
                </p:ext>
              </p:extLst>
            </p:nvPr>
          </p:nvGraphicFramePr>
          <p:xfrm>
            <a:off x="3928393" y="4105862"/>
            <a:ext cx="4264025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70000" imgH="431640" progId="Equation.DSMT4">
                    <p:embed/>
                  </p:oleObj>
                </mc:Choice>
                <mc:Fallback>
                  <p:oleObj name="Equation" r:id="rId4" imgW="2070000" imgH="431640" progId="Equation.DSMT4">
                    <p:embed/>
                    <p:pic>
                      <p:nvPicPr>
                        <p:cNvPr id="17203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393" y="4105862"/>
                          <a:ext cx="4264025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25757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2" y="1258946"/>
            <a:ext cx="10972800" cy="4114800"/>
          </a:xfrm>
        </p:spPr>
        <p:txBody>
          <a:bodyPr/>
          <a:lstStyle/>
          <a:p>
            <a:pPr eaLnBrk="1" hangingPunct="1"/>
            <a:r>
              <a:rPr lang="en-U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Refleksija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javlja 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diskontinuitet u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impedansi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prelazu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iz jedne u drugu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sredinu</a:t>
            </a: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Koeficijent apsorpcije </a:t>
            </a:r>
            <a:r>
              <a:rPr lang="sr-Latn-CS" altLang="sr-Latn-R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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39013"/>
              </p:ext>
            </p:extLst>
          </p:nvPr>
        </p:nvGraphicFramePr>
        <p:xfrm>
          <a:off x="8115765" y="2595286"/>
          <a:ext cx="1416145" cy="128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95085" progId="Equation.3">
                  <p:embed/>
                </p:oleObj>
              </mc:Choice>
              <mc:Fallback>
                <p:oleObj name="Equation" r:id="rId2" imgW="545863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765" y="2595286"/>
                        <a:ext cx="1416145" cy="12845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574848"/>
              </p:ext>
            </p:extLst>
          </p:nvPr>
        </p:nvGraphicFramePr>
        <p:xfrm>
          <a:off x="7468870" y="4365104"/>
          <a:ext cx="2709937" cy="63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241195" progId="Equation.3">
                  <p:embed/>
                </p:oleObj>
              </mc:Choice>
              <mc:Fallback>
                <p:oleObj name="Equation" r:id="rId2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870" y="4365104"/>
                        <a:ext cx="2709937" cy="6363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8503"/>
              </p:ext>
            </p:extLst>
          </p:nvPr>
        </p:nvGraphicFramePr>
        <p:xfrm>
          <a:off x="7468870" y="5475164"/>
          <a:ext cx="2724821" cy="68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3">
                  <p:embed/>
                </p:oleObj>
              </mc:Choice>
              <mc:Fallback>
                <p:oleObj name="Equation" r:id="rId2" imgW="1040948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870" y="5475164"/>
                        <a:ext cx="2724821" cy="686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81CEA42-DDDB-4846-BD3E-DF46C356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Latn-CS" altLang="sr-Latn-RS" sz="3200" dirty="0">
                <a:cs typeface="Arial" panose="020B0604020202020204" pitchFamily="34" charset="0"/>
              </a:rPr>
              <a:t>POJAVE PRI PROSTIRANJU ZVUKA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722548-1496-4730-B9EC-2FB22849B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1" y="3270609"/>
            <a:ext cx="5642712" cy="33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55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54" y="1143000"/>
            <a:ext cx="10972800" cy="4114800"/>
          </a:xfrm>
        </p:spPr>
        <p:txBody>
          <a:bodyPr/>
          <a:lstStyle/>
          <a:p>
            <a:pPr eaLnBrk="1" hangingPunct="1"/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slučaju prostoperiodičnih signala vrši se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fazorsko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sabiranje</a:t>
            </a: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04331"/>
              </p:ext>
            </p:extLst>
          </p:nvPr>
        </p:nvGraphicFramePr>
        <p:xfrm>
          <a:off x="2545062" y="2242826"/>
          <a:ext cx="1892619" cy="127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660400" progId="Equation.3">
                  <p:embed/>
                </p:oleObj>
              </mc:Choice>
              <mc:Fallback>
                <p:oleObj name="Equation" r:id="rId2" imgW="977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062" y="2242826"/>
                        <a:ext cx="1892619" cy="12772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F3E436-BAD2-4D6D-8F7F-B2B505954BE9}"/>
              </a:ext>
            </a:extLst>
          </p:cNvPr>
          <p:cNvGrpSpPr/>
          <p:nvPr/>
        </p:nvGrpSpPr>
        <p:grpSpPr>
          <a:xfrm>
            <a:off x="2043571" y="4342413"/>
            <a:ext cx="2895600" cy="2286000"/>
            <a:chOff x="2057400" y="4343400"/>
            <a:chExt cx="2895600" cy="2286000"/>
          </a:xfrm>
        </p:grpSpPr>
        <p:grpSp>
          <p:nvGrpSpPr>
            <p:cNvPr id="61445" name="Group 5"/>
            <p:cNvGrpSpPr>
              <a:grpSpLocks/>
            </p:cNvGrpSpPr>
            <p:nvPr/>
          </p:nvGrpSpPr>
          <p:grpSpPr bwMode="auto">
            <a:xfrm>
              <a:off x="2057400" y="4648200"/>
              <a:ext cx="2895600" cy="1371600"/>
              <a:chOff x="816" y="1056"/>
              <a:chExt cx="2832" cy="1296"/>
            </a:xfrm>
          </p:grpSpPr>
          <p:sp>
            <p:nvSpPr>
              <p:cNvPr id="52236" name="Line 6"/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19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r-Latn-RS"/>
              </a:p>
            </p:txBody>
          </p:sp>
          <p:sp>
            <p:nvSpPr>
              <p:cNvPr id="52237" name="Line 7"/>
              <p:cNvSpPr>
                <a:spLocks noChangeShapeType="1"/>
              </p:cNvSpPr>
              <p:nvPr/>
            </p:nvSpPr>
            <p:spPr bwMode="auto">
              <a:xfrm flipV="1">
                <a:off x="816" y="1056"/>
                <a:ext cx="912" cy="12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r-Latn-RS"/>
              </a:p>
            </p:txBody>
          </p:sp>
          <p:sp>
            <p:nvSpPr>
              <p:cNvPr id="52238" name="Line 8"/>
              <p:cNvSpPr>
                <a:spLocks noChangeShapeType="1"/>
              </p:cNvSpPr>
              <p:nvPr/>
            </p:nvSpPr>
            <p:spPr bwMode="auto">
              <a:xfrm flipV="1">
                <a:off x="2688" y="1056"/>
                <a:ext cx="912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r-Latn-RS"/>
              </a:p>
            </p:txBody>
          </p:sp>
          <p:sp>
            <p:nvSpPr>
              <p:cNvPr id="52239" name="Line 9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r-Latn-RS"/>
              </a:p>
            </p:txBody>
          </p:sp>
          <p:sp>
            <p:nvSpPr>
              <p:cNvPr id="52240" name="Line 10"/>
              <p:cNvSpPr>
                <a:spLocks noChangeShapeType="1"/>
              </p:cNvSpPr>
              <p:nvPr/>
            </p:nvSpPr>
            <p:spPr bwMode="auto">
              <a:xfrm flipV="1">
                <a:off x="816" y="1056"/>
                <a:ext cx="2784" cy="12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r-Latn-RS"/>
              </a:p>
            </p:txBody>
          </p:sp>
        </p:grpSp>
        <p:graphicFrame>
          <p:nvGraphicFramePr>
            <p:cNvPr id="6145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264268"/>
                </p:ext>
              </p:extLst>
            </p:nvPr>
          </p:nvGraphicFramePr>
          <p:xfrm>
            <a:off x="2133601" y="4343400"/>
            <a:ext cx="67151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335" imgH="215713" progId="Equation.3">
                    <p:embed/>
                  </p:oleObj>
                </mc:Choice>
                <mc:Fallback>
                  <p:oleObj name="Equation" r:id="rId4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1" y="4343400"/>
                          <a:ext cx="671513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198503"/>
                </p:ext>
              </p:extLst>
            </p:nvPr>
          </p:nvGraphicFramePr>
          <p:xfrm>
            <a:off x="3429000" y="5943600"/>
            <a:ext cx="5651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569" imgH="215619" progId="Equation.3">
                    <p:embed/>
                  </p:oleObj>
                </mc:Choice>
                <mc:Fallback>
                  <p:oleObj name="Equation" r:id="rId6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5943600"/>
                          <a:ext cx="5651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234827"/>
                </p:ext>
              </p:extLst>
            </p:nvPr>
          </p:nvGraphicFramePr>
          <p:xfrm>
            <a:off x="3124200" y="4572000"/>
            <a:ext cx="7254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8501" imgH="215806" progId="Equation.3">
                    <p:embed/>
                  </p:oleObj>
                </mc:Choice>
                <mc:Fallback>
                  <p:oleObj name="Equation" r:id="rId8" imgW="22850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4572000"/>
                          <a:ext cx="725488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75708"/>
              </p:ext>
            </p:extLst>
          </p:nvPr>
        </p:nvGraphicFramePr>
        <p:xfrm>
          <a:off x="5920731" y="4637065"/>
          <a:ext cx="4972000" cy="61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62300" imgH="393700" progId="Equation.DSMT4">
                  <p:embed/>
                </p:oleObj>
              </mc:Choice>
              <mc:Fallback>
                <p:oleObj name="Equation" r:id="rId10" imgW="316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731" y="4637065"/>
                        <a:ext cx="4972000" cy="6187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85867"/>
              </p:ext>
            </p:extLst>
          </p:nvPr>
        </p:nvGraphicFramePr>
        <p:xfrm>
          <a:off x="7119343" y="5432292"/>
          <a:ext cx="2574776" cy="60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003" imgH="215806" progId="Equation.3">
                  <p:embed/>
                </p:oleObj>
              </mc:Choice>
              <mc:Fallback>
                <p:oleObj name="Equation" r:id="rId12" imgW="91400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343" y="5432292"/>
                        <a:ext cx="2574776" cy="607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645089" y="2589077"/>
            <a:ext cx="4088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sz="2800" b="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altLang="sr-Latn-RS" sz="3200" dirty="0">
                <a:latin typeface="Times New Roman" pitchFamily="18" charset="0"/>
                <a:cs typeface="Times New Roman" pitchFamily="18" charset="0"/>
              </a:rPr>
              <a:t>-∞  </a:t>
            </a:r>
            <a:r>
              <a:rPr lang="sr-Latn-RS" altLang="sr-Latn-RS" sz="2800" b="0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sr-Latn-RS" sz="28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sr-Latn-RS" sz="2800" dirty="0">
                <a:latin typeface="Times New Roman" pitchFamily="18" charset="0"/>
                <a:cs typeface="Times New Roman" pitchFamily="18" charset="0"/>
              </a:rPr>
              <a:t>max 6</a:t>
            </a:r>
            <a:r>
              <a:rPr lang="sr-Latn-CS" altLang="sr-Latn-RS" sz="2800" dirty="0">
                <a:latin typeface="Times New Roman" pitchFamily="18" charset="0"/>
                <a:cs typeface="Times New Roman" pitchFamily="18" charset="0"/>
              </a:rPr>
              <a:t> dB</a:t>
            </a:r>
            <a:endParaRPr lang="en-GB" alt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CCB00A-28BB-4B62-BF0C-E62B6386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Superponiranje zvučnih talasa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44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662" y="1412776"/>
            <a:ext cx="11161240" cy="4525963"/>
          </a:xfrm>
        </p:spPr>
        <p:txBody>
          <a:bodyPr/>
          <a:lstStyle/>
          <a:p>
            <a:pPr eaLnBrk="1" hangingPunct="1"/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odrazumeva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fazorsko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sabiranje svake pojedinačne spektralne komponente</a:t>
            </a:r>
          </a:p>
          <a:p>
            <a:pPr eaLnBrk="1" hangingPunct="1"/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osledica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: totalno ili delimično poništavanje signala na nekim frekvencijama i pojačavanje signala na drugim frekvencijama</a:t>
            </a:r>
          </a:p>
          <a:p>
            <a:pPr eaLnBrk="1" hangingPunct="1"/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KOMB FILTAR efekat</a:t>
            </a:r>
            <a:endParaRPr lang="en-US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F4FC0-86F7-4E1A-B0F5-F3D1FC7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Superponiranje signala širokog spektra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komb filtar">
            <a:extLst>
              <a:ext uri="{FF2B5EF4-FFF2-40B4-BE49-F238E27FC236}">
                <a16:creationId xmlns:a16="http://schemas.microsoft.com/office/drawing/2014/main" id="{211CF4CF-42C8-4127-B8C7-AE2C5987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90" y="4293096"/>
            <a:ext cx="43276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157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cheb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/>
          <a:stretch>
            <a:fillRect/>
          </a:stretch>
        </p:blipFill>
        <p:spPr bwMode="auto">
          <a:xfrm>
            <a:off x="1760376" y="-243408"/>
            <a:ext cx="8671248" cy="69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1699592" y="1811728"/>
            <a:ext cx="7924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683296" y="1244178"/>
            <a:ext cx="1676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8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sr-Latn-CS" altLang="sr-Latn-RS" sz="2800" dirty="0">
                <a:latin typeface="Times New Roman" pitchFamily="18" charset="0"/>
                <a:cs typeface="Times New Roman" pitchFamily="18" charset="0"/>
              </a:rPr>
              <a:t> 6dB</a:t>
            </a:r>
            <a:endParaRPr lang="en-US" alt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34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703389" y="152400"/>
            <a:ext cx="878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  <a:t>Zvu</a:t>
            </a:r>
            <a:r>
              <a:rPr lang="sr-Latn-CS" altLang="sr-Latn-RS" dirty="0">
                <a:latin typeface="Arial" panose="020B0604020202020204" pitchFamily="34" charset="0"/>
              </a:rPr>
              <a:t>k</a:t>
            </a:r>
            <a:r>
              <a:rPr lang="sr-Latn-CS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  <a:t> u vazduhu </a:t>
            </a:r>
            <a:endParaRPr lang="sr-Latn-CS" altLang="sr-Latn-RS" dirty="0">
              <a:latin typeface="Arial" panose="020B0604020202020204" pitchFamily="34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09600" y="1452770"/>
            <a:ext cx="10972800" cy="83026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Zvuk je svaka vremenski promenljiva mehanička deformacija u elastičnoj </a:t>
            </a:r>
            <a:r>
              <a:rPr lang="sr-Latn-R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sredin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sr-Latn-C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3068960"/>
            <a:ext cx="1097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R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Zvučni talas je mehaničko talasno kretanje koji nastaje mehaničkim oscilacijama u materijalu sredine.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sr-Latn-RS" altLang="sr-Latn-R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sr-Latn-RS" altLang="sr-Latn-R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R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Zvučno polje je prostor u kome postoji zvuk, odnosno mehanički poremećaj. </a:t>
            </a:r>
            <a:endParaRPr lang="sr-Cyrl-RS" altLang="sr-Latn-RS" sz="2400" b="0" dirty="0">
              <a:latin typeface="Yu L Helvetic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6" descr="che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/>
          <a:stretch>
            <a:fillRect/>
          </a:stretch>
        </p:blipFill>
        <p:spPr bwMode="auto">
          <a:xfrm>
            <a:off x="1761744" y="-29899"/>
            <a:ext cx="8668512" cy="692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1703512" y="2132856"/>
            <a:ext cx="7924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683296" y="1556792"/>
            <a:ext cx="1676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800">
                <a:latin typeface="Times New Roman" pitchFamily="18" charset="0"/>
                <a:cs typeface="Times New Roman" pitchFamily="18" charset="0"/>
              </a:rPr>
              <a:t>max 6dB</a:t>
            </a:r>
            <a:endParaRPr lang="en-US" altLang="sr-Latn-R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985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kombfil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46" y="197995"/>
            <a:ext cx="8506308" cy="64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773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63"/>
            <a:ext cx="10363200" cy="515144"/>
          </a:xfrm>
        </p:spPr>
        <p:txBody>
          <a:bodyPr/>
          <a:lstStyle/>
          <a:p>
            <a:pPr eaLnBrk="1" hangingPunct="1"/>
            <a:r>
              <a:rPr lang="sr-Latn-CS" altLang="sr-Latn-RS" dirty="0"/>
              <a:t>FDU studio</a:t>
            </a:r>
            <a:endParaRPr lang="en-GB" altLang="sr-Latn-RS" dirty="0"/>
          </a:p>
        </p:txBody>
      </p:sp>
      <p:pic>
        <p:nvPicPr>
          <p:cNvPr id="63491" name="Picture 3" descr="P1010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531418"/>
            <a:ext cx="8272462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388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zvucnik u reziji lin 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676" r="8126" b="2746"/>
          <a:stretch/>
        </p:blipFill>
        <p:spPr bwMode="auto">
          <a:xfrm>
            <a:off x="121920" y="868680"/>
            <a:ext cx="597408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zvucnik u velikoj reziji lin 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672" r="7859" b="2746"/>
          <a:stretch/>
        </p:blipFill>
        <p:spPr bwMode="auto">
          <a:xfrm>
            <a:off x="6384032" y="868680"/>
            <a:ext cx="597408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553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4864"/>
            <a:ext cx="10972800" cy="2448272"/>
          </a:xfrm>
        </p:spPr>
        <p:txBody>
          <a:bodyPr/>
          <a:lstStyle/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Muzički signali</a:t>
            </a:r>
          </a:p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Govor</a:t>
            </a:r>
          </a:p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Buka</a:t>
            </a:r>
          </a:p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Impulsni odzivi sistema</a:t>
            </a:r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CB9F3-8A55-4BE9-84D6-E991DB954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Tipovi akustičkih signala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58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27857" y="44450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sr-Latn-RS" dirty="0" err="1">
                <a:latin typeface="Arial" panose="020B0604020202020204" pitchFamily="34" charset="0"/>
              </a:rPr>
              <a:t>Karakteristike</a:t>
            </a:r>
            <a:r>
              <a:rPr lang="de-DE" altLang="sr-Latn-RS" dirty="0">
                <a:latin typeface="Arial" panose="020B0604020202020204" pitchFamily="34" charset="0"/>
              </a:rPr>
              <a:t> </a:t>
            </a:r>
            <a:r>
              <a:rPr lang="de-DE" altLang="sr-Latn-RS" dirty="0" err="1">
                <a:latin typeface="Arial" panose="020B0604020202020204" pitchFamily="34" charset="0"/>
              </a:rPr>
              <a:t>zvučnog</a:t>
            </a:r>
            <a:r>
              <a:rPr lang="de-DE" altLang="sr-Latn-RS" dirty="0">
                <a:latin typeface="Arial" panose="020B0604020202020204" pitchFamily="34" charset="0"/>
              </a:rPr>
              <a:t> </a:t>
            </a:r>
            <a:r>
              <a:rPr lang="de-DE" altLang="sr-Latn-RS" dirty="0" err="1">
                <a:latin typeface="Arial" panose="020B0604020202020204" pitchFamily="34" charset="0"/>
              </a:rPr>
              <a:t>pritiska</a:t>
            </a:r>
            <a:r>
              <a:rPr lang="de-DE" altLang="sr-Latn-RS" dirty="0">
                <a:latin typeface="Arial" panose="020B0604020202020204" pitchFamily="34" charset="0"/>
              </a:rPr>
              <a:t> u </a:t>
            </a:r>
            <a:r>
              <a:rPr lang="de-DE" altLang="sr-Latn-RS" dirty="0" err="1">
                <a:latin typeface="Arial" panose="020B0604020202020204" pitchFamily="34" charset="0"/>
              </a:rPr>
              <a:t>vremenskom</a:t>
            </a:r>
            <a:r>
              <a:rPr lang="de-DE" altLang="sr-Latn-RS" dirty="0">
                <a:latin typeface="Arial" panose="020B0604020202020204" pitchFamily="34" charset="0"/>
              </a:rPr>
              <a:t> </a:t>
            </a:r>
            <a:r>
              <a:rPr lang="de-DE" altLang="sr-Latn-RS" dirty="0" err="1">
                <a:latin typeface="Arial" panose="020B0604020202020204" pitchFamily="34" charset="0"/>
              </a:rPr>
              <a:t>domenu</a:t>
            </a:r>
            <a:r>
              <a:rPr lang="de-DE" altLang="sr-Latn-RS" dirty="0">
                <a:latin typeface="Arial" panose="020B0604020202020204" pitchFamily="34" charset="0"/>
              </a:rPr>
              <a:t> </a:t>
            </a:r>
            <a:endParaRPr lang="en-AU" altLang="sr-Latn-RS" dirty="0">
              <a:latin typeface="Arial" panose="020B0604020202020204" pitchFamily="34" charset="0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609600" y="1905609"/>
            <a:ext cx="1097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DE" altLang="sr-Latn-RS" sz="2400" b="0" dirty="0">
                <a:latin typeface="Arial" panose="020B0604020202020204" pitchFamily="34" charset="0"/>
              </a:rPr>
              <a:t>Zvuk čiste frekvencije </a:t>
            </a:r>
            <a:r>
              <a:rPr lang="de-DE" altLang="sr-Latn-RS" sz="2400" b="0" i="1" dirty="0">
                <a:latin typeface="+mn-lt"/>
              </a:rPr>
              <a:t>p</a:t>
            </a:r>
            <a:r>
              <a:rPr lang="de-DE" altLang="sr-Latn-RS" sz="2400" b="0" dirty="0">
                <a:latin typeface="Arial" panose="020B0604020202020204" pitchFamily="34" charset="0"/>
              </a:rPr>
              <a:t>(</a:t>
            </a:r>
            <a:r>
              <a:rPr lang="de-DE" altLang="sr-Latn-RS" sz="2400" b="0" i="1" dirty="0">
                <a:latin typeface="+mn-lt"/>
              </a:rPr>
              <a:t>t</a:t>
            </a:r>
            <a:r>
              <a:rPr lang="de-DE" altLang="sr-Latn-RS" sz="2400" b="0" dirty="0">
                <a:latin typeface="Arial" panose="020B0604020202020204" pitchFamily="34" charset="0"/>
              </a:rPr>
              <a:t>) = </a:t>
            </a:r>
            <a:r>
              <a:rPr lang="sr-Latn-RS" altLang="sr-Latn-RS" sz="2400" b="0" i="1" dirty="0">
                <a:latin typeface="+mj-lt"/>
              </a:rPr>
              <a:t>P </a:t>
            </a:r>
            <a:r>
              <a:rPr lang="de-DE" altLang="sr-Latn-RS" sz="2400" b="0" dirty="0">
                <a:latin typeface="Arial" panose="020B0604020202020204" pitchFamily="34" charset="0"/>
              </a:rPr>
              <a:t>sin</a:t>
            </a:r>
            <a:r>
              <a:rPr lang="sr-Latn-CS" altLang="sr-Latn-RS" sz="2400" b="0" dirty="0">
                <a:latin typeface="Arial" panose="020B0604020202020204" pitchFamily="34" charset="0"/>
              </a:rPr>
              <a:t>(</a:t>
            </a:r>
            <a:r>
              <a:rPr lang="de-DE" altLang="sr-Latn-RS" sz="2400" b="0" i="1" dirty="0">
                <a:latin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de-DE" altLang="sr-Latn-RS" sz="2400" b="0" i="1" dirty="0">
                <a:latin typeface="+mn-lt"/>
              </a:rPr>
              <a:t>t</a:t>
            </a:r>
            <a:r>
              <a:rPr lang="de-DE" altLang="sr-Latn-RS" sz="2400" b="0" dirty="0">
                <a:latin typeface="Arial" panose="020B0604020202020204" pitchFamily="34" charset="0"/>
              </a:rPr>
              <a:t>) je izuzetak, može se reći idealizacija </a:t>
            </a:r>
            <a:r>
              <a:rPr lang="sr-Latn-CS" altLang="sr-Latn-RS" sz="2400" b="0" dirty="0">
                <a:latin typeface="Arial" panose="020B0604020202020204" pitchFamily="34" charset="0"/>
              </a:rPr>
              <a:t>i </a:t>
            </a:r>
            <a:r>
              <a:rPr lang="de-DE" altLang="sr-Latn-RS" sz="2400" b="0" dirty="0">
                <a:latin typeface="Arial" panose="020B0604020202020204" pitchFamily="34" charset="0"/>
              </a:rPr>
              <a:t>u prirodi praktično ne postoji. </a:t>
            </a:r>
            <a:endParaRPr lang="sr-Latn-CS" altLang="sr-Latn-RS" sz="2400" b="0" dirty="0">
              <a:latin typeface="Arial" panose="020B0604020202020204" pitchFamily="34" charset="0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998538"/>
            <a:ext cx="1097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DE" altLang="sr-Latn-RS" sz="2400" b="0" dirty="0">
                <a:latin typeface="Arial" panose="020B0604020202020204" pitchFamily="34" charset="0"/>
              </a:rPr>
              <a:t>Za uobičajene zvukove u vazduhu funkcija </a:t>
            </a:r>
            <a:r>
              <a:rPr lang="de-DE" altLang="sr-Latn-RS" sz="2400" b="0" i="1" dirty="0">
                <a:latin typeface="+mn-lt"/>
              </a:rPr>
              <a:t>p</a:t>
            </a:r>
            <a:r>
              <a:rPr lang="de-DE" altLang="sr-Latn-RS" sz="2400" b="0" dirty="0">
                <a:latin typeface="Arial" panose="020B0604020202020204" pitchFamily="34" charset="0"/>
              </a:rPr>
              <a:t>(</a:t>
            </a:r>
            <a:r>
              <a:rPr lang="de-DE" altLang="sr-Latn-RS" sz="2400" b="0" i="1" dirty="0">
                <a:latin typeface="+mn-lt"/>
              </a:rPr>
              <a:t>t</a:t>
            </a:r>
            <a:r>
              <a:rPr lang="de-DE" altLang="sr-Latn-RS" sz="2400" b="0" dirty="0">
                <a:latin typeface="Arial" panose="020B0604020202020204" pitchFamily="34" charset="0"/>
              </a:rPr>
              <a:t>) može biti veoma komplikovana, bez prepoznatljivih i ponovljivih formi. </a:t>
            </a:r>
            <a:endParaRPr lang="sr-Latn-CS" altLang="sr-Latn-RS" sz="2400" b="0" dirty="0">
              <a:latin typeface="Arial" panose="020B0604020202020204" pitchFamily="34" charset="0"/>
            </a:endParaRPr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8333"/>
          <a:stretch>
            <a:fillRect/>
          </a:stretch>
        </p:blipFill>
        <p:spPr bwMode="auto">
          <a:xfrm>
            <a:off x="3508946" y="2698750"/>
            <a:ext cx="517410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30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n flaute ceo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858"/>
          <a:stretch>
            <a:fillRect/>
          </a:stretch>
        </p:blipFill>
        <p:spPr bwMode="auto">
          <a:xfrm>
            <a:off x="2811462" y="915193"/>
            <a:ext cx="64928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4999" y="7941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  <a:t>Talasni oblik jednog tona odsviranog na flauti 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609600" y="5793702"/>
            <a:ext cx="109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Obvojnica ima prirodu amplitudske modulacije osnovnog signala. </a:t>
            </a:r>
          </a:p>
        </p:txBody>
      </p:sp>
    </p:spTree>
    <p:extLst>
      <p:ext uri="{BB962C8B-B14F-4D97-AF65-F5344CB8AC3E}">
        <p14:creationId xmlns:p14="http://schemas.microsoft.com/office/powerpoint/2010/main" val="6721634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on flaute jedna peri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858"/>
          <a:stretch>
            <a:fillRect/>
          </a:stretch>
        </p:blipFill>
        <p:spPr bwMode="auto">
          <a:xfrm>
            <a:off x="2213930" y="802384"/>
            <a:ext cx="7764140" cy="60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43100" y="116632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</a:rPr>
              <a:t>U</a:t>
            </a:r>
            <a:r>
              <a:rPr lang="sr-Latn-CS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  <a:t>ve</a:t>
            </a:r>
            <a:r>
              <a:rPr lang="sr-Latn-CS" altLang="sr-Latn-RS" dirty="0">
                <a:latin typeface="Arial" panose="020B0604020202020204" pitchFamily="34" charset="0"/>
              </a:rPr>
              <a:t>ć</a:t>
            </a:r>
            <a:r>
              <a:rPr lang="sr-Latn-CS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  <a:t>ana samo jedna perioda zvuka </a:t>
            </a:r>
            <a:r>
              <a:rPr lang="sr-Latn-CS" altLang="sr-Latn-RS" dirty="0">
                <a:latin typeface="Arial" panose="020B0604020202020204" pitchFamily="34" charset="0"/>
              </a:rPr>
              <a:t>flaute</a:t>
            </a:r>
          </a:p>
        </p:txBody>
      </p:sp>
    </p:spTree>
    <p:extLst>
      <p:ext uri="{BB962C8B-B14F-4D97-AF65-F5344CB8AC3E}">
        <p14:creationId xmlns:p14="http://schemas.microsoft.com/office/powerpoint/2010/main" val="20245148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930" r="7434" b="1918"/>
          <a:stretch/>
        </p:blipFill>
        <p:spPr bwMode="auto">
          <a:xfrm>
            <a:off x="2135212" y="815033"/>
            <a:ext cx="7921576" cy="29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236" r="7434" b="2439"/>
          <a:stretch/>
        </p:blipFill>
        <p:spPr bwMode="auto">
          <a:xfrm>
            <a:off x="2138084" y="3796343"/>
            <a:ext cx="7918704" cy="3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648200" y="922784"/>
            <a:ext cx="457200" cy="236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r-Latn-RS"/>
          </a:p>
        </p:txBody>
      </p:sp>
      <p:pic>
        <p:nvPicPr>
          <p:cNvPr id="124934" name="beli190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21038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010439-F398-482E-A61B-4DB84356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Beli šum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8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249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4603" r="8915" b="2126"/>
          <a:stretch/>
        </p:blipFill>
        <p:spPr bwMode="auto">
          <a:xfrm>
            <a:off x="2136648" y="692696"/>
            <a:ext cx="7918704" cy="30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5199" r="8915" b="2726"/>
          <a:stretch/>
        </p:blipFill>
        <p:spPr bwMode="auto">
          <a:xfrm>
            <a:off x="2151878" y="3773873"/>
            <a:ext cx="7918704" cy="30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927648" y="1146236"/>
            <a:ext cx="1224136" cy="20667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r-Latn-R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B8233-920D-4936-9ABE-55A67DDA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Govor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1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573882" y="831922"/>
            <a:ext cx="10972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0" dirty="0">
                <a:latin typeface="Arial" panose="020B0604020202020204" pitchFamily="34" charset="0"/>
                <a:cs typeface="Arial" panose="020B0604020202020204" pitchFamily="34" charset="0"/>
              </a:rPr>
              <a:t>Osnovna osobina gasova, pa tako i vazduha, značajna za pojavu zvuka je da se njihova zapremina može deformisati (sabijati ili širiti).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  <a:cs typeface="Arial" panose="020B0604020202020204" pitchFamily="34" charset="0"/>
              </a:rPr>
              <a:t>Pri tome se javlja unutrašnja </a:t>
            </a:r>
            <a:r>
              <a:rPr lang="sr-Latn-CS" altLang="sr-Latn-R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restoraciona</a:t>
            </a:r>
            <a:r>
              <a:rPr lang="sr-Latn-CS" altLang="sr-Latn-RS" sz="2400" b="0" dirty="0">
                <a:latin typeface="Arial" panose="020B0604020202020204" pitchFamily="34" charset="0"/>
                <a:cs typeface="Arial" panose="020B0604020202020204" pitchFamily="34" charset="0"/>
              </a:rPr>
              <a:t> sila kao odziv na pobudu nekom deformacijom.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  <a:cs typeface="Arial" panose="020B0604020202020204" pitchFamily="34" charset="0"/>
              </a:rPr>
              <a:t>Linerana jednačina stanja: 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73882" y="3785071"/>
            <a:ext cx="10972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400" b="0" i="1" dirty="0">
                <a:cs typeface="Times New Roman" panose="02020603050405020304" pitchFamily="18" charset="0"/>
              </a:rPr>
              <a:t>p</a:t>
            </a:r>
            <a:r>
              <a:rPr lang="sr-Latn-CS" altLang="sr-Latn-RS" sz="2400" b="0" i="1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sr-Latn-CS" altLang="sr-Latn-RS" sz="2400" b="0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sr-Latn-CS" altLang="sr-Latn-RS" sz="2400" b="0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400" b="0" i="1" dirty="0" err="1">
                <a:cs typeface="Times New Roman" panose="02020603050405020304" pitchFamily="18" charset="0"/>
              </a:rPr>
              <a:t>rT</a:t>
            </a:r>
            <a:r>
              <a:rPr lang="sr-Latn-CS" altLang="sr-Latn-RS" sz="24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0" dirty="0" err="1">
                <a:latin typeface="Arial" panose="020B0604020202020204" pitchFamily="34" charset="0"/>
              </a:rPr>
              <a:t>gde</a:t>
            </a:r>
            <a:r>
              <a:rPr lang="sr-Latn-CS" altLang="sr-Latn-RS" sz="2400" b="0" dirty="0">
                <a:latin typeface="Arial" panose="020B0604020202020204" pitchFamily="34" charset="0"/>
              </a:rPr>
              <a:t> su:</a:t>
            </a:r>
          </a:p>
          <a:p>
            <a:pPr lvl="2" algn="just">
              <a:spcBef>
                <a:spcPct val="0"/>
              </a:spcBef>
              <a:buFontTx/>
              <a:buNone/>
            </a:pPr>
            <a:r>
              <a:rPr lang="sr-Latn-CS" altLang="sr-Latn-RS" b="0" i="1" dirty="0">
                <a:cs typeface="Times New Roman" panose="02020603050405020304" pitchFamily="18" charset="0"/>
              </a:rPr>
              <a:t>p</a:t>
            </a:r>
            <a:r>
              <a:rPr lang="sr-Latn-CS" altLang="sr-Latn-RS" b="0" dirty="0">
                <a:cs typeface="Times New Roman" panose="02020603050405020304" pitchFamily="18" charset="0"/>
              </a:rPr>
              <a:t> 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	- ukupni pritisak u </a:t>
            </a:r>
            <a:r>
              <a:rPr lang="sr-Latn-CS" altLang="sr-Latn-RS" b="0" i="1" dirty="0">
                <a:latin typeface="Arial" panose="020B0604020202020204" pitchFamily="34" charset="0"/>
                <a:cs typeface="Times New Roman" panose="02020603050405020304" pitchFamily="18" charset="0"/>
              </a:rPr>
              <a:t>Pa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2" algn="just">
              <a:spcBef>
                <a:spcPct val="0"/>
              </a:spcBef>
              <a:buFontTx/>
              <a:buNone/>
            </a:pPr>
            <a:r>
              <a:rPr lang="sr-Latn-CS" altLang="sr-Latn-RS" b="0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 	- gustina fluida kg/m</a:t>
            </a:r>
            <a:r>
              <a:rPr lang="sr-Latn-CS" altLang="sr-Latn-RS" b="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2" algn="just">
              <a:spcBef>
                <a:spcPct val="0"/>
              </a:spcBef>
              <a:buFontTx/>
              <a:buNone/>
            </a:pPr>
            <a:r>
              <a:rPr lang="sr-Latn-CS" altLang="sr-Latn-RS" b="0" i="1" dirty="0">
                <a:cs typeface="Times New Roman" panose="02020603050405020304" pitchFamily="18" charset="0"/>
              </a:rPr>
              <a:t>T</a:t>
            </a:r>
            <a:r>
              <a:rPr lang="sr-Latn-CS" altLang="sr-Latn-RS" b="0" dirty="0">
                <a:cs typeface="Times New Roman" panose="02020603050405020304" pitchFamily="18" charset="0"/>
              </a:rPr>
              <a:t> 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	- apsolutna temperatura u </a:t>
            </a:r>
            <a:r>
              <a:rPr lang="sr-Latn-CS" altLang="sr-Latn-RS" b="0" i="1" dirty="0">
                <a:cs typeface="Times New Roman" panose="02020603050405020304" pitchFamily="18" charset="0"/>
              </a:rPr>
              <a:t>K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sr-Latn-CS" altLang="sr-Latn-RS" b="0" i="1" dirty="0">
                <a:cs typeface="Times New Roman" panose="02020603050405020304" pitchFamily="18" charset="0"/>
              </a:rPr>
              <a:t>r</a:t>
            </a:r>
            <a:r>
              <a:rPr lang="sr-Latn-CS" altLang="sr-Latn-RS" b="0" dirty="0">
                <a:cs typeface="Times New Roman" panose="02020603050405020304" pitchFamily="18" charset="0"/>
              </a:rPr>
              <a:t> </a:t>
            </a:r>
            <a:r>
              <a:rPr lang="sr-Latn-CS" altLang="sr-Latn-RS" b="0" dirty="0">
                <a:latin typeface="Arial" panose="020B0604020202020204" pitchFamily="34" charset="0"/>
                <a:cs typeface="Times New Roman" panose="02020603050405020304" pitchFamily="18" charset="0"/>
              </a:rPr>
              <a:t> 	- konstanta koja zavisi od vrste gasa.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3378" r="7728" b="893"/>
          <a:stretch/>
        </p:blipFill>
        <p:spPr bwMode="auto">
          <a:xfrm>
            <a:off x="2111140" y="692696"/>
            <a:ext cx="8426919" cy="30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722" r="7728" b="1155"/>
          <a:stretch/>
        </p:blipFill>
        <p:spPr bwMode="auto">
          <a:xfrm>
            <a:off x="2111139" y="3759153"/>
            <a:ext cx="8426919" cy="30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672064" y="1031947"/>
            <a:ext cx="304800" cy="205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674A4-6623-4E99-A894-B2C40229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106" y="107921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Orkestarska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muzika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58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4999" r="8621" b="2532"/>
          <a:stretch/>
        </p:blipFill>
        <p:spPr bwMode="auto">
          <a:xfrm>
            <a:off x="2096341" y="3741384"/>
            <a:ext cx="7918704" cy="311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2AABB19-2037-4850-A4AE-DE2B54013FFA}"/>
              </a:ext>
            </a:extLst>
          </p:cNvPr>
          <p:cNvGrpSpPr>
            <a:grpSpLocks noChangeAspect="1"/>
          </p:cNvGrpSpPr>
          <p:nvPr/>
        </p:nvGrpSpPr>
        <p:grpSpPr>
          <a:xfrm>
            <a:off x="2100930" y="692696"/>
            <a:ext cx="7918704" cy="3032696"/>
            <a:chOff x="1044340" y="1012641"/>
            <a:chExt cx="7918704" cy="3032696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8" t="6171" r="8613" b="2101"/>
            <a:stretch/>
          </p:blipFill>
          <p:spPr bwMode="auto">
            <a:xfrm>
              <a:off x="1044340" y="1012641"/>
              <a:ext cx="7918704" cy="303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57" name="Rectangle 6"/>
            <p:cNvSpPr>
              <a:spLocks noChangeArrowheads="1"/>
            </p:cNvSpPr>
            <p:nvPr/>
          </p:nvSpPr>
          <p:spPr bwMode="auto">
            <a:xfrm>
              <a:off x="2735154" y="1228665"/>
              <a:ext cx="323394" cy="231791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BBA07-C170-455F-B2A7-441D1403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6632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Saobra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ćajna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buka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503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5244" r="8000" b="2447"/>
          <a:stretch/>
        </p:blipFill>
        <p:spPr bwMode="auto">
          <a:xfrm>
            <a:off x="817418" y="908720"/>
            <a:ext cx="1055716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59B9E7-3CC9-43CD-9F38-76B03571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Impulsni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odziv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prostorije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72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5244" r="8332" b="5244"/>
          <a:stretch/>
        </p:blipFill>
        <p:spPr bwMode="auto">
          <a:xfrm>
            <a:off x="702469" y="829761"/>
            <a:ext cx="1071562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4E0C56-5198-4B73-99F1-37973899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mpulsni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odziv 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Rimski bunar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5882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488" y="1371600"/>
            <a:ext cx="11103024" cy="4114800"/>
          </a:xfrm>
        </p:spPr>
        <p:txBody>
          <a:bodyPr/>
          <a:lstStyle/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Furijeova transformacija – analiza sa filtrima konstantnog propusnog opsega</a:t>
            </a:r>
          </a:p>
          <a:p>
            <a:pPr eaLnBrk="1" hangingPunct="1"/>
            <a:endParaRPr lang="sr-Latn-C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Frekvencijska analiza sa filtrima procentualno konstantnog propusnog opsega (oktavni,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trećinsko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-oktavni filtri)</a:t>
            </a:r>
          </a:p>
          <a:p>
            <a:pPr algn="just" eaLnBrk="1" hangingPunct="1"/>
            <a:endParaRPr lang="sr-Latn-C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remensko - frekvencijska analiza (spektrogram)</a:t>
            </a:r>
          </a:p>
          <a:p>
            <a:pPr eaLnBrk="1" hangingPunct="1"/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05342-F367-49CF-884C-518695A8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Frekvencijska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signala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562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236CFF-B74A-4053-9BEF-62523CF7FFFF}"/>
              </a:ext>
            </a:extLst>
          </p:cNvPr>
          <p:cNvGrpSpPr>
            <a:grpSpLocks noChangeAspect="1"/>
          </p:cNvGrpSpPr>
          <p:nvPr/>
        </p:nvGrpSpPr>
        <p:grpSpPr>
          <a:xfrm>
            <a:off x="335360" y="1755473"/>
            <a:ext cx="7506354" cy="3607935"/>
            <a:chOff x="1295400" y="2590800"/>
            <a:chExt cx="3200400" cy="1447800"/>
          </a:xfrm>
        </p:grpSpPr>
        <p:sp>
          <p:nvSpPr>
            <p:cNvPr id="81924" name="Line 4"/>
            <p:cNvSpPr>
              <a:spLocks noChangeShapeType="1"/>
            </p:cNvSpPr>
            <p:nvPr/>
          </p:nvSpPr>
          <p:spPr bwMode="auto">
            <a:xfrm>
              <a:off x="1295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 flipV="1">
              <a:off x="1295400" y="2590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1524000" y="2743200"/>
              <a:ext cx="304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1828800" y="2743200"/>
              <a:ext cx="304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2743200" y="2743200"/>
              <a:ext cx="304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/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2133600" y="2743200"/>
              <a:ext cx="304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3429000" y="2743200"/>
              <a:ext cx="304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1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67113"/>
              </p:ext>
            </p:extLst>
          </p:nvPr>
        </p:nvGraphicFramePr>
        <p:xfrm>
          <a:off x="8030812" y="2573659"/>
          <a:ext cx="2870448" cy="197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6755" imgH="863225" progId="Equation.DSMT4">
                  <p:embed/>
                </p:oleObj>
              </mc:Choice>
              <mc:Fallback>
                <p:oleObj name="Equation" r:id="rId2" imgW="1256755" imgH="863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812" y="2573659"/>
                        <a:ext cx="2870448" cy="1971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4D95292-A67D-4E59-BCDC-38EB5F47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2749"/>
            <a:ext cx="10972800" cy="107721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Furijeova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b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filtri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konstantnim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propusnim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opsegom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6736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04775"/>
            <a:ext cx="97536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45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04775"/>
            <a:ext cx="97536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036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04775"/>
            <a:ext cx="97536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574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CDBA79-9F71-4126-8AA6-2A5D5E0D79DE}"/>
              </a:ext>
            </a:extLst>
          </p:cNvPr>
          <p:cNvGrpSpPr>
            <a:grpSpLocks noChangeAspect="1"/>
          </p:cNvGrpSpPr>
          <p:nvPr/>
        </p:nvGrpSpPr>
        <p:grpSpPr>
          <a:xfrm>
            <a:off x="1055440" y="1628800"/>
            <a:ext cx="10922145" cy="3960440"/>
            <a:chOff x="1676400" y="2362200"/>
            <a:chExt cx="5434013" cy="1870075"/>
          </a:xfrm>
        </p:grpSpPr>
        <p:sp>
          <p:nvSpPr>
            <p:cNvPr id="86019" name="Line 3"/>
            <p:cNvSpPr>
              <a:spLocks noChangeShapeType="1"/>
            </p:cNvSpPr>
            <p:nvPr/>
          </p:nvSpPr>
          <p:spPr bwMode="auto">
            <a:xfrm>
              <a:off x="4343400" y="3810000"/>
              <a:ext cx="2209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>
              <a:off x="1676400" y="3810000"/>
              <a:ext cx="2209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676400" y="2362200"/>
              <a:ext cx="1588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4343400" y="2362200"/>
              <a:ext cx="1588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1752600" y="2667000"/>
              <a:ext cx="1524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r-Latn-CS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1981200" y="2667000"/>
              <a:ext cx="3048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/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2362200" y="2667000"/>
              <a:ext cx="6096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641725" y="3775075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4495800" y="2667000"/>
              <a:ext cx="1524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r-Latn-CS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4724400" y="2667000"/>
              <a:ext cx="1524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r-Latn-CS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4953000" y="2667000"/>
              <a:ext cx="1524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r-Latn-CS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6232525" y="3698875"/>
              <a:ext cx="877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r-Latn-CS" altLang="sr-Latn-RS">
                  <a:latin typeface="Times New Roman" pitchFamily="18" charset="0"/>
                  <a:cs typeface="Times New Roman" pitchFamily="18" charset="0"/>
                </a:rPr>
                <a:t>log(f)</a:t>
              </a:r>
              <a:endParaRPr lang="en-GB" altLang="sr-Latn-R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60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36298"/>
              </p:ext>
            </p:extLst>
          </p:nvPr>
        </p:nvGraphicFramePr>
        <p:xfrm>
          <a:off x="4478760" y="5427864"/>
          <a:ext cx="3234480" cy="84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41200" progId="Equation.DSMT4">
                  <p:embed/>
                </p:oleObj>
              </mc:Choice>
              <mc:Fallback>
                <p:oleObj name="Equation" r:id="rId2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760" y="5427864"/>
                        <a:ext cx="3234480" cy="84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D41442B-06BE-4062-83D5-571818F8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3"/>
            <a:ext cx="8713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Filtri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procentualno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konstantnog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propusnog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opsega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974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se i opr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95" y="1428111"/>
            <a:ext cx="9765610" cy="40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16224" y="260648"/>
            <a:ext cx="91595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3400" dirty="0">
                <a:latin typeface="Arial" panose="020B0604020202020204" pitchFamily="34" charset="0"/>
              </a:rPr>
              <a:t>Jedan jednostavan model zvuka u fluidima</a:t>
            </a:r>
            <a:endParaRPr lang="en-AU" altLang="sr-Latn-RS" sz="3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0" y="4312265"/>
            <a:ext cx="10972800" cy="1927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Standardizovane centralne frekvencije:</a:t>
            </a:r>
          </a:p>
          <a:p>
            <a:pPr eaLnBrk="1" hangingPunct="1">
              <a:buFontTx/>
              <a:buNone/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63, 125, 250, 500, 1000, 2000, 4000, 8000, 16000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23380"/>
              </p:ext>
            </p:extLst>
          </p:nvPr>
        </p:nvGraphicFramePr>
        <p:xfrm>
          <a:off x="3401217" y="1357908"/>
          <a:ext cx="5318125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787400" progId="Equation.3">
                  <p:embed/>
                </p:oleObj>
              </mc:Choice>
              <mc:Fallback>
                <p:oleObj name="Equation" r:id="rId2" imgW="17653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217" y="1357908"/>
                        <a:ext cx="5318125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7236BF-0136-4DF9-B261-AF1E01B4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Oktavni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filtri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7780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17676"/>
            <a:ext cx="10972800" cy="1927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Standardizovane centralne frekvencije:</a:t>
            </a:r>
          </a:p>
          <a:p>
            <a:pPr marL="0" indent="0" eaLnBrk="1" hangingPunct="1">
              <a:buNone/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31.5, 40, 50, 63, 80, 100, 125, 160, 200, 250, 315, ....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71674"/>
              </p:ext>
            </p:extLst>
          </p:nvPr>
        </p:nvGraphicFramePr>
        <p:xfrm>
          <a:off x="3340893" y="1272513"/>
          <a:ext cx="5510213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812800" progId="Equation.3">
                  <p:embed/>
                </p:oleObj>
              </mc:Choice>
              <mc:Fallback>
                <p:oleObj name="Equation" r:id="rId2" imgW="1828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893" y="1272513"/>
                        <a:ext cx="5510213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02994B-623D-4E03-9935-5EDBAE6AC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1/3 oktavni </a:t>
            </a:r>
            <a:r>
              <a:rPr lang="en-U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filtri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2983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20452" r="29254" b="10519"/>
          <a:stretch/>
        </p:blipFill>
        <p:spPr bwMode="auto">
          <a:xfrm>
            <a:off x="1524000" y="756295"/>
            <a:ext cx="9144000" cy="58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49396-A089-4290-9497-4B553E38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462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1/1 oktavni filtri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8503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20507" r="29397" b="9876"/>
          <a:stretch/>
        </p:blipFill>
        <p:spPr bwMode="auto">
          <a:xfrm>
            <a:off x="1488282" y="773689"/>
            <a:ext cx="9144000" cy="59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FDEBEB-B4C7-4019-A140-25069516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462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1/3 oktavni filtri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179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6FFFABF-6DC2-461C-B20C-3D8E06FD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44170"/>
            <a:ext cx="8839200" cy="156966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AKUSTIKA </a:t>
            </a:r>
            <a:br>
              <a:rPr lang="sr-Latn-CS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PROSTORIJA</a:t>
            </a:r>
            <a:endParaRPr lang="en-US" altLang="sr-Latn-R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31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10972800" cy="4114800"/>
          </a:xfrm>
        </p:spPr>
        <p:txBody>
          <a:bodyPr/>
          <a:lstStyle/>
          <a:p>
            <a:pPr eaLnBrk="1" hangingPunct="1"/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 prostoriju unese izvor poznate akustičke snage </a:t>
            </a:r>
            <a:r>
              <a:rPr lang="sr-Latn-CS" altLang="sr-Latn-R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CS" altLang="sr-Latn-R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u njoj se uspostavi zvučno polje</a:t>
            </a: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svakoj tački polja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superponira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direktni zvuk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iz izvora i </a:t>
            </a:r>
            <a:r>
              <a:rPr lang="en-U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zvuk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koji nastaje u prostoriji i naziva se </a:t>
            </a:r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reflektovani zvuk</a:t>
            </a:r>
            <a:endParaRPr lang="en-US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Latn-CS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Rezultat je </a:t>
            </a:r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ukupan nivo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zvuka u prostoriji</a:t>
            </a:r>
            <a:endParaRPr lang="en-GB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35BDC-50A3-4F59-B165-D3BAB6C0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IZVOR U PROSTORIJI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340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032335"/>
            <a:ext cx="11665296" cy="1143000"/>
          </a:xfrm>
        </p:spPr>
        <p:txBody>
          <a:bodyPr/>
          <a:lstStyle/>
          <a:p>
            <a:pPr algn="l" eaLnBrk="1" hangingPunct="1"/>
            <a:r>
              <a:rPr lang="sr-Latn-CS" alt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  <a:t>Intenzitet direktnog zvuka</a:t>
            </a:r>
            <a:r>
              <a:rPr lang="sr-Latn-CS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tačkastog izvora na rastojanju </a:t>
            </a:r>
            <a:r>
              <a:rPr lang="sr-Latn-CS" altLang="sr-Latn-RS" sz="3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r-Latn-CS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je:</a:t>
            </a:r>
            <a:endParaRPr lang="en-GB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4001737"/>
            <a:ext cx="7620000" cy="6937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Nivo direktnog zvuka</a:t>
            </a:r>
            <a:endParaRPr lang="en-GB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00709"/>
              </p:ext>
            </p:extLst>
          </p:nvPr>
        </p:nvGraphicFramePr>
        <p:xfrm>
          <a:off x="5146675" y="2175335"/>
          <a:ext cx="18986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355446" progId="Equation.3">
                  <p:embed/>
                </p:oleObj>
              </mc:Choice>
              <mc:Fallback>
                <p:oleObj name="Equation" r:id="rId2" imgW="59664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175335"/>
                        <a:ext cx="18986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46590"/>
              </p:ext>
            </p:extLst>
          </p:nvPr>
        </p:nvGraphicFramePr>
        <p:xfrm>
          <a:off x="4068316" y="4786756"/>
          <a:ext cx="43434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190500" progId="Equation.3">
                  <p:embed/>
                </p:oleObj>
              </mc:Choice>
              <mc:Fallback>
                <p:oleObj name="Equation" r:id="rId4" imgW="1193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16" y="4786756"/>
                        <a:ext cx="43434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ACD9CC2-543C-4B34-A32A-7B842F87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IZVOR U PROSTORIJI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79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88988"/>
            <a:ext cx="10972800" cy="914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Intenzitet reflektovanog zvuka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u prostoriji (pod uslovom da su ispunjeni uslovi za homogeno i difuzno zvučno polje) je konstantan i iznosi: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35912"/>
              </p:ext>
            </p:extLst>
          </p:nvPr>
        </p:nvGraphicFramePr>
        <p:xfrm>
          <a:off x="2995612" y="2318687"/>
          <a:ext cx="6129338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451" imgH="355446" progId="Equation.3">
                  <p:embed/>
                </p:oleObj>
              </mc:Choice>
              <mc:Fallback>
                <p:oleObj name="Equation" r:id="rId2" imgW="17264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2" y="2318687"/>
                        <a:ext cx="6129338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09600" y="414908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r-Latn-CS" altLang="sr-Latn-RS" sz="2800" dirty="0">
                <a:cs typeface="Arial" panose="020B0604020202020204" pitchFamily="34" charset="0"/>
              </a:rPr>
              <a:t>Nivo reflektovanog zvuka</a:t>
            </a:r>
            <a:endParaRPr lang="en-GB" altLang="sr-Latn-RS" sz="2800" dirty="0">
              <a:cs typeface="Arial" panose="020B0604020202020204" pitchFamily="34" charset="0"/>
            </a:endParaRP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97413"/>
              </p:ext>
            </p:extLst>
          </p:nvPr>
        </p:nvGraphicFramePr>
        <p:xfrm>
          <a:off x="2008981" y="4725144"/>
          <a:ext cx="81026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800" imgH="457200" progId="Equation.3">
                  <p:embed/>
                </p:oleObj>
              </mc:Choice>
              <mc:Fallback>
                <p:oleObj name="Equation" r:id="rId4" imgW="309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81" y="4725144"/>
                        <a:ext cx="8102600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46E2832-4664-4664-8D62-97ED05E0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IZVOR U PROSTORIJI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678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3943"/>
            <a:ext cx="10972800" cy="1143000"/>
          </a:xfrm>
        </p:spPr>
        <p:txBody>
          <a:bodyPr/>
          <a:lstStyle/>
          <a:p>
            <a:pPr algn="l" eaLnBrk="1" hangingPunct="1"/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Ukupan intenzitet zvuka</a:t>
            </a:r>
            <a:endParaRPr lang="en-GB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2" y="2649599"/>
            <a:ext cx="10972800" cy="754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Prosečan ukupan intenzitet zvuka</a:t>
            </a:r>
            <a:endParaRPr lang="en-GB" alt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44730"/>
              </p:ext>
            </p:extLst>
          </p:nvPr>
        </p:nvGraphicFramePr>
        <p:xfrm>
          <a:off x="4319466" y="1494851"/>
          <a:ext cx="2671936" cy="70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190417" progId="Equation.3">
                  <p:embed/>
                </p:oleObj>
              </mc:Choice>
              <mc:Fallback>
                <p:oleObj name="Equation" r:id="rId2" imgW="72358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466" y="1494851"/>
                        <a:ext cx="2671936" cy="702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24768"/>
              </p:ext>
            </p:extLst>
          </p:nvPr>
        </p:nvGraphicFramePr>
        <p:xfrm>
          <a:off x="5026596" y="3109789"/>
          <a:ext cx="1871464" cy="117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863" imgH="342751" progId="Equation.3">
                  <p:embed/>
                </p:oleObj>
              </mc:Choice>
              <mc:Fallback>
                <p:oleObj name="Equation" r:id="rId4" imgW="545863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596" y="3109789"/>
                        <a:ext cx="1871464" cy="117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757109"/>
              </p:ext>
            </p:extLst>
          </p:nvPr>
        </p:nvGraphicFramePr>
        <p:xfrm>
          <a:off x="2940050" y="5164138"/>
          <a:ext cx="5430838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355320" progId="Equation.DSMT4">
                  <p:embed/>
                </p:oleObj>
              </mc:Choice>
              <mc:Fallback>
                <p:oleObj name="Equation" r:id="rId6" imgW="1434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164138"/>
                        <a:ext cx="5430838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73355" y="4718158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sr-Latn-CS" altLang="sr-Latn-RS" sz="2800" dirty="0">
                <a:cs typeface="Arial" panose="020B0604020202020204" pitchFamily="34" charset="0"/>
              </a:rPr>
              <a:t>Nivo </a:t>
            </a:r>
            <a:r>
              <a:rPr lang="sr-Latn-CS" altLang="sr-Latn-RS" sz="2800" dirty="0" err="1">
                <a:cs typeface="Arial" panose="020B0604020202020204" pitchFamily="34" charset="0"/>
              </a:rPr>
              <a:t>ukupanog</a:t>
            </a:r>
            <a:r>
              <a:rPr lang="sr-Latn-CS" altLang="sr-Latn-RS" sz="2800" dirty="0">
                <a:cs typeface="Arial" panose="020B0604020202020204" pitchFamily="34" charset="0"/>
              </a:rPr>
              <a:t> intenziteta zvuka</a:t>
            </a:r>
            <a:endParaRPr lang="en-GB" altLang="sr-Latn-RS" sz="2800" dirty="0"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646AEE-36A4-4B96-83FF-82CBA14D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IZVOR U PROSTORIJI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169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46649"/>
              </p:ext>
            </p:extLst>
          </p:nvPr>
        </p:nvGraphicFramePr>
        <p:xfrm>
          <a:off x="7079368" y="3797373"/>
          <a:ext cx="3497263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44240" progId="Equation.DSMT4">
                  <p:embed/>
                </p:oleObj>
              </mc:Choice>
              <mc:Fallback>
                <p:oleObj name="Equation" r:id="rId2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368" y="3797373"/>
                        <a:ext cx="3497263" cy="1751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57505"/>
              </p:ext>
            </p:extLst>
          </p:nvPr>
        </p:nvGraphicFramePr>
        <p:xfrm>
          <a:off x="7304000" y="1714297"/>
          <a:ext cx="3048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90500" progId="Equation.3">
                  <p:embed/>
                </p:oleObj>
              </mc:Choice>
              <mc:Fallback>
                <p:oleObj name="Equation" r:id="rId4" imgW="736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00" y="1714297"/>
                        <a:ext cx="3048000" cy="788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CC530F5-FBA6-48F6-BAE6-D19DA3FF559F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004724"/>
            <a:ext cx="5605264" cy="5371778"/>
            <a:chOff x="1371600" y="1600200"/>
            <a:chExt cx="5029200" cy="481971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1371600" y="1676400"/>
              <a:ext cx="914400" cy="426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597" name="Line 5"/>
            <p:cNvSpPr>
              <a:spLocks noChangeShapeType="1"/>
            </p:cNvSpPr>
            <p:nvPr/>
          </p:nvSpPr>
          <p:spPr bwMode="auto">
            <a:xfrm>
              <a:off x="1371600" y="5943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598" name="Line 6"/>
            <p:cNvSpPr>
              <a:spLocks noChangeShapeType="1"/>
            </p:cNvSpPr>
            <p:nvPr/>
          </p:nvSpPr>
          <p:spPr bwMode="auto">
            <a:xfrm flipH="1" flipV="1">
              <a:off x="1371600" y="1676400"/>
              <a:ext cx="0" cy="426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599" name="Freeform 7"/>
            <p:cNvSpPr>
              <a:spLocks/>
            </p:cNvSpPr>
            <p:nvPr/>
          </p:nvSpPr>
          <p:spPr bwMode="auto">
            <a:xfrm>
              <a:off x="1524000" y="1600200"/>
              <a:ext cx="4648200" cy="2819400"/>
            </a:xfrm>
            <a:custGeom>
              <a:avLst/>
              <a:gdLst>
                <a:gd name="T0" fmla="*/ 0 w 2792"/>
                <a:gd name="T1" fmla="*/ 0 h 1577"/>
                <a:gd name="T2" fmla="*/ 246395 w 2792"/>
                <a:gd name="T3" fmla="*/ 867095 h 1577"/>
                <a:gd name="T4" fmla="*/ 945622 w 2792"/>
                <a:gd name="T5" fmla="*/ 1882580 h 1577"/>
                <a:gd name="T6" fmla="*/ 2602126 w 2792"/>
                <a:gd name="T7" fmla="*/ 2560165 h 1577"/>
                <a:gd name="T8" fmla="*/ 4315234 w 2792"/>
                <a:gd name="T9" fmla="*/ 2780068 h 1577"/>
                <a:gd name="T10" fmla="*/ 4603250 w 2792"/>
                <a:gd name="T11" fmla="*/ 2794370 h 1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2" h="1577">
                  <a:moveTo>
                    <a:pt x="0" y="0"/>
                  </a:moveTo>
                  <a:cubicBezTo>
                    <a:pt x="25" y="81"/>
                    <a:pt x="53" y="310"/>
                    <a:pt x="148" y="485"/>
                  </a:cubicBezTo>
                  <a:cubicBezTo>
                    <a:pt x="243" y="660"/>
                    <a:pt x="332" y="895"/>
                    <a:pt x="568" y="1053"/>
                  </a:cubicBezTo>
                  <a:cubicBezTo>
                    <a:pt x="804" y="1211"/>
                    <a:pt x="1226" y="1348"/>
                    <a:pt x="1563" y="1432"/>
                  </a:cubicBezTo>
                  <a:cubicBezTo>
                    <a:pt x="1900" y="1516"/>
                    <a:pt x="2392" y="1533"/>
                    <a:pt x="2592" y="1555"/>
                  </a:cubicBezTo>
                  <a:cubicBezTo>
                    <a:pt x="2792" y="1577"/>
                    <a:pt x="2729" y="1561"/>
                    <a:pt x="2765" y="1563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graphicFrame>
          <p:nvGraphicFramePr>
            <p:cNvPr id="11060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677919"/>
                </p:ext>
              </p:extLst>
            </p:nvPr>
          </p:nvGraphicFramePr>
          <p:xfrm>
            <a:off x="2438400" y="5334000"/>
            <a:ext cx="685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417" imgH="190417" progId="Equation.3">
                    <p:embed/>
                  </p:oleObj>
                </mc:Choice>
                <mc:Fallback>
                  <p:oleObj name="Equation" r:id="rId6" imgW="190417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334000"/>
                          <a:ext cx="6858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>
              <a:off x="1447800" y="4419600"/>
              <a:ext cx="4419600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graphicFrame>
          <p:nvGraphicFramePr>
            <p:cNvPr id="11060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213992"/>
                </p:ext>
              </p:extLst>
            </p:nvPr>
          </p:nvGraphicFramePr>
          <p:xfrm>
            <a:off x="5412372" y="4693721"/>
            <a:ext cx="65563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646" imgH="190335" progId="Equation.3">
                    <p:embed/>
                  </p:oleObj>
                </mc:Choice>
                <mc:Fallback>
                  <p:oleObj name="Equation" r:id="rId8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2372" y="4693721"/>
                          <a:ext cx="655638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3" name="Freeform 11"/>
            <p:cNvSpPr>
              <a:spLocks/>
            </p:cNvSpPr>
            <p:nvPr/>
          </p:nvSpPr>
          <p:spPr bwMode="auto">
            <a:xfrm>
              <a:off x="1447800" y="2590800"/>
              <a:ext cx="4648200" cy="2819400"/>
            </a:xfrm>
            <a:custGeom>
              <a:avLst/>
              <a:gdLst>
                <a:gd name="T0" fmla="*/ 0 w 2792"/>
                <a:gd name="T1" fmla="*/ 0 h 1577"/>
                <a:gd name="T2" fmla="*/ 246395 w 2792"/>
                <a:gd name="T3" fmla="*/ 867095 h 1577"/>
                <a:gd name="T4" fmla="*/ 945622 w 2792"/>
                <a:gd name="T5" fmla="*/ 1882580 h 1577"/>
                <a:gd name="T6" fmla="*/ 2602126 w 2792"/>
                <a:gd name="T7" fmla="*/ 2560165 h 1577"/>
                <a:gd name="T8" fmla="*/ 4315234 w 2792"/>
                <a:gd name="T9" fmla="*/ 2780068 h 1577"/>
                <a:gd name="T10" fmla="*/ 4603250 w 2792"/>
                <a:gd name="T11" fmla="*/ 2794370 h 1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2" h="1577">
                  <a:moveTo>
                    <a:pt x="0" y="0"/>
                  </a:moveTo>
                  <a:cubicBezTo>
                    <a:pt x="25" y="81"/>
                    <a:pt x="53" y="310"/>
                    <a:pt x="148" y="485"/>
                  </a:cubicBezTo>
                  <a:cubicBezTo>
                    <a:pt x="243" y="660"/>
                    <a:pt x="332" y="895"/>
                    <a:pt x="568" y="1053"/>
                  </a:cubicBezTo>
                  <a:cubicBezTo>
                    <a:pt x="804" y="1211"/>
                    <a:pt x="1226" y="1348"/>
                    <a:pt x="1563" y="1432"/>
                  </a:cubicBezTo>
                  <a:cubicBezTo>
                    <a:pt x="1900" y="1516"/>
                    <a:pt x="2392" y="1533"/>
                    <a:pt x="2592" y="1555"/>
                  </a:cubicBezTo>
                  <a:cubicBezTo>
                    <a:pt x="2792" y="1577"/>
                    <a:pt x="2729" y="1561"/>
                    <a:pt x="2765" y="156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 flipV="1">
              <a:off x="2895600" y="4953000"/>
              <a:ext cx="3810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 flipH="1" flipV="1">
              <a:off x="5029200" y="4419600"/>
              <a:ext cx="4572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graphicFrame>
          <p:nvGraphicFramePr>
            <p:cNvPr id="11060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2359178"/>
                </p:ext>
              </p:extLst>
            </p:nvPr>
          </p:nvGraphicFramePr>
          <p:xfrm>
            <a:off x="4243388" y="2819400"/>
            <a:ext cx="703262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17" imgH="190417" progId="Equation.3">
                    <p:embed/>
                  </p:oleObj>
                </mc:Choice>
                <mc:Fallback>
                  <p:oleObj name="Equation" r:id="rId10" imgW="190417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388" y="2819400"/>
                          <a:ext cx="703262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 flipH="1">
              <a:off x="3733800" y="3124200"/>
              <a:ext cx="5334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>
              <a:off x="2286000" y="4419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>
              <a:off x="2286000" y="1676400"/>
              <a:ext cx="0" cy="434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  <p:sp>
          <p:nvSpPr>
            <p:cNvPr id="110610" name="Text Box 18"/>
            <p:cNvSpPr txBox="1">
              <a:spLocks noChangeArrowheads="1"/>
            </p:cNvSpPr>
            <p:nvPr/>
          </p:nvSpPr>
          <p:spPr bwMode="auto">
            <a:xfrm>
              <a:off x="4343400" y="6019800"/>
              <a:ext cx="2057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sz="2000">
                  <a:latin typeface="Arial" panose="020B0604020202020204" pitchFamily="34" charset="0"/>
                  <a:cs typeface="Arial" panose="020B0604020202020204" pitchFamily="34" charset="0"/>
                </a:rPr>
                <a:t>rastojanje</a:t>
              </a:r>
              <a:endParaRPr lang="en-GB" altLang="sr-Latn-R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611" name="Text Box 19"/>
            <p:cNvSpPr txBox="1">
              <a:spLocks noChangeArrowheads="1"/>
            </p:cNvSpPr>
            <p:nvPr/>
          </p:nvSpPr>
          <p:spPr bwMode="auto">
            <a:xfrm>
              <a:off x="2209800" y="6019800"/>
              <a:ext cx="381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sz="20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GB" altLang="sr-Latn-R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612" name="Text Box 20"/>
            <p:cNvSpPr txBox="1">
              <a:spLocks noChangeArrowheads="1"/>
            </p:cNvSpPr>
            <p:nvPr/>
          </p:nvSpPr>
          <p:spPr bwMode="auto">
            <a:xfrm>
              <a:off x="2959894" y="2062862"/>
              <a:ext cx="27432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sz="2000" dirty="0">
                  <a:latin typeface="Arial" panose="020B0604020202020204" pitchFamily="34" charset="0"/>
                  <a:cs typeface="Arial" panose="020B0604020202020204" pitchFamily="34" charset="0"/>
                </a:rPr>
                <a:t>zona direktnog zvuka</a:t>
              </a:r>
              <a:endParaRPr lang="en-GB" altLang="sr-Latn-R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838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 sz="2000"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BBD113B-2BA2-4075-BDE9-E2C0A2263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Kritično rastojanje i zona direktnog zvuka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673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mena pritiska u vre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11" y="3350096"/>
            <a:ext cx="62791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nastanak zvuka u vazdu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93" y="747332"/>
            <a:ext cx="6149411" cy="27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1006B6-4DFF-4F56-88D4-E05899EA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7921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Strukutura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zvučnog talasa u vazduhu </a:t>
            </a:r>
            <a:endParaRPr lang="en-AU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37DD4-B37D-4F3F-8DDE-A4FFE257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82379"/>
            <a:ext cx="1097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sr-Latn-CS" altLang="sr-Latn-RS" b="0" dirty="0">
                <a:cs typeface="Arial" panose="020B0604020202020204" pitchFamily="34" charset="0"/>
              </a:rPr>
              <a:t>Napomena: slučaj sa slike je samo jedna idealizacija. Da bi se na ovaj način stvorio ravan talas potrebno je zadovoljiti izvesne preduslove </a:t>
            </a:r>
            <a:endParaRPr lang="en-AU" altLang="sr-Latn-RS" b="0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4658A-ACB7-4049-8EF4-B48C481C7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56" y="764704"/>
            <a:ext cx="6408712" cy="26547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35360" y="1592959"/>
            <a:ext cx="4869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prostorija bez akustičke obrade</a:t>
            </a:r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0688" y="4917455"/>
            <a:ext cx="5218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prostorija sa akustičkom obradom</a:t>
            </a:r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E44387-E2F8-4AD4-A188-5D18FC52DAF3}"/>
              </a:ext>
            </a:extLst>
          </p:cNvPr>
          <p:cNvGrpSpPr/>
          <p:nvPr/>
        </p:nvGrpSpPr>
        <p:grpSpPr>
          <a:xfrm>
            <a:off x="5416469" y="152636"/>
            <a:ext cx="5075224" cy="6552728"/>
            <a:chOff x="3636963" y="-228600"/>
            <a:chExt cx="5691187" cy="7086600"/>
          </a:xfrm>
        </p:grpSpPr>
        <p:pic>
          <p:nvPicPr>
            <p:cNvPr id="105474" name="Picture 2" descr="slika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963" y="-228600"/>
              <a:ext cx="5691187" cy="708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4518025" y="2157413"/>
              <a:ext cx="96051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Oprema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4572000" y="2711450"/>
              <a:ext cx="3429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keramičke pločice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4572000" y="530225"/>
              <a:ext cx="1323360" cy="79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malterisani </a:t>
              </a:r>
            </a:p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plafon i </a:t>
              </a:r>
            </a:p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zid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6819900" y="682625"/>
              <a:ext cx="15632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sr-Latn-CS" altLang="sr-Latn-RS" sz="1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reverberantni</a:t>
              </a:r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b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zvuk opreme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6248400" y="6324600"/>
              <a:ext cx="838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sr-Latn-CS" altLang="sr-Latn-RS" sz="1400">
                  <a:solidFill>
                    <a:srgbClr val="FF0000"/>
                  </a:solidFill>
                  <a:cs typeface="Arial" panose="020B0604020202020204" pitchFamily="34" charset="0"/>
                </a:rPr>
                <a:t>tepih </a:t>
              </a:r>
              <a:endParaRPr lang="en-GB" altLang="sr-Latn-R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4572000" y="4114800"/>
              <a:ext cx="14478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sr-Latn-CS" altLang="sr-Latn-RS" sz="1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apsorpcioni</a:t>
              </a:r>
              <a:endParaRPr lang="sr-Latn-CS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zidni paneli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4648200" y="3321050"/>
              <a:ext cx="40386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spuštena tavanica sa plenumom iznad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6934200" y="4343400"/>
              <a:ext cx="1752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niži nivo zvuka </a:t>
              </a:r>
            </a:p>
            <a:p>
              <a:pPr eaLnBrk="1" hangingPunct="1"/>
              <a:r>
                <a:rPr lang="sr-Latn-CS" altLang="sr-Latn-R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opreme</a:t>
              </a:r>
              <a:endParaRPr lang="en-GB" altLang="sr-Latn-R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26934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2" y="1772816"/>
            <a:ext cx="10972800" cy="3024335"/>
          </a:xfrm>
        </p:spPr>
        <p:txBody>
          <a:bodyPr/>
          <a:lstStyle/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Talasna teorija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Latn-C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Statističke teorija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Latn-C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Geometrijska teorija</a:t>
            </a:r>
          </a:p>
          <a:p>
            <a:pPr eaLnBrk="1" hangingPunct="1"/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2262D-EAA8-4271-96D4-D297E166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Analiza zvučnog polja u prostorijama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2817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2" y="908720"/>
            <a:ext cx="10972800" cy="54864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sr-Latn-R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osmatra</a:t>
            </a:r>
            <a:r>
              <a:rPr lang="de-DE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ukupni energetski bilans prostorije koja ima funkciju </a:t>
            </a:r>
            <a:r>
              <a:rPr lang="de-DE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rezervoara</a:t>
            </a:r>
            <a:r>
              <a:rPr lang="de-DE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endParaRPr lang="sr-Latn-R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pisuje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globalno ponašanje prostorije parametrima koji ne zavise od pozicije u prostoriji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a bi mogla da se primeni sa zadovoljavajućom tačnošću moraju da budu ispunjeni određeni uslovi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C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rosečan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koeficijent apsorpcije zidova mora da bude relativno mali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r-Latn-C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vučno polje da bude homogeno i difuzno</a:t>
            </a:r>
          </a:p>
          <a:p>
            <a:pPr marL="457200" lvl="1" indent="0" algn="just">
              <a:lnSpc>
                <a:spcPct val="90000"/>
              </a:lnSpc>
              <a:spcBef>
                <a:spcPct val="0"/>
              </a:spcBef>
              <a:buNone/>
            </a:pPr>
            <a:endParaRPr lang="sr-Latn-C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tatistički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pristup ne važi u veoma malim kao i ni u veoma velikim prostorijama</a:t>
            </a:r>
          </a:p>
          <a:p>
            <a:pPr algn="just" eaLnBrk="1" hangingPunct="1">
              <a:lnSpc>
                <a:spcPct val="90000"/>
              </a:lnSpc>
            </a:pPr>
            <a:endParaRPr lang="en-GB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D5E69-671C-4FA1-8B0F-C7902BE8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Statistička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845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1" y="1124744"/>
            <a:ext cx="10972800" cy="3657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Najčešće korišćen parametar za globalno opisivanje akustičkih uslova u prostoriji </a:t>
            </a: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Govori o brzini kojom zvuk nestaje u prostoriji nakon isključenja pobude</a:t>
            </a:r>
          </a:p>
          <a:p>
            <a:pPr eaLnBrk="1" hangingPunct="1">
              <a:lnSpc>
                <a:spcPct val="90000"/>
              </a:lnSpc>
            </a:pPr>
            <a:endParaRPr lang="en-GB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56659"/>
              </p:ext>
            </p:extLst>
          </p:nvPr>
        </p:nvGraphicFramePr>
        <p:xfrm>
          <a:off x="1703389" y="4077072"/>
          <a:ext cx="2676426" cy="126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393480" progId="Equation.DSMT4">
                  <p:embed/>
                </p:oleObj>
              </mc:Choice>
              <mc:Fallback>
                <p:oleObj name="Equation" r:id="rId2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4077072"/>
                        <a:ext cx="2676426" cy="1267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72006"/>
              </p:ext>
            </p:extLst>
          </p:nvPr>
        </p:nvGraphicFramePr>
        <p:xfrm>
          <a:off x="6526237" y="3573016"/>
          <a:ext cx="308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241195" progId="Equation.3">
                  <p:embed/>
                </p:oleObj>
              </mc:Choice>
              <mc:Fallback>
                <p:oleObj name="Equation" r:id="rId4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37" y="3573016"/>
                        <a:ext cx="3086100" cy="68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66641"/>
              </p:ext>
            </p:extLst>
          </p:nvPr>
        </p:nvGraphicFramePr>
        <p:xfrm>
          <a:off x="6526237" y="5083174"/>
          <a:ext cx="32337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457200" progId="Equation.3">
                  <p:embed/>
                </p:oleObj>
              </mc:Choice>
              <mc:Fallback>
                <p:oleObj name="Equation" r:id="rId6" imgW="83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37" y="5083174"/>
                        <a:ext cx="3233738" cy="1300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6CA6137-647E-4773-B8AF-3742DF8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VREME REVEBERACIJE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9338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998" y="901969"/>
            <a:ext cx="10972800" cy="2286000"/>
          </a:xfrm>
        </p:spPr>
        <p:txBody>
          <a:bodyPr/>
          <a:lstStyle/>
          <a:p>
            <a:pPr eaLnBrk="1" hangingPunct="1"/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Ne postoji univerzalno optimalno vreme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reverberacije</a:t>
            </a: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Frekvencijski zavisna veličina kao posledica činjenice da je i apsorpcija frekvencijski zavisna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C4DE6F-FFD7-4E38-AB2D-5273788F050E}"/>
              </a:ext>
            </a:extLst>
          </p:cNvPr>
          <p:cNvGrpSpPr>
            <a:grpSpLocks noChangeAspect="1"/>
          </p:cNvGrpSpPr>
          <p:nvPr/>
        </p:nvGrpSpPr>
        <p:grpSpPr>
          <a:xfrm>
            <a:off x="2966740" y="3080258"/>
            <a:ext cx="6105718" cy="3517932"/>
            <a:chOff x="2518202" y="3657600"/>
            <a:chExt cx="5025598" cy="2895599"/>
          </a:xfrm>
        </p:grpSpPr>
        <p:sp>
          <p:nvSpPr>
            <p:cNvPr id="103427" name="Line 3"/>
            <p:cNvSpPr>
              <a:spLocks noChangeShapeType="1"/>
            </p:cNvSpPr>
            <p:nvPr/>
          </p:nvSpPr>
          <p:spPr bwMode="auto">
            <a:xfrm>
              <a:off x="2895600" y="6248400"/>
              <a:ext cx="464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>
                <a:cs typeface="Arial" panose="020B0604020202020204" pitchFamily="34" charset="0"/>
              </a:endParaRPr>
            </a:p>
          </p:txBody>
        </p:sp>
        <p:sp>
          <p:nvSpPr>
            <p:cNvPr id="103428" name="Line 4"/>
            <p:cNvSpPr>
              <a:spLocks noChangeShapeType="1"/>
            </p:cNvSpPr>
            <p:nvPr/>
          </p:nvSpPr>
          <p:spPr bwMode="auto">
            <a:xfrm flipV="1">
              <a:off x="2895600" y="36576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>
                <a:cs typeface="Arial" panose="020B0604020202020204" pitchFamily="34" charset="0"/>
              </a:endParaRPr>
            </a:p>
          </p:txBody>
        </p:sp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4421324" y="6278561"/>
              <a:ext cx="136815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sz="1200" dirty="0">
                  <a:latin typeface="Arial" panose="020B0604020202020204" pitchFamily="34" charset="0"/>
                  <a:cs typeface="Arial" panose="020B0604020202020204" pitchFamily="34" charset="0"/>
                </a:rPr>
                <a:t>frekvencija (Hz)</a:t>
              </a:r>
              <a:endParaRPr lang="en-GB" altLang="sr-Latn-R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 rot="-5400000">
              <a:off x="1725196" y="4762628"/>
              <a:ext cx="186301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r-Latn-CS" altLang="sr-Latn-R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vreme</a:t>
              </a:r>
              <a:r>
                <a:rPr lang="sr-Latn-CS" altLang="sr-Latn-RS" sz="1200" dirty="0">
                  <a:latin typeface="Arial" panose="020B0604020202020204" pitchFamily="34" charset="0"/>
                  <a:cs typeface="Arial" panose="020B0604020202020204" pitchFamily="34" charset="0"/>
                </a:rPr>
                <a:t> reverberacije (s)</a:t>
              </a:r>
              <a:endParaRPr lang="en-GB" altLang="sr-Latn-R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2971800" y="4876800"/>
              <a:ext cx="441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>
                <a:cs typeface="Arial" panose="020B0604020202020204" pitchFamily="34" charset="0"/>
              </a:endParaRPr>
            </a:p>
          </p:txBody>
        </p:sp>
        <p:sp>
          <p:nvSpPr>
            <p:cNvPr id="194568" name="Freeform 8"/>
            <p:cNvSpPr>
              <a:spLocks/>
            </p:cNvSpPr>
            <p:nvPr/>
          </p:nvSpPr>
          <p:spPr bwMode="auto">
            <a:xfrm>
              <a:off x="2971800" y="3962400"/>
              <a:ext cx="4267200" cy="1905000"/>
            </a:xfrm>
            <a:custGeom>
              <a:avLst/>
              <a:gdLst>
                <a:gd name="T0" fmla="*/ 0 w 2688"/>
                <a:gd name="T1" fmla="*/ 0 h 1200"/>
                <a:gd name="T2" fmla="*/ 1447800 w 2688"/>
                <a:gd name="T3" fmla="*/ 838200 h 1200"/>
                <a:gd name="T4" fmla="*/ 3200400 w 2688"/>
                <a:gd name="T5" fmla="*/ 990600 h 1200"/>
                <a:gd name="T6" fmla="*/ 4267200 w 2688"/>
                <a:gd name="T7" fmla="*/ 1905000 h 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8" h="1200">
                  <a:moveTo>
                    <a:pt x="0" y="0"/>
                  </a:moveTo>
                  <a:cubicBezTo>
                    <a:pt x="288" y="212"/>
                    <a:pt x="576" y="424"/>
                    <a:pt x="912" y="528"/>
                  </a:cubicBezTo>
                  <a:cubicBezTo>
                    <a:pt x="1248" y="632"/>
                    <a:pt x="1720" y="512"/>
                    <a:pt x="2016" y="624"/>
                  </a:cubicBezTo>
                  <a:cubicBezTo>
                    <a:pt x="2312" y="736"/>
                    <a:pt x="2500" y="968"/>
                    <a:pt x="2688" y="12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r-Latn-RS">
                <a:cs typeface="Arial" panose="020B0604020202020204" pitchFamily="34" charset="0"/>
              </a:endParaRPr>
            </a:p>
          </p:txBody>
        </p:sp>
      </p:grp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856186" y="2615860"/>
            <a:ext cx="43268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sr-Latn-CS" altLang="sr-Latn-RS" sz="2200" dirty="0">
                <a:cs typeface="Arial" panose="020B0604020202020204" pitchFamily="34" charset="0"/>
              </a:rPr>
              <a:t>Optimalno </a:t>
            </a:r>
            <a:r>
              <a:rPr lang="sr-Latn-CS" altLang="sr-Latn-RS" sz="2200" dirty="0" err="1">
                <a:cs typeface="Arial" panose="020B0604020202020204" pitchFamily="34" charset="0"/>
              </a:rPr>
              <a:t>vreme</a:t>
            </a:r>
            <a:r>
              <a:rPr lang="sr-Latn-CS" altLang="sr-Latn-RS" sz="2200" dirty="0">
                <a:cs typeface="Arial" panose="020B0604020202020204" pitchFamily="34" charset="0"/>
              </a:rPr>
              <a:t> reverberacije</a:t>
            </a:r>
            <a:endParaRPr lang="en-GB" altLang="sr-Latn-RS" sz="2200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FF9CE5-C35E-4893-83E9-7F4F34744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VREME REVEBERACIJE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12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Prostorija se posmatra kao jedan rezonantni sistem koji ima svoje sopstvene rezonantne frekvencije koje odgovaraju stojećim talasima koji se formiraju u prostoriji</a:t>
            </a:r>
          </a:p>
          <a:p>
            <a:pPr algn="just" eaLnBrk="1" hangingPunct="1">
              <a:lnSpc>
                <a:spcPct val="90000"/>
              </a:lnSpc>
            </a:pPr>
            <a:endParaRPr lang="sr-Latn-C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Pošto je sistem trodimenzionalan onda imamo tri vrste stojećih talasa: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Ivične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Površinske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sr-Latn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Prostorne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FBA62-BED0-4AFB-A131-0F049E440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TALASNA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328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1970"/>
            <a:ext cx="10972800" cy="35194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Stojeći talasi formiraju se tako što se ponavlja neka putanja zvuka</a:t>
            </a:r>
          </a:p>
          <a:p>
            <a:pPr algn="just" eaLnBrk="1" hangingPunct="1">
              <a:lnSpc>
                <a:spcPct val="90000"/>
              </a:lnSpc>
            </a:pP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Zvučni talas može da se odbija od dva paralelna zida ili se kreće po prostoriji i pogađa veći broj površina, ali ponavlja svoju putanju i na njoj formira stojeće talase</a:t>
            </a:r>
          </a:p>
          <a:p>
            <a:pPr algn="just" eaLnBrk="1" hangingPunct="1">
              <a:lnSpc>
                <a:spcPct val="90000"/>
              </a:lnSpc>
            </a:pP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Frekvencije sopstvenih rezonanci se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izačunavaju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u slučaju 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paralelopipedne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prostorije kao:</a:t>
            </a:r>
            <a:endParaRPr lang="en-GB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44824"/>
              </p:ext>
            </p:extLst>
          </p:nvPr>
        </p:nvGraphicFramePr>
        <p:xfrm>
          <a:off x="3473116" y="4729739"/>
          <a:ext cx="5174332" cy="14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711200" progId="Equation.3">
                  <p:embed/>
                </p:oleObj>
              </mc:Choice>
              <mc:Fallback>
                <p:oleObj r:id="rId2" imgW="2489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116" y="4729739"/>
                        <a:ext cx="5174332" cy="14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1BC03B-9434-417D-9186-A65863AB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TALASNA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0820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Razmatra vremensku strukturu impulsnog odziva prostorije</a:t>
            </a:r>
          </a:p>
          <a:p>
            <a:pPr algn="just" eaLnBrk="1" hangingPunct="1">
              <a:lnSpc>
                <a:spcPct val="90000"/>
              </a:lnSpc>
            </a:pP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Naziva se geometrijska pošto se prostiranje i odbijanje zraka analizira po zakonima geometrijske optike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de-DE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de-DE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de-DE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zrakom se podrazumeva jedan mali deo sfernog talasa koji kreće iz akustičkog cent</a:t>
            </a:r>
            <a:r>
              <a:rPr lang="sr-Latn-CS" alt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de-DE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zvučnog izvora i podleže zakonima pro</a:t>
            </a: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tiranja kao i svetlosni zraci.</a:t>
            </a:r>
            <a:r>
              <a:rPr lang="de-DE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r-Latn-C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Na ovom principu počivaju algoritmi za mnoge programe kojima se vrši simulacija polja i predikcija njegovih karakteristika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286A4-D01D-409C-8AD5-6F2951A2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GEOMETRIJSKA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8742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8C81E0-82F1-4CBC-99D8-599BA57BC56D}"/>
              </a:ext>
            </a:extLst>
          </p:cNvPr>
          <p:cNvGrpSpPr/>
          <p:nvPr/>
        </p:nvGrpSpPr>
        <p:grpSpPr>
          <a:xfrm>
            <a:off x="1950368" y="773688"/>
            <a:ext cx="8291264" cy="6048672"/>
            <a:chOff x="228600" y="152400"/>
            <a:chExt cx="8458200" cy="6116638"/>
          </a:xfrm>
        </p:grpSpPr>
        <p:pic>
          <p:nvPicPr>
            <p:cNvPr id="122882" name="Picture 2" descr="slik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152400"/>
              <a:ext cx="7877175" cy="611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3" name="Rectangle 3"/>
            <p:cNvSpPr>
              <a:spLocks noChangeArrowheads="1"/>
            </p:cNvSpPr>
            <p:nvPr/>
          </p:nvSpPr>
          <p:spPr bwMode="auto">
            <a:xfrm>
              <a:off x="1066800" y="5149850"/>
              <a:ext cx="1565275" cy="653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sr-Latn-CS" altLang="sr-Latn-RS" sz="1800" dirty="0">
                  <a:solidFill>
                    <a:srgbClr val="CC0000"/>
                  </a:solidFill>
                  <a:cs typeface="Arial" panose="020B0604020202020204" pitchFamily="34" charset="0"/>
                </a:rPr>
                <a:t>direktan zvuk</a:t>
              </a:r>
              <a:endParaRPr lang="en-GB" altLang="sr-Latn-RS" sz="18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884" name="Rectangle 4"/>
            <p:cNvSpPr>
              <a:spLocks noChangeArrowheads="1"/>
            </p:cNvSpPr>
            <p:nvPr/>
          </p:nvSpPr>
          <p:spPr bwMode="auto">
            <a:xfrm>
              <a:off x="228600" y="4113213"/>
              <a:ext cx="1565275" cy="93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sr-Latn-CS" altLang="sr-Latn-RS" sz="1800" dirty="0">
                  <a:solidFill>
                    <a:srgbClr val="CC0000"/>
                  </a:solidFill>
                  <a:cs typeface="Arial" panose="020B0604020202020204" pitchFamily="34" charset="0"/>
                </a:rPr>
                <a:t>refleksije iz prostora bine (3)</a:t>
              </a:r>
              <a:endParaRPr lang="en-GB" altLang="sr-Latn-RS" sz="18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3347864" y="1700809"/>
              <a:ext cx="1512168" cy="93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sz="1800" dirty="0">
                  <a:solidFill>
                    <a:srgbClr val="CC0000"/>
                  </a:solidFill>
                  <a:cs typeface="Arial" panose="020B0604020202020204" pitchFamily="34" charset="0"/>
                </a:rPr>
                <a:t>refleksija sa tavanice (2)</a:t>
              </a:r>
              <a:endParaRPr lang="en-GB" altLang="sr-Latn-RS" sz="18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3886200" y="3505200"/>
              <a:ext cx="1676400" cy="653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sr-Latn-CS" altLang="sr-Latn-RS" sz="1800" dirty="0">
                  <a:solidFill>
                    <a:srgbClr val="CC0000"/>
                  </a:solidFill>
                  <a:cs typeface="Arial" panose="020B0604020202020204" pitchFamily="34" charset="0"/>
                </a:rPr>
                <a:t>bočne refleksije (1)</a:t>
              </a:r>
              <a:endParaRPr lang="en-GB" altLang="sr-Latn-RS" sz="18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2E16F28-A5AD-441E-AF2E-D1FD33B6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GEOMETRIJSKA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4205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2A1951-6FD3-41AF-AA82-723B4A0871FE}"/>
              </a:ext>
            </a:extLst>
          </p:cNvPr>
          <p:cNvGrpSpPr/>
          <p:nvPr/>
        </p:nvGrpSpPr>
        <p:grpSpPr>
          <a:xfrm>
            <a:off x="2609101" y="1022100"/>
            <a:ext cx="8156260" cy="5683501"/>
            <a:chOff x="36006" y="186598"/>
            <a:chExt cx="9259765" cy="6519002"/>
          </a:xfrm>
        </p:grpSpPr>
        <p:pic>
          <p:nvPicPr>
            <p:cNvPr id="126978" name="Picture 2" descr="slika1p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013" y="381000"/>
              <a:ext cx="5284787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0" name="Rectangle 4"/>
            <p:cNvSpPr>
              <a:spLocks noChangeArrowheads="1"/>
            </p:cNvSpPr>
            <p:nvPr/>
          </p:nvSpPr>
          <p:spPr bwMode="auto">
            <a:xfrm>
              <a:off x="2609058" y="186598"/>
              <a:ext cx="4855040" cy="95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dirty="0" err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deo</a:t>
              </a:r>
              <a:r>
                <a:rPr lang="sr-Latn-CS" altLang="sr-Latn-RS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tavanice koji </a:t>
              </a:r>
              <a:r>
                <a:rPr lang="sr-Latn-CS" altLang="sr-Latn-RS" dirty="0" err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obezbeđuje</a:t>
              </a:r>
              <a:r>
                <a:rPr lang="sr-Latn-CS" altLang="sr-Latn-RS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korisne refleksije</a:t>
              </a:r>
              <a:endParaRPr lang="en-GB" altLang="sr-Latn-R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36006" y="1649789"/>
              <a:ext cx="2051720" cy="95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dirty="0">
                  <a:latin typeface="Times New Roman" pitchFamily="18" charset="0"/>
                  <a:cs typeface="Times New Roman" pitchFamily="18" charset="0"/>
                </a:rPr>
                <a:t>RAVNA TAVANICA</a:t>
              </a:r>
              <a:endParaRPr lang="en-GB" altLang="sr-Latn-R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7454930" y="1307808"/>
              <a:ext cx="1840841" cy="137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dirty="0" err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prosečna</a:t>
              </a:r>
              <a:r>
                <a:rPr lang="sr-Latn-CS" altLang="sr-Latn-RS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visina tavanice</a:t>
              </a:r>
              <a:endParaRPr lang="en-GB" altLang="sr-Latn-R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36006" y="4681788"/>
              <a:ext cx="2051720" cy="137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dirty="0">
                  <a:latin typeface="Times New Roman" pitchFamily="18" charset="0"/>
                  <a:cs typeface="Times New Roman" pitchFamily="18" charset="0"/>
                </a:rPr>
                <a:t>TAVANICA SA NAGIBOM</a:t>
              </a:r>
              <a:endParaRPr lang="en-GB" altLang="sr-Latn-R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181512" y="3106407"/>
              <a:ext cx="4362289" cy="95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sr-Latn-CS" altLang="sr-Latn-RS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povećanje površine koja daje korisne </a:t>
              </a:r>
              <a:r>
                <a:rPr lang="sr-Latn-CS" altLang="sr-Latn-RS" dirty="0" err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refkesije</a:t>
              </a:r>
              <a:endParaRPr lang="en-GB" altLang="sr-Latn-R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54230-9943-419E-BEA9-B4831C99B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GEOMETRIJSKA TEORIJA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396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7954" y="1045144"/>
            <a:ext cx="6003071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Pritisak i gustina u vazduhu pri pojavi zvuka su: 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400" b="0" i="1" dirty="0"/>
              <a:t>  </a:t>
            </a:r>
            <a:r>
              <a:rPr lang="de-DE" altLang="sr-Latn-RS" sz="2400" b="0" i="1" dirty="0">
                <a:cs typeface="Times New Roman" panose="02020603050405020304" pitchFamily="18" charset="0"/>
              </a:rPr>
              <a:t>p</a:t>
            </a:r>
            <a:r>
              <a:rPr lang="de-DE" altLang="sr-Latn-RS" sz="2400" b="0" dirty="0">
                <a:cs typeface="Times New Roman" panose="02020603050405020304" pitchFamily="18" charset="0"/>
              </a:rPr>
              <a:t> = </a:t>
            </a:r>
            <a:r>
              <a:rPr lang="de-DE" altLang="sr-Latn-RS" sz="2400" b="0" i="1" dirty="0">
                <a:cs typeface="Times New Roman" panose="02020603050405020304" pitchFamily="18" charset="0"/>
              </a:rPr>
              <a:t>p</a:t>
            </a:r>
            <a:r>
              <a:rPr lang="de-DE" altLang="sr-Latn-RS" sz="2400" b="0" i="1" baseline="-30000" dirty="0">
                <a:cs typeface="Times New Roman" panose="02020603050405020304" pitchFamily="18" charset="0"/>
              </a:rPr>
              <a:t>0</a:t>
            </a:r>
            <a:r>
              <a:rPr lang="de-DE" altLang="sr-Latn-RS" sz="2400" b="0" dirty="0">
                <a:cs typeface="Times New Roman" panose="02020603050405020304" pitchFamily="18" charset="0"/>
              </a:rPr>
              <a:t> + </a:t>
            </a:r>
            <a:r>
              <a:rPr lang="de-DE" altLang="sr-Latn-RS" sz="2400" b="0" i="1" dirty="0">
                <a:cs typeface="Times New Roman" panose="02020603050405020304" pitchFamily="18" charset="0"/>
              </a:rPr>
              <a:t>p</a:t>
            </a:r>
            <a:r>
              <a:rPr lang="de-DE" altLang="sr-Latn-RS" sz="2400" b="0" dirty="0">
                <a:cs typeface="Times New Roman" panose="02020603050405020304" pitchFamily="18" charset="0"/>
              </a:rPr>
              <a:t>(</a:t>
            </a:r>
            <a:r>
              <a:rPr lang="de-DE" altLang="sr-Latn-RS" sz="2400" b="0" i="1" dirty="0">
                <a:cs typeface="Times New Roman" panose="02020603050405020304" pitchFamily="18" charset="0"/>
              </a:rPr>
              <a:t>t</a:t>
            </a:r>
            <a:r>
              <a:rPr lang="de-DE" altLang="sr-Latn-RS" sz="2400" b="0" dirty="0">
                <a:cs typeface="Times New Roman" panose="02020603050405020304" pitchFamily="18" charset="0"/>
              </a:rPr>
              <a:t>)	</a:t>
            </a:r>
            <a:endParaRPr lang="sr-Latn-CS" altLang="sr-Latn-RS" sz="2400" b="0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sr-Latn-RS" sz="2400" b="0" i="1" dirty="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AU" altLang="sr-Latn-RS" sz="2400" b="0" i="1" dirty="0">
                <a:cs typeface="Times New Roman" panose="02020603050405020304" pitchFamily="18" charset="0"/>
              </a:rPr>
              <a:t> </a:t>
            </a:r>
            <a:r>
              <a:rPr lang="de-DE" altLang="sr-Latn-RS" sz="2400" b="0" dirty="0">
                <a:cs typeface="Times New Roman" panose="02020603050405020304" pitchFamily="18" charset="0"/>
              </a:rPr>
              <a:t>= </a:t>
            </a:r>
            <a:r>
              <a:rPr lang="en-AU" altLang="sr-Latn-RS" sz="2400" b="0" i="1" dirty="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de-DE" altLang="sr-Latn-RS" sz="2400" b="0" i="1" baseline="-30000" dirty="0">
                <a:cs typeface="Times New Roman" panose="02020603050405020304" pitchFamily="18" charset="0"/>
              </a:rPr>
              <a:t>0</a:t>
            </a:r>
            <a:r>
              <a:rPr lang="de-DE" altLang="sr-Latn-RS" sz="2400" b="0" dirty="0">
                <a:cs typeface="Times New Roman" panose="02020603050405020304" pitchFamily="18" charset="0"/>
              </a:rPr>
              <a:t> + </a:t>
            </a:r>
            <a:r>
              <a:rPr lang="en-AU" altLang="sr-Latn-RS" sz="2400" b="0" i="1" dirty="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de-DE" altLang="sr-Latn-RS" sz="2400" b="0" dirty="0">
                <a:cs typeface="Times New Roman" panose="02020603050405020304" pitchFamily="18" charset="0"/>
              </a:rPr>
              <a:t>(</a:t>
            </a:r>
            <a:r>
              <a:rPr lang="de-DE" altLang="sr-Latn-RS" sz="2400" b="0" i="1" dirty="0">
                <a:cs typeface="Times New Roman" panose="02020603050405020304" pitchFamily="18" charset="0"/>
              </a:rPr>
              <a:t>t</a:t>
            </a:r>
            <a:r>
              <a:rPr lang="de-DE" altLang="sr-Latn-RS" sz="2400" b="0" dirty="0">
                <a:cs typeface="Times New Roman" panose="02020603050405020304" pitchFamily="18" charset="0"/>
              </a:rPr>
              <a:t>)</a:t>
            </a:r>
            <a:r>
              <a:rPr lang="en-US" altLang="sr-Latn-RS" sz="2400" b="0" dirty="0">
                <a:cs typeface="Times New Roman" panose="02020603050405020304" pitchFamily="18" charset="0"/>
              </a:rPr>
              <a:t> </a:t>
            </a:r>
            <a:endParaRPr lang="en-AU" altLang="sr-Latn-RS" sz="2400" b="0" dirty="0">
              <a:cs typeface="Times New Roman" panose="02020603050405020304" pitchFamily="18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9600" y="3874519"/>
            <a:ext cx="1097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sr-Latn-RS" sz="2400" b="0" dirty="0" err="1">
                <a:latin typeface="Arial" panose="020B0604020202020204" pitchFamily="34" charset="0"/>
              </a:rPr>
              <a:t>Jedinica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za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pritisak</a:t>
            </a:r>
            <a:r>
              <a:rPr lang="de-DE" altLang="sr-Latn-RS" sz="2400" b="0" dirty="0">
                <a:latin typeface="Arial" panose="020B0604020202020204" pitchFamily="34" charset="0"/>
              </a:rPr>
              <a:t> je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Paskal</a:t>
            </a:r>
            <a:r>
              <a:rPr lang="de-DE" altLang="sr-Latn-RS" sz="2400" b="0" dirty="0">
                <a:latin typeface="Arial" panose="020B0604020202020204" pitchFamily="34" charset="0"/>
              </a:rPr>
              <a:t> (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</a:t>
            </a:r>
            <a:r>
              <a:rPr lang="de-DE" altLang="sr-Latn-RS" sz="2400" b="0" dirty="0">
                <a:latin typeface="Arial" panose="020B0604020202020204" pitchFamily="34" charset="0"/>
              </a:rPr>
              <a:t>)</a:t>
            </a:r>
            <a:r>
              <a:rPr lang="sr-Latn-CS" altLang="sr-Latn-RS" sz="2400" b="0" dirty="0">
                <a:latin typeface="Arial" panose="020B0604020202020204" pitchFamily="34" charset="0"/>
              </a:rPr>
              <a:t>. D</a:t>
            </a:r>
            <a:r>
              <a:rPr lang="de-DE" altLang="sr-Latn-RS" sz="2400" b="0" dirty="0" err="1">
                <a:latin typeface="Arial" panose="020B0604020202020204" pitchFamily="34" charset="0"/>
              </a:rPr>
              <a:t>imenziono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sr-Latn-CS" altLang="sr-Latn-RS" sz="2400" b="0" dirty="0">
                <a:latin typeface="Arial" panose="020B0604020202020204" pitchFamily="34" charset="0"/>
              </a:rPr>
              <a:t>je </a:t>
            </a:r>
            <a:r>
              <a:rPr lang="en-US" altLang="sr-Latn-RS" sz="2400" b="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de-DE" altLang="sr-Latn-RS" sz="2400" b="0" dirty="0">
                <a:latin typeface="Arial" panose="020B0604020202020204" pitchFamily="34" charset="0"/>
              </a:rPr>
              <a:t>N</a:t>
            </a:r>
            <a:r>
              <a:rPr lang="de-DE" altLang="sr-Latn-RS" sz="2400" b="0" dirty="0">
                <a:latin typeface="Arial" panose="020B0604020202020204" pitchFamily="34" charset="0"/>
                <a:sym typeface="Symbol" panose="05050102010706020507" pitchFamily="18" charset="2"/>
              </a:rPr>
              <a:t></a:t>
            </a:r>
            <a:r>
              <a:rPr lang="de-DE" altLang="sr-Latn-RS" sz="2400" b="0" dirty="0">
                <a:latin typeface="Arial" panose="020B0604020202020204" pitchFamily="34" charset="0"/>
              </a:rPr>
              <a:t>m</a:t>
            </a:r>
            <a:r>
              <a:rPr lang="de-DE" altLang="sr-Latn-RS" sz="2400" b="0" baseline="30000" dirty="0">
                <a:latin typeface="Arial" panose="020B0604020202020204" pitchFamily="34" charset="0"/>
              </a:rPr>
              <a:t>2</a:t>
            </a:r>
            <a:r>
              <a:rPr lang="en-US" altLang="sr-Latn-RS" sz="2400" b="0" dirty="0"/>
              <a:t>]</a:t>
            </a:r>
            <a:r>
              <a:rPr lang="de-DE" altLang="sr-Latn-RS" sz="2400" b="0" dirty="0">
                <a:latin typeface="Arial" panose="020B0604020202020204" pitchFamily="34" charset="0"/>
              </a:rPr>
              <a:t>. </a:t>
            </a: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de-DE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sr-Latn-RS" sz="2400" b="0" dirty="0" err="1">
                <a:latin typeface="Arial" panose="020B0604020202020204" pitchFamily="34" charset="0"/>
              </a:rPr>
              <a:t>Statička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komponenta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pritiska</a:t>
            </a:r>
            <a:r>
              <a:rPr lang="de-DE" altLang="sr-Latn-RS" sz="2400" b="0" dirty="0">
                <a:latin typeface="Arial" panose="020B0604020202020204" pitchFamily="34" charset="0"/>
              </a:rPr>
              <a:t> u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vazduhu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pod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normalnim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uslovima</a:t>
            </a:r>
            <a:r>
              <a:rPr lang="de-DE" altLang="sr-Latn-RS" sz="2400" b="0" dirty="0">
                <a:latin typeface="Arial" panose="020B0604020202020204" pitchFamily="34" charset="0"/>
              </a:rPr>
              <a:t> je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približno</a:t>
            </a: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sr-Latn-RS" sz="2400" b="0" i="1" dirty="0">
                <a:latin typeface="Arial" panose="020B0604020202020204" pitchFamily="34" charset="0"/>
              </a:rPr>
              <a:t>p</a:t>
            </a:r>
            <a:r>
              <a:rPr lang="sr-Latn-CS" altLang="sr-Latn-RS" sz="2400" b="0" i="1" baseline="-25000" dirty="0">
                <a:latin typeface="Arial" panose="020B0604020202020204" pitchFamily="34" charset="0"/>
              </a:rPr>
              <a:t>o</a:t>
            </a:r>
            <a:r>
              <a:rPr lang="de-DE" altLang="sr-Latn-RS" sz="2400" b="0" dirty="0">
                <a:latin typeface="Arial" panose="020B0604020202020204" pitchFamily="34" charset="0"/>
              </a:rPr>
              <a:t> = 100 kPa = 10</a:t>
            </a:r>
            <a:r>
              <a:rPr lang="de-DE" altLang="sr-Latn-RS" sz="2400" b="0" baseline="30000" dirty="0">
                <a:latin typeface="Arial" panose="020B0604020202020204" pitchFamily="34" charset="0"/>
              </a:rPr>
              <a:t>5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</a:t>
            </a:r>
            <a:r>
              <a:rPr lang="de-DE" altLang="sr-Latn-RS" sz="2400" b="0" dirty="0">
                <a:latin typeface="Arial" panose="020B0604020202020204" pitchFamily="34" charset="0"/>
              </a:rPr>
              <a:t> (</a:t>
            </a:r>
            <a:r>
              <a:rPr lang="de-DE" altLang="sr-Latn-RS" sz="2400" b="0" dirty="0" err="1">
                <a:latin typeface="Arial" panose="020B0604020202020204" pitchFamily="34" charset="0"/>
              </a:rPr>
              <a:t>ova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vrednost</a:t>
            </a:r>
            <a:r>
              <a:rPr lang="de-DE" altLang="sr-Latn-RS" sz="2400" b="0" dirty="0">
                <a:latin typeface="Arial" panose="020B0604020202020204" pitchFamily="34" charset="0"/>
              </a:rPr>
              <a:t> se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kolokvijalno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naziva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>
                <a:latin typeface="Arial" panose="020B0604020202020204" pitchFamily="34" charset="0"/>
                <a:sym typeface="Symbol" panose="05050102010706020507" pitchFamily="18" charset="2"/>
              </a:rPr>
              <a:t></a:t>
            </a:r>
            <a:r>
              <a:rPr lang="de-DE" altLang="sr-Latn-RS" sz="2400" b="0" dirty="0">
                <a:latin typeface="Arial" panose="020B0604020202020204" pitchFamily="34" charset="0"/>
              </a:rPr>
              <a:t>1 </a:t>
            </a:r>
            <a:r>
              <a:rPr lang="de-DE" altLang="sr-Latn-RS" sz="2400" b="0" dirty="0" err="1">
                <a:latin typeface="Arial" panose="020B0604020202020204" pitchFamily="34" charset="0"/>
              </a:rPr>
              <a:t>atmosfera</a:t>
            </a:r>
            <a:r>
              <a:rPr lang="de-DE" altLang="sr-Latn-RS" sz="2400" b="0" dirty="0">
                <a:latin typeface="Arial" panose="020B0604020202020204" pitchFamily="34" charset="0"/>
                <a:sym typeface="Symbol" panose="05050102010706020507" pitchFamily="18" charset="2"/>
              </a:rPr>
              <a:t></a:t>
            </a:r>
            <a:r>
              <a:rPr lang="de-DE" altLang="sr-Latn-RS" sz="2400" b="0" dirty="0">
                <a:latin typeface="Arial" panose="020B0604020202020204" pitchFamily="34" charset="0"/>
              </a:rPr>
              <a:t>). </a:t>
            </a: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sr-Latn-C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Statička komponenta g</a:t>
            </a:r>
            <a:r>
              <a:rPr lang="en-AU" altLang="sr-Latn-RS" sz="2400" b="0" dirty="0" err="1">
                <a:latin typeface="Arial" panose="020B0604020202020204" pitchFamily="34" charset="0"/>
              </a:rPr>
              <a:t>ustin</a:t>
            </a:r>
            <a:r>
              <a:rPr lang="sr-Latn-CS" altLang="sr-Latn-RS" sz="2400" b="0" dirty="0">
                <a:latin typeface="Arial" panose="020B0604020202020204" pitchFamily="34" charset="0"/>
              </a:rPr>
              <a:t>e</a:t>
            </a:r>
            <a:r>
              <a:rPr lang="en-AU" altLang="sr-Latn-RS" sz="2400" b="0" dirty="0">
                <a:latin typeface="Arial" panose="020B0604020202020204" pitchFamily="34" charset="0"/>
              </a:rPr>
              <a:t> je </a:t>
            </a:r>
            <a:r>
              <a:rPr lang="en-AU" altLang="sr-Latn-RS" sz="2400" b="0" i="1" dirty="0"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sr-Latn-CS" altLang="sr-Latn-RS" sz="2400" b="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sr-Latn-CS" altLang="sr-Latn-RS" sz="2400" b="0" dirty="0">
                <a:latin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AU" altLang="sr-Latn-RS" sz="2400" b="0" dirty="0">
                <a:latin typeface="Arial" panose="020B0604020202020204" pitchFamily="34" charset="0"/>
              </a:rPr>
              <a:t>1,2 kg/m</a:t>
            </a:r>
            <a:r>
              <a:rPr lang="en-AU" altLang="sr-Latn-RS" sz="2400" b="0" baseline="30000" dirty="0">
                <a:latin typeface="Arial" panose="020B0604020202020204" pitchFamily="34" charset="0"/>
              </a:rPr>
              <a:t>3</a:t>
            </a:r>
            <a:r>
              <a:rPr lang="en-AU" altLang="sr-Latn-RS" sz="2400" b="0" dirty="0">
                <a:latin typeface="Arial" panose="020B0604020202020204" pitchFamily="34" charset="0"/>
              </a:rPr>
              <a:t>.</a:t>
            </a:r>
            <a:r>
              <a:rPr lang="sr-Latn-CS" altLang="sr-Latn-RS" sz="2400" b="0" dirty="0">
                <a:latin typeface="Arial" panose="020B0604020202020204" pitchFamily="34" charset="0"/>
              </a:rPr>
              <a:t> </a:t>
            </a:r>
            <a:endParaRPr lang="en-AU" altLang="sr-Latn-RS" sz="2400" b="0" dirty="0">
              <a:latin typeface="Arial" panose="020B0604020202020204" pitchFamily="34" charset="0"/>
            </a:endParaRPr>
          </a:p>
        </p:txBody>
      </p:sp>
      <p:pic>
        <p:nvPicPr>
          <p:cNvPr id="5" name="Picture 3" descr="promena pritiska u vremenu">
            <a:extLst>
              <a:ext uri="{FF2B5EF4-FFF2-40B4-BE49-F238E27FC236}">
                <a16:creationId xmlns:a16="http://schemas.microsoft.com/office/drawing/2014/main" id="{45032774-060A-46B6-BFDF-2E45CF55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847"/>
            <a:ext cx="5638800" cy="324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8A07AE-2EFF-4FA8-944B-812639478457}"/>
              </a:ext>
            </a:extLst>
          </p:cNvPr>
          <p:cNvGrpSpPr/>
          <p:nvPr/>
        </p:nvGrpSpPr>
        <p:grpSpPr>
          <a:xfrm>
            <a:off x="2173921" y="620688"/>
            <a:ext cx="7772722" cy="6196856"/>
            <a:chOff x="1149424" y="116632"/>
            <a:chExt cx="7772722" cy="6196856"/>
          </a:xfrm>
        </p:grpSpPr>
        <p:pic>
          <p:nvPicPr>
            <p:cNvPr id="124930" name="Picture 2" descr="slik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36" y="174625"/>
              <a:ext cx="6324600" cy="613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31" name="Rectangle 3"/>
            <p:cNvSpPr>
              <a:spLocks noChangeArrowheads="1"/>
            </p:cNvSpPr>
            <p:nvPr/>
          </p:nvSpPr>
          <p:spPr bwMode="auto">
            <a:xfrm>
              <a:off x="1149424" y="116632"/>
              <a:ext cx="500675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solidFill>
                    <a:srgbClr val="CC0000"/>
                  </a:solidFill>
                  <a:cs typeface="Arial" panose="020B0604020202020204" pitchFamily="34" charset="0"/>
                </a:rPr>
                <a:t>DIREKTAN ZVUK </a:t>
              </a:r>
              <a:r>
                <a:rPr lang="sr-Latn-CS" altLang="sr-Latn-RS" sz="2200" dirty="0">
                  <a:cs typeface="Arial" panose="020B0604020202020204" pitchFamily="34" charset="0"/>
                </a:rPr>
                <a:t>(oslabljen jedino </a:t>
              </a:r>
              <a:r>
                <a:rPr lang="sr-Latn-CS" altLang="sr-Latn-RS" sz="2200" dirty="0" err="1">
                  <a:cs typeface="Arial" panose="020B0604020202020204" pitchFamily="34" charset="0"/>
                </a:rPr>
                <a:t>apsorpciojom</a:t>
              </a:r>
              <a:r>
                <a:rPr lang="sr-Latn-CS" altLang="sr-Latn-RS" sz="2200" dirty="0">
                  <a:cs typeface="Arial" panose="020B0604020202020204" pitchFamily="34" charset="0"/>
                </a:rPr>
                <a:t> auditorijuma)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2627784" y="1052736"/>
              <a:ext cx="621709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solidFill>
                    <a:srgbClr val="CC0000"/>
                  </a:solidFill>
                  <a:cs typeface="Arial" panose="020B0604020202020204" pitchFamily="34" charset="0"/>
                </a:rPr>
                <a:t>REFLEKTOVAN ZVUK  </a:t>
              </a:r>
              <a:br>
                <a:rPr lang="sr-Latn-CS" altLang="sr-Latn-RS" sz="2200" dirty="0">
                  <a:solidFill>
                    <a:srgbClr val="CC0000"/>
                  </a:solidFill>
                  <a:cs typeface="Arial" panose="020B0604020202020204" pitchFamily="34" charset="0"/>
                </a:rPr>
              </a:br>
              <a:r>
                <a:rPr lang="en-US" altLang="sr-Latn-RS" sz="2200" dirty="0">
                  <a:cs typeface="Arial" panose="020B0604020202020204" pitchFamily="34" charset="0"/>
                </a:rPr>
                <a:t>(</a:t>
              </a:r>
              <a:r>
                <a:rPr lang="sr-Latn-CS" altLang="sr-Latn-RS" sz="2200" dirty="0">
                  <a:cs typeface="Arial" panose="020B0604020202020204" pitchFamily="34" charset="0"/>
                </a:rPr>
                <a:t>struktura određuje tonski sastav muzike</a:t>
              </a:r>
              <a:r>
                <a:rPr lang="en-US" altLang="sr-Latn-RS" sz="2200" dirty="0">
                  <a:cs typeface="Arial" panose="020B0604020202020204" pitchFamily="34" charset="0"/>
                </a:rPr>
                <a:t>)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6515150" y="2506203"/>
              <a:ext cx="2406996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cs typeface="Arial" panose="020B0604020202020204" pitchFamily="34" charset="0"/>
                </a:rPr>
                <a:t>brojevi ukazuju na putanju refleksije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auto">
            <a:xfrm>
              <a:off x="6696608" y="4611593"/>
              <a:ext cx="1295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 err="1">
                  <a:solidFill>
                    <a:schemeClr val="accent2"/>
                  </a:solidFill>
                  <a:cs typeface="Arial" panose="020B0604020202020204" pitchFamily="34" charset="0"/>
                </a:rPr>
                <a:t>vreme</a:t>
              </a:r>
              <a:r>
                <a:rPr lang="sr-Latn-CS" altLang="sr-Latn-RS" sz="2200" dirty="0">
                  <a:solidFill>
                    <a:schemeClr val="accent2"/>
                  </a:solidFill>
                  <a:cs typeface="Arial" panose="020B0604020202020204" pitchFamily="34" charset="0"/>
                </a:rPr>
                <a:t> (ms)</a:t>
              </a:r>
              <a:endParaRPr lang="en-GB" altLang="sr-Latn-RS" sz="2200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177248" y="5467776"/>
              <a:ext cx="216024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cs typeface="Arial" panose="020B0604020202020204" pitchFamily="34" charset="0"/>
                </a:rPr>
                <a:t>rani (početni) zvuk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6445696" y="5445224"/>
              <a:ext cx="194272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 err="1">
                  <a:cs typeface="Arial" panose="020B0604020202020204" pitchFamily="34" charset="0"/>
                </a:rPr>
                <a:t>zakasneli</a:t>
              </a:r>
              <a:r>
                <a:rPr lang="sr-Latn-CS" altLang="sr-Latn-RS" sz="2200" dirty="0">
                  <a:cs typeface="Arial" panose="020B0604020202020204" pitchFamily="34" charset="0"/>
                </a:rPr>
                <a:t> zvuk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 rot="-5400000">
              <a:off x="-99156" y="2984957"/>
              <a:ext cx="305705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solidFill>
                    <a:schemeClr val="accent2"/>
                  </a:solidFill>
                  <a:cs typeface="Arial" panose="020B0604020202020204" pitchFamily="34" charset="0"/>
                </a:rPr>
                <a:t>NIVO ZVUKA (dB)</a:t>
              </a:r>
              <a:endParaRPr lang="en-GB" altLang="sr-Latn-RS" sz="2200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2286000" y="3657600"/>
              <a:ext cx="1219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sr-Latn-RS" sz="2200">
                <a:cs typeface="Arial" panose="020B0604020202020204" pitchFamily="34" charset="0"/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2123728" y="3200400"/>
              <a:ext cx="1610072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cs typeface="Arial" panose="020B0604020202020204" pitchFamily="34" charset="0"/>
                </a:rPr>
                <a:t>početni vremenski džep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C47B8-E133-4BA1-831E-0DA0D58D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EHOGRAM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878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10972800" cy="4114800"/>
          </a:xfrm>
        </p:spPr>
        <p:txBody>
          <a:bodyPr/>
          <a:lstStyle/>
          <a:p>
            <a:pPr eaLnBrk="1" hangingPunct="1"/>
            <a:r>
              <a:rPr lang="sr-Latn-CS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Jasno izdvojeno ponavljanje originalnog signala dovoljne glasnosti koji se čuje iznad reverberacije i ambijentalne buke u prostoru</a:t>
            </a:r>
          </a:p>
          <a:p>
            <a:pPr eaLnBrk="1" hangingPunct="1"/>
            <a:endParaRPr lang="en-US" alt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Muzički sadržaj je mnogo manje </a:t>
            </a:r>
            <a:r>
              <a:rPr lang="sr-Latn-CS" altLang="sr-Latn-RS" sz="2600" dirty="0" err="1">
                <a:latin typeface="Arial" panose="020B0604020202020204" pitchFamily="34" charset="0"/>
                <a:cs typeface="Arial" panose="020B0604020202020204" pitchFamily="34" charset="0"/>
              </a:rPr>
              <a:t>osetljiv</a:t>
            </a:r>
            <a:r>
              <a:rPr lang="sr-Latn-CS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na eho nego govorni signal</a:t>
            </a:r>
            <a:endParaRPr lang="en-GB" alt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CS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Subjektivni testovi su pokazali da će se slušaoci doživeti refleksiju kao uznemiravajuću zavisno od:</a:t>
            </a:r>
          </a:p>
          <a:p>
            <a:pPr lvl="1" eaLnBrk="1" hangingPunct="1"/>
            <a:r>
              <a:rPr lang="sr-Latn-C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Nivoa refleksije u odnosu na direktan zvuk</a:t>
            </a:r>
          </a:p>
          <a:p>
            <a:pPr lvl="1" eaLnBrk="1" hangingPunct="1"/>
            <a:r>
              <a:rPr lang="sr-Latn-C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Kašnjenja refleksije u odnosu na direktan zvuk</a:t>
            </a:r>
          </a:p>
          <a:p>
            <a:pPr eaLnBrk="1" hangingPunct="1">
              <a:lnSpc>
                <a:spcPct val="90000"/>
              </a:lnSpc>
            </a:pPr>
            <a:endParaRPr lang="sr-Latn-CS" alt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sr-Latn-R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Hasov</a:t>
            </a:r>
            <a:r>
              <a:rPr lang="sr-Latn-CS" altLang="sr-Latn-RS" sz="2600" b="1" dirty="0">
                <a:latin typeface="Arial" panose="020B0604020202020204" pitchFamily="34" charset="0"/>
                <a:cs typeface="Arial" panose="020B0604020202020204" pitchFamily="34" charset="0"/>
              </a:rPr>
              <a:t> efekat: </a:t>
            </a:r>
            <a:r>
              <a:rPr lang="sr-Latn-CS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ukoliko refleksija kasni manje od 20 ms ona neće zvučati kao eho ni kada joj je nivo 10 dB veći od direktnog zvuka</a:t>
            </a:r>
          </a:p>
          <a:p>
            <a:pPr eaLnBrk="1" hangingPunct="1"/>
            <a:endParaRPr lang="sr-Latn-CS" altLang="sr-Latn-RS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altLang="sr-Latn-RS" dirty="0"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F0230-0F35-4272-976F-1701DDD8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EHO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5057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8C8A9E-E1EE-4CD0-A485-4124DFE48D39}"/>
              </a:ext>
            </a:extLst>
          </p:cNvPr>
          <p:cNvGrpSpPr/>
          <p:nvPr/>
        </p:nvGrpSpPr>
        <p:grpSpPr>
          <a:xfrm>
            <a:off x="2724954" y="907581"/>
            <a:ext cx="6611511" cy="5892479"/>
            <a:chOff x="2401898" y="405134"/>
            <a:chExt cx="6611511" cy="5892479"/>
          </a:xfrm>
        </p:grpSpPr>
        <p:pic>
          <p:nvPicPr>
            <p:cNvPr id="135170" name="Picture 2" descr="hasov efeka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7"/>
            <a:stretch/>
          </p:blipFill>
          <p:spPr bwMode="auto">
            <a:xfrm rot="60000">
              <a:off x="2401898" y="405134"/>
              <a:ext cx="6611511" cy="583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71" name="Text Box 3"/>
            <p:cNvSpPr txBox="1">
              <a:spLocks noChangeArrowheads="1"/>
            </p:cNvSpPr>
            <p:nvPr/>
          </p:nvSpPr>
          <p:spPr bwMode="auto">
            <a:xfrm>
              <a:off x="6062271" y="1461242"/>
              <a:ext cx="1755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smeta</a:t>
              </a:r>
              <a:endParaRPr lang="en-GB" altLang="sr-Latn-R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4800631" y="4012300"/>
              <a:ext cx="1755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  smeta</a:t>
              </a:r>
              <a:endParaRPr lang="en-GB" altLang="sr-Latn-R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4021138" y="5840413"/>
              <a:ext cx="426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r-Latn-CS" altLang="sr-Latn-RS" dirty="0">
                  <a:latin typeface="Arial" panose="020B0604020202020204" pitchFamily="34" charset="0"/>
                  <a:cs typeface="Arial" panose="020B0604020202020204" pitchFamily="34" charset="0"/>
                </a:rPr>
                <a:t>vremensko kašnjenje (ms)</a:t>
              </a:r>
              <a:endParaRPr lang="en-GB" altLang="sr-Latn-R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B6E25A-4C97-487C-B46F-4BB74D26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EHO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896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E60A29-978F-4B47-B5D8-11E20AC46F01}"/>
              </a:ext>
            </a:extLst>
          </p:cNvPr>
          <p:cNvGrpSpPr/>
          <p:nvPr/>
        </p:nvGrpSpPr>
        <p:grpSpPr>
          <a:xfrm>
            <a:off x="1292428" y="773688"/>
            <a:ext cx="9484092" cy="6039688"/>
            <a:chOff x="-342859" y="557039"/>
            <a:chExt cx="9597398" cy="6256337"/>
          </a:xfrm>
        </p:grpSpPr>
        <p:pic>
          <p:nvPicPr>
            <p:cNvPr id="136194" name="Picture 2" descr="slika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557039"/>
              <a:ext cx="4683125" cy="625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195" name="Rectangle 3"/>
            <p:cNvSpPr>
              <a:spLocks noChangeArrowheads="1"/>
            </p:cNvSpPr>
            <p:nvPr/>
          </p:nvSpPr>
          <p:spPr bwMode="auto">
            <a:xfrm>
              <a:off x="726281" y="3832051"/>
              <a:ext cx="7620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sr-Latn-CS" altLang="sr-Latn-RS" sz="2800" dirty="0">
                  <a:cs typeface="Arial" panose="020B0604020202020204" pitchFamily="34" charset="0"/>
                </a:rPr>
                <a:t>NAČINI KONTROLISANJA EHA</a:t>
              </a:r>
              <a:endParaRPr lang="en-GB" altLang="sr-Latn-RS" sz="2800" dirty="0">
                <a:cs typeface="Arial" panose="020B0604020202020204" pitchFamily="34" charset="0"/>
              </a:endParaRPr>
            </a:p>
          </p:txBody>
        </p:sp>
        <p:sp>
          <p:nvSpPr>
            <p:cNvPr id="136196" name="Rectangle 4"/>
            <p:cNvSpPr>
              <a:spLocks noChangeArrowheads="1"/>
            </p:cNvSpPr>
            <p:nvPr/>
          </p:nvSpPr>
          <p:spPr bwMode="auto">
            <a:xfrm>
              <a:off x="6644523" y="968665"/>
              <a:ext cx="2598712" cy="219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cs typeface="Arial" panose="020B0604020202020204" pitchFamily="34" charset="0"/>
                </a:rPr>
                <a:t>put refleksija od tavanice i zadnjeg zida koji se potencijalno mogu čuti kao eho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2971800" y="2770013"/>
              <a:ext cx="3505200" cy="47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sr-Latn-CS" altLang="sr-Latn-RS" dirty="0">
                  <a:solidFill>
                    <a:srgbClr val="CC0000"/>
                  </a:solidFill>
                  <a:cs typeface="Arial" panose="020B0604020202020204" pitchFamily="34" charset="0"/>
                </a:rPr>
                <a:t>zona rizika od eha</a:t>
              </a:r>
              <a:endParaRPr lang="en-GB" altLang="sr-Latn-RS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6648101" y="5005677"/>
              <a:ext cx="2606438" cy="149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>
                  <a:cs typeface="Arial" panose="020B0604020202020204" pitchFamily="34" charset="0"/>
                </a:rPr>
                <a:t>jako apsorbujući materijal na zadnjem zidu za kontrolu eha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  <p:sp>
          <p:nvSpPr>
            <p:cNvPr id="136199" name="Rectangle 7"/>
            <p:cNvSpPr>
              <a:spLocks noChangeArrowheads="1"/>
            </p:cNvSpPr>
            <p:nvPr/>
          </p:nvSpPr>
          <p:spPr bwMode="auto">
            <a:xfrm>
              <a:off x="-342859" y="4752626"/>
              <a:ext cx="2674912" cy="184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200" dirty="0" err="1">
                  <a:cs typeface="Arial" panose="020B0604020202020204" pitchFamily="34" charset="0"/>
                </a:rPr>
                <a:t>redizajniranje</a:t>
              </a:r>
              <a:r>
                <a:rPr lang="sr-Latn-CS" altLang="sr-Latn-RS" sz="2200" dirty="0">
                  <a:cs typeface="Arial" panose="020B0604020202020204" pitchFamily="34" charset="0"/>
                </a:rPr>
                <a:t> profila tavanice koji potencijalni eho pretvara u </a:t>
              </a:r>
              <a:r>
                <a:rPr lang="sr-Latn-CS" altLang="sr-Latn-RS" sz="2200" dirty="0" err="1">
                  <a:cs typeface="Arial" panose="020B0604020202020204" pitchFamily="34" charset="0"/>
                </a:rPr>
                <a:t>kornu</a:t>
              </a:r>
              <a:r>
                <a:rPr lang="sr-Latn-CS" altLang="sr-Latn-RS" sz="2200" dirty="0">
                  <a:cs typeface="Arial" panose="020B0604020202020204" pitchFamily="34" charset="0"/>
                </a:rPr>
                <a:t> refleksiju</a:t>
              </a:r>
              <a:endParaRPr lang="en-GB" altLang="sr-Latn-R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700F96-1BB1-449D-841D-64FA34DF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EHO</a:t>
            </a:r>
            <a:endParaRPr lang="sr-Latn-CS" altLang="sr-Latn-R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8910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D6D416-D1C9-4B72-AE82-791DDA862E2C}"/>
              </a:ext>
            </a:extLst>
          </p:cNvPr>
          <p:cNvGrpSpPr>
            <a:grpSpLocks noChangeAspect="1"/>
          </p:cNvGrpSpPr>
          <p:nvPr/>
        </p:nvGrpSpPr>
        <p:grpSpPr>
          <a:xfrm>
            <a:off x="2063552" y="742911"/>
            <a:ext cx="7272808" cy="6026477"/>
            <a:chOff x="899592" y="1020450"/>
            <a:chExt cx="6912768" cy="5792926"/>
          </a:xfrm>
        </p:grpSpPr>
        <p:pic>
          <p:nvPicPr>
            <p:cNvPr id="137218" name="Picture 2" descr="slika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7"/>
            <a:stretch>
              <a:fillRect/>
            </a:stretch>
          </p:blipFill>
          <p:spPr bwMode="auto">
            <a:xfrm>
              <a:off x="1501775" y="1088851"/>
              <a:ext cx="6140450" cy="572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0" name="Rectangle 4"/>
            <p:cNvSpPr>
              <a:spLocks noChangeArrowheads="1"/>
            </p:cNvSpPr>
            <p:nvPr/>
          </p:nvSpPr>
          <p:spPr bwMode="auto">
            <a:xfrm>
              <a:off x="1206483" y="1020450"/>
              <a:ext cx="3200400" cy="41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zadnji zid stvara eho</a:t>
              </a:r>
              <a:endParaRPr lang="en-GB" altLang="sr-Latn-RS" sz="2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4355976" y="1023962"/>
              <a:ext cx="3456384" cy="41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jako apsorbujući materijal</a:t>
              </a:r>
              <a:endParaRPr lang="en-GB" altLang="sr-Latn-RS" sz="2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899592" y="3983201"/>
              <a:ext cx="3456384" cy="73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cilindrični moduli koji difuzno reflektuju zvuk</a:t>
              </a:r>
              <a:endParaRPr lang="en-GB" altLang="sr-Latn-RS" sz="2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4382095" y="3898706"/>
              <a:ext cx="3358257" cy="1049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izlomljena tavanica za </a:t>
              </a:r>
              <a:r>
                <a:rPr lang="sr-Latn-CS" altLang="sr-Latn-RS" sz="2000" dirty="0" err="1">
                  <a:solidFill>
                    <a:srgbClr val="CC0000"/>
                  </a:solidFill>
                  <a:cs typeface="Arial" panose="020B0604020202020204" pitchFamily="34" charset="0"/>
                </a:rPr>
                <a:t>preusmeravanje</a:t>
              </a:r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 refleksija</a:t>
              </a:r>
              <a:endParaRPr lang="en-GB" altLang="sr-Latn-RS" sz="2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283968" y="6346978"/>
              <a:ext cx="3124201" cy="41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sr-Latn-CS" altLang="sr-Latn-RS" sz="2000" dirty="0">
                  <a:solidFill>
                    <a:srgbClr val="CC0000"/>
                  </a:solidFill>
                  <a:cs typeface="Arial" panose="020B0604020202020204" pitchFamily="34" charset="0"/>
                </a:rPr>
                <a:t>tepih kao </a:t>
              </a:r>
              <a:r>
                <a:rPr lang="sr-Latn-CS" altLang="sr-Latn-RS" sz="2000" dirty="0" err="1">
                  <a:solidFill>
                    <a:srgbClr val="CC0000"/>
                  </a:solidFill>
                  <a:cs typeface="Arial" panose="020B0604020202020204" pitchFamily="34" charset="0"/>
                </a:rPr>
                <a:t>apsorber</a:t>
              </a:r>
              <a:endParaRPr lang="en-GB" altLang="sr-Latn-RS" sz="2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E44643A-C6C9-41CF-93F9-FB05F6B8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3"/>
            <a:ext cx="87137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EHO - PREVENCIJA POJAVE</a:t>
            </a:r>
          </a:p>
        </p:txBody>
      </p:sp>
    </p:spTree>
    <p:extLst>
      <p:ext uri="{BB962C8B-B14F-4D97-AF65-F5344CB8AC3E}">
        <p14:creationId xmlns:p14="http://schemas.microsoft.com/office/powerpoint/2010/main" val="209871289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2"/>
          <p:cNvSpPr>
            <a:spLocks noChangeArrowheads="1"/>
          </p:cNvSpPr>
          <p:nvPr/>
        </p:nvSpPr>
        <p:spPr bwMode="auto">
          <a:xfrm>
            <a:off x="1437928" y="2120949"/>
            <a:ext cx="9316144" cy="261610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solidFill>
                  <a:schemeClr val="tx2"/>
                </a:solidFill>
                <a:latin typeface="YU L Swiss" pitchFamily="34" charset="0"/>
              </a:rPr>
              <a:t>Tema </a:t>
            </a:r>
            <a:r>
              <a:rPr lang="en-US" altLang="sr-Latn-RS" dirty="0">
                <a:solidFill>
                  <a:schemeClr val="tx2"/>
                </a:solidFill>
                <a:latin typeface="YU L Swiss" pitchFamily="34" charset="0"/>
              </a:rPr>
              <a:t>0</a:t>
            </a:r>
            <a:br>
              <a:rPr lang="sr-Latn-CS" altLang="sr-Latn-RS" dirty="0">
                <a:solidFill>
                  <a:schemeClr val="tx2"/>
                </a:solidFill>
                <a:latin typeface="YU L Swiss" pitchFamily="34" charset="0"/>
              </a:rPr>
            </a:br>
            <a:br>
              <a:rPr lang="sr-Latn-CS" altLang="sr-Latn-RS" sz="4800" dirty="0">
                <a:solidFill>
                  <a:schemeClr val="tx2"/>
                </a:solidFill>
                <a:latin typeface="YU L Swiss" pitchFamily="34" charset="0"/>
              </a:rPr>
            </a:br>
            <a:r>
              <a:rPr lang="sr-Latn-RS" altLang="sr-Latn-RS" sz="4800" cap="all" dirty="0">
                <a:solidFill>
                  <a:schemeClr val="tx2"/>
                </a:solidFill>
              </a:rPr>
              <a:t>osnovni pojmovi o zvuku</a:t>
            </a:r>
            <a:endParaRPr lang="en-US" altLang="sr-Latn-RS" sz="4800" cap="all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sr-Latn-RS" sz="3600" dirty="0" err="1">
                <a:solidFill>
                  <a:schemeClr val="tx2"/>
                </a:solidFill>
                <a:latin typeface="+mj-lt"/>
              </a:rPr>
              <a:t>rekapitulacija</a:t>
            </a: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sr-Latn-RS" sz="3600" dirty="0" err="1">
                <a:solidFill>
                  <a:schemeClr val="tx2"/>
                </a:solidFill>
                <a:latin typeface="+mj-lt"/>
              </a:rPr>
              <a:t>akustike</a:t>
            </a:r>
            <a:r>
              <a:rPr lang="en-US" altLang="sr-Latn-RS" sz="36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58933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455792" y="817632"/>
            <a:ext cx="53288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e-DE" altLang="sr-Latn-RS" b="0" dirty="0"/>
              <a:t>Promenljiva komponenta pritiska </a:t>
            </a:r>
            <a:r>
              <a:rPr lang="sr-Latn-CS" altLang="sr-Latn-RS" b="0" dirty="0"/>
              <a:t>vazduha </a:t>
            </a:r>
            <a:r>
              <a:rPr lang="de-DE" altLang="sr-Latn-RS" b="0" dirty="0"/>
              <a:t>pri pojavi zvuka naziva </a:t>
            </a:r>
            <a:r>
              <a:rPr lang="sr-Latn-CS" altLang="sr-Latn-RS" b="0" dirty="0"/>
              <a:t>se </a:t>
            </a:r>
            <a:r>
              <a:rPr lang="de-DE" altLang="sr-Latn-RS" b="0" dirty="0"/>
              <a:t>zvučni pritisak</a:t>
            </a:r>
            <a:r>
              <a:rPr lang="sr-Latn-CS" altLang="sr-Latn-RS" b="0" dirty="0"/>
              <a:t> </a:t>
            </a:r>
            <a:r>
              <a:rPr lang="de-DE" altLang="sr-Latn-RS" b="0" i="1" dirty="0">
                <a:latin typeface="Times New Roman" panose="02020603050405020304" pitchFamily="18" charset="0"/>
              </a:rPr>
              <a:t>p</a:t>
            </a:r>
            <a:r>
              <a:rPr lang="de-DE" altLang="sr-Latn-RS" b="0" dirty="0">
                <a:latin typeface="Times New Roman" panose="02020603050405020304" pitchFamily="18" charset="0"/>
              </a:rPr>
              <a:t>(</a:t>
            </a:r>
            <a:r>
              <a:rPr lang="de-DE" altLang="sr-Latn-RS" b="0" i="1" dirty="0">
                <a:latin typeface="Times New Roman" panose="02020603050405020304" pitchFamily="18" charset="0"/>
              </a:rPr>
              <a:t>t</a:t>
            </a:r>
            <a:r>
              <a:rPr lang="de-DE" altLang="sr-Latn-RS" b="0" dirty="0">
                <a:latin typeface="Times New Roman" panose="02020603050405020304" pitchFamily="18" charset="0"/>
              </a:rPr>
              <a:t>)</a:t>
            </a:r>
            <a:r>
              <a:rPr lang="sr-Latn-RS" altLang="sr-Latn-RS" b="0" dirty="0">
                <a:latin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sr-Latn-RS" altLang="sr-Latn-RS" b="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sr-Latn-CS" b="0" dirty="0"/>
              <a:t>U zvučnom polju, audio informacije su kodovane vremenskom funkcijom zvučnog pritiska </a:t>
            </a:r>
            <a:r>
              <a:rPr lang="sr-Latn-CS" b="0" i="1" dirty="0">
                <a:latin typeface="+mj-lt"/>
              </a:rPr>
              <a:t>p</a:t>
            </a:r>
            <a:r>
              <a:rPr lang="sr-Latn-CS" b="0" dirty="0"/>
              <a:t>(</a:t>
            </a:r>
            <a:r>
              <a:rPr lang="sr-Latn-CS" b="0" i="1" dirty="0">
                <a:latin typeface="+mj-lt"/>
              </a:rPr>
              <a:t>t</a:t>
            </a:r>
            <a:r>
              <a:rPr lang="sr-Latn-CS" b="0" dirty="0"/>
              <a:t>)</a:t>
            </a:r>
            <a:endParaRPr lang="sr-Latn-CS" altLang="sr-Latn-RS" b="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00401" y="1828800"/>
            <a:ext cx="302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sr-Latn-RS" sz="2400" b="0" i="1" dirty="0"/>
              <a:t>p</a:t>
            </a:r>
            <a:r>
              <a:rPr lang="de-DE" altLang="sr-Latn-RS" sz="2400" b="0" dirty="0"/>
              <a:t> = </a:t>
            </a:r>
            <a:r>
              <a:rPr lang="de-DE" altLang="sr-Latn-RS" sz="2400" b="0" i="1" dirty="0"/>
              <a:t>p</a:t>
            </a:r>
            <a:r>
              <a:rPr lang="sr-Latn-CS" altLang="sr-Latn-RS" sz="2400" b="0" i="1" baseline="-25000" dirty="0"/>
              <a:t>o</a:t>
            </a:r>
            <a:r>
              <a:rPr lang="de-DE" altLang="sr-Latn-RS" sz="2400" b="0" dirty="0"/>
              <a:t> + </a:t>
            </a:r>
            <a:r>
              <a:rPr lang="de-DE" altLang="sr-Latn-RS" sz="2400" b="0" i="1" dirty="0"/>
              <a:t>p</a:t>
            </a:r>
            <a:r>
              <a:rPr lang="de-DE" altLang="sr-Latn-RS" sz="2400" b="0" dirty="0"/>
              <a:t>(</a:t>
            </a:r>
            <a:r>
              <a:rPr lang="de-DE" altLang="sr-Latn-RS" sz="2400" b="0" i="1" dirty="0"/>
              <a:t>t</a:t>
            </a:r>
            <a:r>
              <a:rPr lang="de-DE" altLang="sr-Latn-RS" sz="2400" b="0" dirty="0"/>
              <a:t>)</a:t>
            </a:r>
            <a:endParaRPr lang="sr-Latn-CS" altLang="sr-Latn-RS" sz="2400" b="0" dirty="0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07368" y="4063752"/>
            <a:ext cx="113052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sr-Latn-RS" sz="2400" b="0" dirty="0" err="1">
                <a:latin typeface="Arial" panose="020B0604020202020204" pitchFamily="34" charset="0"/>
              </a:rPr>
              <a:t>Red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veličine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normalnih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zvukova</a:t>
            </a:r>
            <a:r>
              <a:rPr lang="de-DE" altLang="sr-Latn-RS" sz="2400" b="0" dirty="0">
                <a:latin typeface="Arial" panose="020B0604020202020204" pitchFamily="34" charset="0"/>
              </a:rPr>
              <a:t> u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vazduhu</a:t>
            </a:r>
            <a:r>
              <a:rPr lang="de-DE" altLang="sr-Latn-RS" sz="2400" b="0" dirty="0">
                <a:latin typeface="Arial" panose="020B0604020202020204" pitchFamily="34" charset="0"/>
              </a:rPr>
              <a:t> se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kreće</a:t>
            </a:r>
            <a:r>
              <a:rPr lang="de-DE" altLang="sr-Latn-RS" sz="2400" b="0" dirty="0">
                <a:latin typeface="Arial" panose="020B0604020202020204" pitchFamily="34" charset="0"/>
              </a:rPr>
              <a:t> u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širokim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granicama</a:t>
            </a:r>
            <a:r>
              <a:rPr lang="de-DE" altLang="sr-Latn-RS" sz="2400" b="0" dirty="0">
                <a:latin typeface="Arial" panose="020B0604020202020204" pitchFamily="34" charset="0"/>
              </a:rPr>
              <a:t>. </a:t>
            </a:r>
            <a:endParaRPr lang="en-U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sr-Latn-RS" sz="2400" b="0" dirty="0" err="1">
                <a:latin typeface="Arial" panose="020B0604020202020204" pitchFamily="34" charset="0"/>
              </a:rPr>
              <a:t>Najtiši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zvuk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koga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čovečije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uvo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može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registrovati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reda</a:t>
            </a:r>
            <a:r>
              <a:rPr lang="de-DE" altLang="sr-Latn-RS" sz="2400" b="0" dirty="0">
                <a:latin typeface="Arial" panose="020B0604020202020204" pitchFamily="34" charset="0"/>
              </a:rPr>
              <a:t> je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veličine</a:t>
            </a:r>
            <a:r>
              <a:rPr lang="de-DE" altLang="sr-Latn-RS" sz="2400" b="0" dirty="0">
                <a:latin typeface="Arial" panose="020B0604020202020204" pitchFamily="34" charset="0"/>
              </a:rPr>
              <a:t> 10</a:t>
            </a:r>
            <a:r>
              <a:rPr lang="de-DE" altLang="sr-Latn-RS" sz="2400" b="0" baseline="30000" dirty="0">
                <a:latin typeface="Arial" panose="020B0604020202020204" pitchFamily="34" charset="0"/>
              </a:rPr>
              <a:t>-5</a:t>
            </a:r>
            <a:r>
              <a:rPr lang="de-DE" altLang="sr-Latn-RS" sz="2400" b="0" dirty="0">
                <a:latin typeface="Arial" panose="020B0604020202020204" pitchFamily="34" charset="0"/>
              </a:rPr>
              <a:t> 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</a:t>
            </a:r>
            <a:r>
              <a:rPr lang="de-DE" altLang="sr-Latn-RS" sz="24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Z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vukovi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normalne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jačine</a:t>
            </a:r>
            <a:r>
              <a:rPr lang="de-DE" altLang="sr-Latn-RS" sz="2400" b="0" dirty="0">
                <a:latin typeface="Arial" panose="020B0604020202020204" pitchFamily="34" charset="0"/>
              </a:rPr>
              <a:t> (na primer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pri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normalnom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govoru</a:t>
            </a:r>
            <a:r>
              <a:rPr lang="de-DE" altLang="sr-Latn-RS" sz="2400" b="0" dirty="0">
                <a:latin typeface="Arial" panose="020B0604020202020204" pitchFamily="34" charset="0"/>
              </a:rPr>
              <a:t>)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su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reda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veličine</a:t>
            </a:r>
            <a:r>
              <a:rPr lang="de-DE" altLang="sr-Latn-RS" sz="2400" b="0" dirty="0">
                <a:latin typeface="Arial" panose="020B0604020202020204" pitchFamily="34" charset="0"/>
              </a:rPr>
              <a:t> 0,1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</a:t>
            </a:r>
            <a:endParaRPr lang="en-US" altLang="sr-Latn-RS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Z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vukovi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čiji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su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pritisci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reda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veličine</a:t>
            </a:r>
            <a:r>
              <a:rPr lang="de-DE" altLang="sr-Latn-RS" sz="2400" b="0" dirty="0">
                <a:latin typeface="Arial" panose="020B0604020202020204" pitchFamily="34" charset="0"/>
              </a:rPr>
              <a:t> 1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Pa</a:t>
            </a:r>
            <a:r>
              <a:rPr lang="de-DE" altLang="sr-Latn-RS" sz="2400" b="0" dirty="0">
                <a:latin typeface="Arial" panose="020B0604020202020204" pitchFamily="34" charset="0"/>
              </a:rPr>
              <a:t> i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više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spadaju</a:t>
            </a:r>
            <a:r>
              <a:rPr lang="de-DE" altLang="sr-Latn-RS" sz="2400" b="0" dirty="0">
                <a:latin typeface="Arial" panose="020B0604020202020204" pitchFamily="34" charset="0"/>
              </a:rPr>
              <a:t> u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veoma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jake</a:t>
            </a:r>
            <a:r>
              <a:rPr lang="de-DE" altLang="sr-Latn-RS" sz="2400" b="0" dirty="0">
                <a:latin typeface="Arial" panose="020B0604020202020204" pitchFamily="34" charset="0"/>
              </a:rPr>
              <a:t> </a:t>
            </a:r>
            <a:r>
              <a:rPr lang="de-DE" altLang="sr-Latn-RS" sz="2400" b="0" dirty="0" err="1">
                <a:latin typeface="Arial" panose="020B0604020202020204" pitchFamily="34" charset="0"/>
              </a:rPr>
              <a:t>zvukove</a:t>
            </a:r>
            <a:r>
              <a:rPr lang="en-US" altLang="sr-Latn-RS" sz="2400" b="0" dirty="0">
                <a:latin typeface="Arial" panose="020B0604020202020204" pitchFamily="34" charset="0"/>
              </a:rPr>
              <a:t> </a:t>
            </a:r>
            <a:endParaRPr lang="en-AU" altLang="sr-Latn-RS" sz="2400" b="0" dirty="0">
              <a:latin typeface="Arial" panose="020B0604020202020204" pitchFamily="34" charset="0"/>
            </a:endParaRPr>
          </a:p>
        </p:txBody>
      </p:sp>
      <p:pic>
        <p:nvPicPr>
          <p:cNvPr id="7" name="Picture 3" descr="promena pritiska u vremenu">
            <a:extLst>
              <a:ext uri="{FF2B5EF4-FFF2-40B4-BE49-F238E27FC236}">
                <a16:creationId xmlns:a16="http://schemas.microsoft.com/office/drawing/2014/main" id="{0135E7A1-1E24-462A-A45E-3E6A00AB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847"/>
            <a:ext cx="5638800" cy="324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73197"/>
              </p:ext>
            </p:extLst>
          </p:nvPr>
        </p:nvGraphicFramePr>
        <p:xfrm>
          <a:off x="3863975" y="1556792"/>
          <a:ext cx="15113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1669" imgH="545863" progId="Equation.3">
                  <p:embed/>
                </p:oleObj>
              </mc:Choice>
              <mc:Fallback>
                <p:oleObj r:id="rId2" imgW="761669" imgH="54586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556792"/>
                        <a:ext cx="15113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07246"/>
              </p:ext>
            </p:extLst>
          </p:nvPr>
        </p:nvGraphicFramePr>
        <p:xfrm>
          <a:off x="7277100" y="1644650"/>
          <a:ext cx="10953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431640" progId="Equation.DSMT4">
                  <p:embed/>
                </p:oleObj>
              </mc:Choice>
              <mc:Fallback>
                <p:oleObj name="Equation" r:id="rId4" imgW="4824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1644650"/>
                        <a:ext cx="10953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825500" y="870347"/>
            <a:ext cx="1097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U idealnim gasovima pri </a:t>
            </a:r>
            <a:r>
              <a:rPr lang="sr-Latn-CS" altLang="sr-Latn-RS" sz="2400" b="0" dirty="0" err="1">
                <a:latin typeface="Arial" panose="020B0604020202020204" pitchFamily="34" charset="0"/>
              </a:rPr>
              <a:t>adijabatskim</a:t>
            </a:r>
            <a:r>
              <a:rPr lang="sr-Latn-CS" altLang="sr-Latn-RS" sz="2400" b="0" dirty="0">
                <a:latin typeface="Arial" panose="020B0604020202020204" pitchFamily="34" charset="0"/>
              </a:rPr>
              <a:t> procesima brzina prostiranja zvuka je definisana izrazom:</a:t>
            </a:r>
            <a:endParaRPr lang="sr-Latn-CS" altLang="sr-Latn-R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09600" y="2849959"/>
            <a:ext cx="10972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Brzina zvuka u vazduhu je temperaturno zavisna. </a:t>
            </a: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Na 0</a:t>
            </a:r>
            <a:r>
              <a:rPr lang="sr-Latn-CS" altLang="sr-Latn-RS" sz="2400" b="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C i na normalnom atmosferskom pritisku brzina zvuka u vazduhu je 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1200" b="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600" b="0" i="1" dirty="0" err="1">
                <a:cs typeface="Times New Roman" panose="02020603050405020304" pitchFamily="18" charset="0"/>
              </a:rPr>
              <a:t>c</a:t>
            </a:r>
            <a:r>
              <a:rPr lang="sr-Latn-CS" altLang="sr-Latn-RS" sz="2600" b="0" i="1" baseline="-30000" dirty="0" err="1">
                <a:cs typeface="Times New Roman" panose="02020603050405020304" pitchFamily="18" charset="0"/>
              </a:rPr>
              <a:t>o</a:t>
            </a:r>
            <a:r>
              <a:rPr lang="sr-Latn-CS" altLang="sr-Latn-RS" sz="2600" b="0" dirty="0">
                <a:cs typeface="Times New Roman" panose="02020603050405020304" pitchFamily="18" charset="0"/>
              </a:rPr>
              <a:t> </a:t>
            </a:r>
            <a:r>
              <a:rPr lang="sr-Latn-CS" altLang="sr-Latn-RS" sz="2600" b="0" dirty="0">
                <a:latin typeface="Arial" panose="020B0604020202020204" pitchFamily="34" charset="0"/>
                <a:cs typeface="Times New Roman" panose="02020603050405020304" pitchFamily="18" charset="0"/>
              </a:rPr>
              <a:t>= 331</a:t>
            </a:r>
            <a:r>
              <a:rPr lang="en-US" altLang="sr-Latn-RS" sz="2600" b="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sr-Latn-CS" altLang="sr-Latn-RS" sz="2600" b="0" dirty="0">
                <a:latin typeface="Arial" panose="020B0604020202020204" pitchFamily="34" charset="0"/>
                <a:cs typeface="Times New Roman" panose="02020603050405020304" pitchFamily="18" charset="0"/>
              </a:rPr>
              <a:t>6 m/s.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703389" y="188914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dirty="0">
                <a:latin typeface="Arial" panose="020B0604020202020204" pitchFamily="34" charset="0"/>
              </a:rPr>
              <a:t>Brzina prostiranja zvuka u vazduhu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614070" y="4353318"/>
            <a:ext cx="1097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Može se pokazati da je</a:t>
            </a:r>
            <a:r>
              <a:rPr lang="sr-Latn-CS" altLang="sr-Latn-RS" sz="2400" b="0" dirty="0">
                <a:latin typeface="Arial" panose="020B0604020202020204" pitchFamily="34" charset="0"/>
              </a:rPr>
              <a:t>:</a:t>
            </a: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sr-Latn-CS" altLang="sr-Latn-RS" sz="2400" b="0" dirty="0">
              <a:latin typeface="Arial" panose="020B0604020202020204" pitchFamily="34" charset="0"/>
            </a:endParaRPr>
          </a:p>
        </p:txBody>
      </p:sp>
      <p:graphicFrame>
        <p:nvGraphicFramePr>
          <p:cNvPr id="2345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22517"/>
              </p:ext>
            </p:extLst>
          </p:nvPr>
        </p:nvGraphicFramePr>
        <p:xfrm>
          <a:off x="6311900" y="4725144"/>
          <a:ext cx="172878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75920" imgH="495085" progId="Equation.3">
                  <p:embed/>
                </p:oleObj>
              </mc:Choice>
              <mc:Fallback>
                <p:oleObj r:id="rId6" imgW="875920" imgH="49508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725144"/>
                        <a:ext cx="172878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073515"/>
              </p:ext>
            </p:extLst>
          </p:nvPr>
        </p:nvGraphicFramePr>
        <p:xfrm>
          <a:off x="3432175" y="4898182"/>
          <a:ext cx="16652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61669" imgH="291973" progId="Equation.3">
                  <p:embed/>
                </p:oleObj>
              </mc:Choice>
              <mc:Fallback>
                <p:oleObj r:id="rId8" imgW="761669" imgH="29197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4898182"/>
                        <a:ext cx="16652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609600" y="5889281"/>
            <a:ext cx="1097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altLang="sr-Latn-RS" sz="2400" b="0" dirty="0">
                <a:latin typeface="Arial" panose="020B0604020202020204" pitchFamily="34" charset="0"/>
              </a:rPr>
              <a:t>Razvojem gornjeg izraza u red oko </a:t>
            </a:r>
            <a:r>
              <a:rPr lang="sr-Latn-CS" altLang="sr-Latn-RS" sz="2400" b="0" i="1" dirty="0"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sr-Latn-CS" altLang="sr-Latn-RS" sz="2400" b="0" i="1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sr-Latn-CS" altLang="sr-Latn-RS" sz="2400" b="0" dirty="0">
                <a:latin typeface="Arial" panose="020B0604020202020204" pitchFamily="34" charset="0"/>
              </a:rPr>
              <a:t>dobija se da je:</a:t>
            </a:r>
            <a:r>
              <a:rPr lang="sr-Latn-CS" altLang="sr-Latn-RS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4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33981"/>
              </p:ext>
            </p:extLst>
          </p:nvPr>
        </p:nvGraphicFramePr>
        <p:xfrm>
          <a:off x="4567238" y="6399213"/>
          <a:ext cx="233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228600" progId="Equation.DSMT4">
                  <p:embed/>
                </p:oleObj>
              </mc:Choice>
              <mc:Fallback>
                <p:oleObj name="Equation" r:id="rId10" imgW="11174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6399213"/>
                        <a:ext cx="2336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  <p:bldP spid="234501" grpId="0"/>
      <p:bldP spid="234504" grpId="0"/>
      <p:bldP spid="234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rzina zvuka u vazdu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97" y="926306"/>
            <a:ext cx="7568257" cy="588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95437" y="260648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400" b="0" dirty="0" err="1">
                <a:latin typeface="Arial" panose="020B0604020202020204" pitchFamily="34" charset="0"/>
              </a:rPr>
              <a:t>Promena</a:t>
            </a:r>
            <a:r>
              <a:rPr lang="sr-Latn-CS" altLang="sr-Latn-RS" sz="2400" b="0" dirty="0">
                <a:latin typeface="Arial" panose="020B0604020202020204" pitchFamily="34" charset="0"/>
              </a:rPr>
              <a:t> brzine zvuka u funkciji temperature vazduha</a:t>
            </a:r>
            <a:endParaRPr lang="en-AU" altLang="sr-Latn-R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1931</Words>
  <Application>Microsoft Office PowerPoint</Application>
  <PresentationFormat>Widescreen</PresentationFormat>
  <Paragraphs>337</Paragraphs>
  <Slides>65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Comic Sans MS</vt:lpstr>
      <vt:lpstr>Times New Roman</vt:lpstr>
      <vt:lpstr>Yu L Helvetica</vt:lpstr>
      <vt:lpstr>YU L Swiss</vt:lpstr>
      <vt:lpstr>Default Design</vt:lpstr>
      <vt:lpstr>Equation</vt:lpstr>
      <vt:lpstr>Equation.3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kada se dva nivoa u dB razlikuju za  0 ili 1 2 ili 3 4 ili 8 9 i više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FDU studio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Intenzitet direktnog zvuka tačkastog izvora na rastojanju r je:</vt:lpstr>
      <vt:lpstr>PowerPoint Presentation</vt:lpstr>
      <vt:lpstr>Ukupan intenzitet zvuka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Miomir Mijic</dc:creator>
  <cp:lastModifiedBy>Милош Бјелић</cp:lastModifiedBy>
  <cp:revision>488</cp:revision>
  <cp:lastPrinted>2001-03-22T22:20:39Z</cp:lastPrinted>
  <dcterms:created xsi:type="dcterms:W3CDTF">2001-03-21T09:19:14Z</dcterms:created>
  <dcterms:modified xsi:type="dcterms:W3CDTF">2026-05-01T09:51:36Z</dcterms:modified>
</cp:coreProperties>
</file>