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42"/>
  </p:notesMasterIdLst>
  <p:handoutMasterIdLst>
    <p:handoutMasterId r:id="rId43"/>
  </p:handoutMasterIdLst>
  <p:sldIdLst>
    <p:sldId id="256" r:id="rId2"/>
    <p:sldId id="507" r:id="rId3"/>
    <p:sldId id="511" r:id="rId4"/>
    <p:sldId id="525" r:id="rId5"/>
    <p:sldId id="441" r:id="rId6"/>
    <p:sldId id="526" r:id="rId7"/>
    <p:sldId id="491" r:id="rId8"/>
    <p:sldId id="493" r:id="rId9"/>
    <p:sldId id="494" r:id="rId10"/>
    <p:sldId id="505" r:id="rId11"/>
    <p:sldId id="458" r:id="rId12"/>
    <p:sldId id="469" r:id="rId13"/>
    <p:sldId id="457" r:id="rId14"/>
    <p:sldId id="472" r:id="rId15"/>
    <p:sldId id="496" r:id="rId16"/>
    <p:sldId id="527" r:id="rId17"/>
    <p:sldId id="473" r:id="rId18"/>
    <p:sldId id="429" r:id="rId19"/>
    <p:sldId id="528" r:id="rId20"/>
    <p:sldId id="475" r:id="rId21"/>
    <p:sldId id="529" r:id="rId22"/>
    <p:sldId id="530" r:id="rId23"/>
    <p:sldId id="430" r:id="rId24"/>
    <p:sldId id="520" r:id="rId25"/>
    <p:sldId id="478" r:id="rId26"/>
    <p:sldId id="497" r:id="rId27"/>
    <p:sldId id="531" r:id="rId28"/>
    <p:sldId id="515" r:id="rId29"/>
    <p:sldId id="532" r:id="rId30"/>
    <p:sldId id="481" r:id="rId31"/>
    <p:sldId id="512" r:id="rId32"/>
    <p:sldId id="384" r:id="rId33"/>
    <p:sldId id="409" r:id="rId34"/>
    <p:sldId id="513" r:id="rId35"/>
    <p:sldId id="410" r:id="rId36"/>
    <p:sldId id="522" r:id="rId37"/>
    <p:sldId id="521" r:id="rId38"/>
    <p:sldId id="483" r:id="rId39"/>
    <p:sldId id="533" r:id="rId40"/>
    <p:sldId id="53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varScale="1">
        <p:scale>
          <a:sx n="114" d="100"/>
          <a:sy n="114" d="100"/>
        </p:scale>
        <p:origin x="438"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8" d="100"/>
          <a:sy n="58" d="100"/>
        </p:scale>
        <p:origin x="-181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sr-Latn-RS"/>
          </a:p>
        </p:txBody>
      </p:sp>
      <p:sp>
        <p:nvSpPr>
          <p:cNvPr id="2457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sr-Latn-RS"/>
          </a:p>
        </p:txBody>
      </p:sp>
      <p:sp>
        <p:nvSpPr>
          <p:cNvPr id="2458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sr-Latn-RS"/>
          </a:p>
        </p:txBody>
      </p:sp>
      <p:sp>
        <p:nvSpPr>
          <p:cNvPr id="2458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828927C-2554-445B-9239-BBD423A1DFF0}" type="slidenum">
              <a:rPr lang="en-US" altLang="sr-Latn-RS"/>
              <a:pPr>
                <a:defRPr/>
              </a:pPr>
              <a:t>‹#›</a:t>
            </a:fld>
            <a:endParaRPr lang="en-US" altLang="sr-Latn-RS"/>
          </a:p>
        </p:txBody>
      </p:sp>
    </p:spTree>
    <p:extLst>
      <p:ext uri="{BB962C8B-B14F-4D97-AF65-F5344CB8AC3E}">
        <p14:creationId xmlns:p14="http://schemas.microsoft.com/office/powerpoint/2010/main" val="2240605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sr-Latn-RS"/>
          </a:p>
        </p:txBody>
      </p:sp>
      <p:sp>
        <p:nvSpPr>
          <p:cNvPr id="1024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sr-Latn-R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sr-Latn-RS" noProof="0"/>
              <a:t>Click to edit Master text styles</a:t>
            </a:r>
          </a:p>
          <a:p>
            <a:pPr lvl="1"/>
            <a:r>
              <a:rPr lang="en-US" altLang="sr-Latn-RS" noProof="0"/>
              <a:t>Second level</a:t>
            </a:r>
          </a:p>
          <a:p>
            <a:pPr lvl="2"/>
            <a:r>
              <a:rPr lang="en-US" altLang="sr-Latn-RS" noProof="0"/>
              <a:t>Third level</a:t>
            </a:r>
          </a:p>
          <a:p>
            <a:pPr lvl="3"/>
            <a:r>
              <a:rPr lang="en-US" altLang="sr-Latn-RS" noProof="0"/>
              <a:t>Fourth level</a:t>
            </a:r>
          </a:p>
          <a:p>
            <a:pPr lvl="4"/>
            <a:r>
              <a:rPr lang="en-US" altLang="sr-Latn-RS" noProof="0"/>
              <a:t>Fifth level</a:t>
            </a: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sr-Latn-RS"/>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300CFC52-D78B-4FBF-9C2C-160655D87EC0}" type="slidenum">
              <a:rPr lang="en-US" altLang="sr-Latn-RS"/>
              <a:pPr>
                <a:defRPr/>
              </a:pPr>
              <a:t>‹#›</a:t>
            </a:fld>
            <a:endParaRPr lang="en-US" altLang="sr-Latn-RS"/>
          </a:p>
        </p:txBody>
      </p:sp>
    </p:spTree>
    <p:extLst>
      <p:ext uri="{BB962C8B-B14F-4D97-AF65-F5344CB8AC3E}">
        <p14:creationId xmlns:p14="http://schemas.microsoft.com/office/powerpoint/2010/main" val="296204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sr-Latn-RS"/>
          </a:p>
        </p:txBody>
      </p:sp>
      <p:sp>
        <p:nvSpPr>
          <p:cNvPr id="5" name="Footer Placeholder 4"/>
          <p:cNvSpPr>
            <a:spLocks noGrp="1"/>
          </p:cNvSpPr>
          <p:nvPr>
            <p:ph type="ftr" sz="quarter" idx="11"/>
          </p:nvPr>
        </p:nvSpPr>
        <p:spPr/>
        <p:txBody>
          <a:bodyPr/>
          <a:lstStyle/>
          <a:p>
            <a:pPr>
              <a:defRPr/>
            </a:pPr>
            <a:r>
              <a:rPr lang="en-US" altLang="sr-Latn-RS"/>
              <a:t>UVOD U AUDIOTENIKU</a:t>
            </a:r>
          </a:p>
        </p:txBody>
      </p:sp>
      <p:sp>
        <p:nvSpPr>
          <p:cNvPr id="6" name="Slide Number Placeholder 5"/>
          <p:cNvSpPr>
            <a:spLocks noGrp="1"/>
          </p:cNvSpPr>
          <p:nvPr>
            <p:ph type="sldNum" sz="quarter" idx="12"/>
          </p:nvPr>
        </p:nvSpPr>
        <p:spPr/>
        <p:txBody>
          <a:bodyPr/>
          <a:lstStyle/>
          <a:p>
            <a:pPr>
              <a:defRPr/>
            </a:pPr>
            <a:fld id="{9077CDD0-DB70-40A0-999B-4065C4BE8712}" type="slidenum">
              <a:rPr lang="en-US" altLang="sr-Latn-RS" smtClean="0"/>
              <a:pPr>
                <a:defRPr/>
              </a:pPr>
              <a:t>‹#›</a:t>
            </a:fld>
            <a:endParaRPr lang="en-US" altLang="sr-Latn-RS"/>
          </a:p>
        </p:txBody>
      </p:sp>
    </p:spTree>
    <p:extLst>
      <p:ext uri="{BB962C8B-B14F-4D97-AF65-F5344CB8AC3E}">
        <p14:creationId xmlns:p14="http://schemas.microsoft.com/office/powerpoint/2010/main" val="6377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sr-Latn-RS"/>
          </a:p>
        </p:txBody>
      </p:sp>
      <p:sp>
        <p:nvSpPr>
          <p:cNvPr id="5" name="Footer Placeholder 4"/>
          <p:cNvSpPr>
            <a:spLocks noGrp="1"/>
          </p:cNvSpPr>
          <p:nvPr>
            <p:ph type="ftr" sz="quarter" idx="11"/>
          </p:nvPr>
        </p:nvSpPr>
        <p:spPr/>
        <p:txBody>
          <a:bodyPr/>
          <a:lstStyle/>
          <a:p>
            <a:pPr>
              <a:defRPr/>
            </a:pPr>
            <a:r>
              <a:rPr lang="en-US" altLang="sr-Latn-RS"/>
              <a:t>UVOD U AUDIOTENIKU</a:t>
            </a:r>
          </a:p>
        </p:txBody>
      </p:sp>
      <p:sp>
        <p:nvSpPr>
          <p:cNvPr id="6" name="Slide Number Placeholder 5"/>
          <p:cNvSpPr>
            <a:spLocks noGrp="1"/>
          </p:cNvSpPr>
          <p:nvPr>
            <p:ph type="sldNum" sz="quarter" idx="12"/>
          </p:nvPr>
        </p:nvSpPr>
        <p:spPr/>
        <p:txBody>
          <a:bodyPr/>
          <a:lstStyle/>
          <a:p>
            <a:pPr>
              <a:defRPr/>
            </a:pPr>
            <a:fld id="{7BF63A3B-62B1-482B-BEB8-381B8AACE805}" type="slidenum">
              <a:rPr lang="en-US" altLang="sr-Latn-RS" smtClean="0"/>
              <a:pPr>
                <a:defRPr/>
              </a:pPr>
              <a:t>‹#›</a:t>
            </a:fld>
            <a:endParaRPr lang="en-US" altLang="sr-Latn-RS"/>
          </a:p>
        </p:txBody>
      </p:sp>
    </p:spTree>
    <p:extLst>
      <p:ext uri="{BB962C8B-B14F-4D97-AF65-F5344CB8AC3E}">
        <p14:creationId xmlns:p14="http://schemas.microsoft.com/office/powerpoint/2010/main" val="71724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sr-Latn-RS"/>
          </a:p>
        </p:txBody>
      </p:sp>
      <p:sp>
        <p:nvSpPr>
          <p:cNvPr id="5" name="Footer Placeholder 4"/>
          <p:cNvSpPr>
            <a:spLocks noGrp="1"/>
          </p:cNvSpPr>
          <p:nvPr>
            <p:ph type="ftr" sz="quarter" idx="11"/>
          </p:nvPr>
        </p:nvSpPr>
        <p:spPr/>
        <p:txBody>
          <a:bodyPr/>
          <a:lstStyle/>
          <a:p>
            <a:pPr>
              <a:defRPr/>
            </a:pPr>
            <a:r>
              <a:rPr lang="en-US" altLang="sr-Latn-RS"/>
              <a:t>UVOD U AUDIOTENIKU</a:t>
            </a:r>
          </a:p>
        </p:txBody>
      </p:sp>
      <p:sp>
        <p:nvSpPr>
          <p:cNvPr id="6" name="Slide Number Placeholder 5"/>
          <p:cNvSpPr>
            <a:spLocks noGrp="1"/>
          </p:cNvSpPr>
          <p:nvPr>
            <p:ph type="sldNum" sz="quarter" idx="12"/>
          </p:nvPr>
        </p:nvSpPr>
        <p:spPr/>
        <p:txBody>
          <a:bodyPr/>
          <a:lstStyle/>
          <a:p>
            <a:pPr>
              <a:defRPr/>
            </a:pPr>
            <a:fld id="{3409A637-926E-4D28-ACF8-A8678B597A48}" type="slidenum">
              <a:rPr lang="en-US" altLang="sr-Latn-RS" smtClean="0"/>
              <a:pPr>
                <a:defRPr/>
              </a:pPr>
              <a:t>‹#›</a:t>
            </a:fld>
            <a:endParaRPr lang="en-US" altLang="sr-Latn-RS"/>
          </a:p>
        </p:txBody>
      </p:sp>
    </p:spTree>
    <p:extLst>
      <p:ext uri="{BB962C8B-B14F-4D97-AF65-F5344CB8AC3E}">
        <p14:creationId xmlns:p14="http://schemas.microsoft.com/office/powerpoint/2010/main" val="370620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sr-Latn-RS"/>
          </a:p>
        </p:txBody>
      </p:sp>
      <p:sp>
        <p:nvSpPr>
          <p:cNvPr id="5" name="Footer Placeholder 4"/>
          <p:cNvSpPr>
            <a:spLocks noGrp="1"/>
          </p:cNvSpPr>
          <p:nvPr>
            <p:ph type="ftr" sz="quarter" idx="11"/>
          </p:nvPr>
        </p:nvSpPr>
        <p:spPr/>
        <p:txBody>
          <a:bodyPr/>
          <a:lstStyle/>
          <a:p>
            <a:pPr>
              <a:defRPr/>
            </a:pPr>
            <a:r>
              <a:rPr lang="en-US" altLang="sr-Latn-RS"/>
              <a:t>UVOD U AUDIOTENIKU</a:t>
            </a:r>
          </a:p>
        </p:txBody>
      </p:sp>
      <p:sp>
        <p:nvSpPr>
          <p:cNvPr id="6" name="Slide Number Placeholder 5"/>
          <p:cNvSpPr>
            <a:spLocks noGrp="1"/>
          </p:cNvSpPr>
          <p:nvPr>
            <p:ph type="sldNum" sz="quarter" idx="12"/>
          </p:nvPr>
        </p:nvSpPr>
        <p:spPr/>
        <p:txBody>
          <a:bodyPr/>
          <a:lstStyle/>
          <a:p>
            <a:pPr>
              <a:defRPr/>
            </a:pPr>
            <a:fld id="{37424002-AE52-4641-A159-D6CF4C0EB8C1}" type="slidenum">
              <a:rPr lang="en-US" altLang="sr-Latn-RS" smtClean="0"/>
              <a:pPr>
                <a:defRPr/>
              </a:pPr>
              <a:t>‹#›</a:t>
            </a:fld>
            <a:endParaRPr lang="en-US" altLang="sr-Latn-RS"/>
          </a:p>
        </p:txBody>
      </p:sp>
    </p:spTree>
    <p:extLst>
      <p:ext uri="{BB962C8B-B14F-4D97-AF65-F5344CB8AC3E}">
        <p14:creationId xmlns:p14="http://schemas.microsoft.com/office/powerpoint/2010/main" val="105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sr-Latn-RS"/>
          </a:p>
        </p:txBody>
      </p:sp>
      <p:sp>
        <p:nvSpPr>
          <p:cNvPr id="5" name="Footer Placeholder 4"/>
          <p:cNvSpPr>
            <a:spLocks noGrp="1"/>
          </p:cNvSpPr>
          <p:nvPr>
            <p:ph type="ftr" sz="quarter" idx="11"/>
          </p:nvPr>
        </p:nvSpPr>
        <p:spPr/>
        <p:txBody>
          <a:bodyPr/>
          <a:lstStyle/>
          <a:p>
            <a:pPr>
              <a:defRPr/>
            </a:pPr>
            <a:r>
              <a:rPr lang="en-US" altLang="sr-Latn-RS"/>
              <a:t>UVOD U AUDIOTENIKU</a:t>
            </a:r>
          </a:p>
        </p:txBody>
      </p:sp>
      <p:sp>
        <p:nvSpPr>
          <p:cNvPr id="6" name="Slide Number Placeholder 5"/>
          <p:cNvSpPr>
            <a:spLocks noGrp="1"/>
          </p:cNvSpPr>
          <p:nvPr>
            <p:ph type="sldNum" sz="quarter" idx="12"/>
          </p:nvPr>
        </p:nvSpPr>
        <p:spPr/>
        <p:txBody>
          <a:bodyPr/>
          <a:lstStyle/>
          <a:p>
            <a:pPr>
              <a:defRPr/>
            </a:pPr>
            <a:fld id="{7180DEB4-E222-4515-AF0C-C3A1E723843C}" type="slidenum">
              <a:rPr lang="en-US" altLang="sr-Latn-RS" smtClean="0"/>
              <a:pPr>
                <a:defRPr/>
              </a:pPr>
              <a:t>‹#›</a:t>
            </a:fld>
            <a:endParaRPr lang="en-US" altLang="sr-Latn-RS"/>
          </a:p>
        </p:txBody>
      </p:sp>
    </p:spTree>
    <p:extLst>
      <p:ext uri="{BB962C8B-B14F-4D97-AF65-F5344CB8AC3E}">
        <p14:creationId xmlns:p14="http://schemas.microsoft.com/office/powerpoint/2010/main" val="253285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sr-Latn-RS"/>
          </a:p>
        </p:txBody>
      </p:sp>
      <p:sp>
        <p:nvSpPr>
          <p:cNvPr id="6" name="Footer Placeholder 5"/>
          <p:cNvSpPr>
            <a:spLocks noGrp="1"/>
          </p:cNvSpPr>
          <p:nvPr>
            <p:ph type="ftr" sz="quarter" idx="11"/>
          </p:nvPr>
        </p:nvSpPr>
        <p:spPr/>
        <p:txBody>
          <a:bodyPr/>
          <a:lstStyle/>
          <a:p>
            <a:pPr>
              <a:defRPr/>
            </a:pPr>
            <a:r>
              <a:rPr lang="en-US" altLang="sr-Latn-RS"/>
              <a:t>UVOD U AUDIOTENIKU</a:t>
            </a:r>
          </a:p>
        </p:txBody>
      </p:sp>
      <p:sp>
        <p:nvSpPr>
          <p:cNvPr id="7" name="Slide Number Placeholder 6"/>
          <p:cNvSpPr>
            <a:spLocks noGrp="1"/>
          </p:cNvSpPr>
          <p:nvPr>
            <p:ph type="sldNum" sz="quarter" idx="12"/>
          </p:nvPr>
        </p:nvSpPr>
        <p:spPr/>
        <p:txBody>
          <a:bodyPr/>
          <a:lstStyle/>
          <a:p>
            <a:pPr>
              <a:defRPr/>
            </a:pPr>
            <a:fld id="{D3C3C751-B7AA-48D8-90EB-02D3F697BFF4}" type="slidenum">
              <a:rPr lang="en-US" altLang="sr-Latn-RS" smtClean="0"/>
              <a:pPr>
                <a:defRPr/>
              </a:pPr>
              <a:t>‹#›</a:t>
            </a:fld>
            <a:endParaRPr lang="en-US" altLang="sr-Latn-RS"/>
          </a:p>
        </p:txBody>
      </p:sp>
    </p:spTree>
    <p:extLst>
      <p:ext uri="{BB962C8B-B14F-4D97-AF65-F5344CB8AC3E}">
        <p14:creationId xmlns:p14="http://schemas.microsoft.com/office/powerpoint/2010/main" val="66582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sr-Latn-RS"/>
          </a:p>
        </p:txBody>
      </p:sp>
      <p:sp>
        <p:nvSpPr>
          <p:cNvPr id="8" name="Footer Placeholder 7"/>
          <p:cNvSpPr>
            <a:spLocks noGrp="1"/>
          </p:cNvSpPr>
          <p:nvPr>
            <p:ph type="ftr" sz="quarter" idx="11"/>
          </p:nvPr>
        </p:nvSpPr>
        <p:spPr/>
        <p:txBody>
          <a:bodyPr/>
          <a:lstStyle/>
          <a:p>
            <a:pPr>
              <a:defRPr/>
            </a:pPr>
            <a:r>
              <a:rPr lang="en-US" altLang="sr-Latn-RS"/>
              <a:t>UVOD U AUDIOTENIKU</a:t>
            </a:r>
          </a:p>
        </p:txBody>
      </p:sp>
      <p:sp>
        <p:nvSpPr>
          <p:cNvPr id="9" name="Slide Number Placeholder 8"/>
          <p:cNvSpPr>
            <a:spLocks noGrp="1"/>
          </p:cNvSpPr>
          <p:nvPr>
            <p:ph type="sldNum" sz="quarter" idx="12"/>
          </p:nvPr>
        </p:nvSpPr>
        <p:spPr/>
        <p:txBody>
          <a:bodyPr/>
          <a:lstStyle/>
          <a:p>
            <a:pPr>
              <a:defRPr/>
            </a:pPr>
            <a:fld id="{0721C6F4-F60B-4B79-817D-D094F22EA120}" type="slidenum">
              <a:rPr lang="en-US" altLang="sr-Latn-RS" smtClean="0"/>
              <a:pPr>
                <a:defRPr/>
              </a:pPr>
              <a:t>‹#›</a:t>
            </a:fld>
            <a:endParaRPr lang="en-US" altLang="sr-Latn-RS"/>
          </a:p>
        </p:txBody>
      </p:sp>
    </p:spTree>
    <p:extLst>
      <p:ext uri="{BB962C8B-B14F-4D97-AF65-F5344CB8AC3E}">
        <p14:creationId xmlns:p14="http://schemas.microsoft.com/office/powerpoint/2010/main" val="164188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sr-Latn-RS"/>
          </a:p>
        </p:txBody>
      </p:sp>
      <p:sp>
        <p:nvSpPr>
          <p:cNvPr id="4" name="Footer Placeholder 3"/>
          <p:cNvSpPr>
            <a:spLocks noGrp="1"/>
          </p:cNvSpPr>
          <p:nvPr>
            <p:ph type="ftr" sz="quarter" idx="11"/>
          </p:nvPr>
        </p:nvSpPr>
        <p:spPr/>
        <p:txBody>
          <a:bodyPr/>
          <a:lstStyle/>
          <a:p>
            <a:pPr>
              <a:defRPr/>
            </a:pPr>
            <a:r>
              <a:rPr lang="en-US" altLang="sr-Latn-RS"/>
              <a:t>UVOD U AUDIOTENIKU</a:t>
            </a:r>
          </a:p>
        </p:txBody>
      </p:sp>
      <p:sp>
        <p:nvSpPr>
          <p:cNvPr id="5" name="Slide Number Placeholder 4"/>
          <p:cNvSpPr>
            <a:spLocks noGrp="1"/>
          </p:cNvSpPr>
          <p:nvPr>
            <p:ph type="sldNum" sz="quarter" idx="12"/>
          </p:nvPr>
        </p:nvSpPr>
        <p:spPr/>
        <p:txBody>
          <a:bodyPr/>
          <a:lstStyle/>
          <a:p>
            <a:pPr>
              <a:defRPr/>
            </a:pPr>
            <a:fld id="{A6CA9CA4-8DFB-4A1C-9FE4-9F7769E460B1}" type="slidenum">
              <a:rPr lang="en-US" altLang="sr-Latn-RS" smtClean="0"/>
              <a:pPr>
                <a:defRPr/>
              </a:pPr>
              <a:t>‹#›</a:t>
            </a:fld>
            <a:endParaRPr lang="en-US" altLang="sr-Latn-RS"/>
          </a:p>
        </p:txBody>
      </p:sp>
    </p:spTree>
    <p:extLst>
      <p:ext uri="{BB962C8B-B14F-4D97-AF65-F5344CB8AC3E}">
        <p14:creationId xmlns:p14="http://schemas.microsoft.com/office/powerpoint/2010/main" val="198971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sr-Latn-RS"/>
          </a:p>
        </p:txBody>
      </p:sp>
      <p:sp>
        <p:nvSpPr>
          <p:cNvPr id="3" name="Footer Placeholder 2"/>
          <p:cNvSpPr>
            <a:spLocks noGrp="1"/>
          </p:cNvSpPr>
          <p:nvPr>
            <p:ph type="ftr" sz="quarter" idx="11"/>
          </p:nvPr>
        </p:nvSpPr>
        <p:spPr/>
        <p:txBody>
          <a:bodyPr/>
          <a:lstStyle/>
          <a:p>
            <a:pPr>
              <a:defRPr/>
            </a:pPr>
            <a:r>
              <a:rPr lang="en-US" altLang="sr-Latn-RS"/>
              <a:t>UVOD U AUDIOTENIKU</a:t>
            </a:r>
          </a:p>
        </p:txBody>
      </p:sp>
      <p:sp>
        <p:nvSpPr>
          <p:cNvPr id="4" name="Slide Number Placeholder 3"/>
          <p:cNvSpPr>
            <a:spLocks noGrp="1"/>
          </p:cNvSpPr>
          <p:nvPr>
            <p:ph type="sldNum" sz="quarter" idx="12"/>
          </p:nvPr>
        </p:nvSpPr>
        <p:spPr/>
        <p:txBody>
          <a:bodyPr/>
          <a:lstStyle/>
          <a:p>
            <a:pPr>
              <a:defRPr/>
            </a:pPr>
            <a:fld id="{9F71A813-1B5D-4552-B423-6DB3676E20C9}" type="slidenum">
              <a:rPr lang="en-US" altLang="sr-Latn-RS" smtClean="0"/>
              <a:pPr>
                <a:defRPr/>
              </a:pPr>
              <a:t>‹#›</a:t>
            </a:fld>
            <a:endParaRPr lang="en-US" altLang="sr-Latn-RS"/>
          </a:p>
        </p:txBody>
      </p:sp>
    </p:spTree>
    <p:extLst>
      <p:ext uri="{BB962C8B-B14F-4D97-AF65-F5344CB8AC3E}">
        <p14:creationId xmlns:p14="http://schemas.microsoft.com/office/powerpoint/2010/main" val="450644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sr-Latn-RS"/>
          </a:p>
        </p:txBody>
      </p:sp>
      <p:sp>
        <p:nvSpPr>
          <p:cNvPr id="6" name="Footer Placeholder 5"/>
          <p:cNvSpPr>
            <a:spLocks noGrp="1"/>
          </p:cNvSpPr>
          <p:nvPr>
            <p:ph type="ftr" sz="quarter" idx="11"/>
          </p:nvPr>
        </p:nvSpPr>
        <p:spPr/>
        <p:txBody>
          <a:bodyPr/>
          <a:lstStyle/>
          <a:p>
            <a:pPr>
              <a:defRPr/>
            </a:pPr>
            <a:r>
              <a:rPr lang="en-US" altLang="sr-Latn-RS"/>
              <a:t>UVOD U AUDIOTENIKU</a:t>
            </a:r>
          </a:p>
        </p:txBody>
      </p:sp>
      <p:sp>
        <p:nvSpPr>
          <p:cNvPr id="7" name="Slide Number Placeholder 6"/>
          <p:cNvSpPr>
            <a:spLocks noGrp="1"/>
          </p:cNvSpPr>
          <p:nvPr>
            <p:ph type="sldNum" sz="quarter" idx="12"/>
          </p:nvPr>
        </p:nvSpPr>
        <p:spPr/>
        <p:txBody>
          <a:bodyPr/>
          <a:lstStyle/>
          <a:p>
            <a:pPr>
              <a:defRPr/>
            </a:pPr>
            <a:fld id="{8702695D-18BD-4C12-9187-971B10F5326E}" type="slidenum">
              <a:rPr lang="en-US" altLang="sr-Latn-RS" smtClean="0"/>
              <a:pPr>
                <a:defRPr/>
              </a:pPr>
              <a:t>‹#›</a:t>
            </a:fld>
            <a:endParaRPr lang="en-US" altLang="sr-Latn-RS"/>
          </a:p>
        </p:txBody>
      </p:sp>
    </p:spTree>
    <p:extLst>
      <p:ext uri="{BB962C8B-B14F-4D97-AF65-F5344CB8AC3E}">
        <p14:creationId xmlns:p14="http://schemas.microsoft.com/office/powerpoint/2010/main" val="422768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sr-Latn-RS"/>
          </a:p>
        </p:txBody>
      </p:sp>
      <p:sp>
        <p:nvSpPr>
          <p:cNvPr id="6" name="Footer Placeholder 5"/>
          <p:cNvSpPr>
            <a:spLocks noGrp="1"/>
          </p:cNvSpPr>
          <p:nvPr>
            <p:ph type="ftr" sz="quarter" idx="11"/>
          </p:nvPr>
        </p:nvSpPr>
        <p:spPr/>
        <p:txBody>
          <a:bodyPr/>
          <a:lstStyle/>
          <a:p>
            <a:pPr>
              <a:defRPr/>
            </a:pPr>
            <a:r>
              <a:rPr lang="en-US" altLang="sr-Latn-RS"/>
              <a:t>UVOD U AUDIOTENIKU</a:t>
            </a:r>
          </a:p>
        </p:txBody>
      </p:sp>
      <p:sp>
        <p:nvSpPr>
          <p:cNvPr id="7" name="Slide Number Placeholder 6"/>
          <p:cNvSpPr>
            <a:spLocks noGrp="1"/>
          </p:cNvSpPr>
          <p:nvPr>
            <p:ph type="sldNum" sz="quarter" idx="12"/>
          </p:nvPr>
        </p:nvSpPr>
        <p:spPr/>
        <p:txBody>
          <a:bodyPr/>
          <a:lstStyle/>
          <a:p>
            <a:pPr>
              <a:defRPr/>
            </a:pPr>
            <a:fld id="{83FB274A-855E-4616-87D3-0BC33CBF17EB}" type="slidenum">
              <a:rPr lang="en-US" altLang="sr-Latn-RS" smtClean="0"/>
              <a:pPr>
                <a:defRPr/>
              </a:pPr>
              <a:t>‹#›</a:t>
            </a:fld>
            <a:endParaRPr lang="en-US" altLang="sr-Latn-RS"/>
          </a:p>
        </p:txBody>
      </p:sp>
    </p:spTree>
    <p:extLst>
      <p:ext uri="{BB962C8B-B14F-4D97-AF65-F5344CB8AC3E}">
        <p14:creationId xmlns:p14="http://schemas.microsoft.com/office/powerpoint/2010/main" val="394833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sr-Latn-RS"/>
              <a:t>UVOD U AUDIOTENIKU</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F88395-3F79-4A3C-8CB1-E6F1F57B5055}" type="slidenum">
              <a:rPr lang="en-US" altLang="sr-Latn-RS" smtClean="0"/>
              <a:pPr>
                <a:defRPr/>
              </a:pPr>
              <a:t>‹#›</a:t>
            </a:fld>
            <a:endParaRPr lang="en-US" altLang="sr-Latn-RS"/>
          </a:p>
        </p:txBody>
      </p:sp>
    </p:spTree>
    <p:extLst>
      <p:ext uri="{BB962C8B-B14F-4D97-AF65-F5344CB8AC3E}">
        <p14:creationId xmlns:p14="http://schemas.microsoft.com/office/powerpoint/2010/main" val="3050278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3.bin"/><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2.wmf"/><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3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6.wmf"/><Relationship Id="rId1" Type="http://schemas.openxmlformats.org/officeDocument/2006/relationships/slideLayout" Target="../slideLayouts/slideLayout7.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slides/_rels/slide3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47CAF-3CBE-49C4-921A-8EFD0B171462}"/>
              </a:ext>
            </a:extLst>
          </p:cNvPr>
          <p:cNvSpPr>
            <a:spLocks noChangeArrowheads="1"/>
          </p:cNvSpPr>
          <p:nvPr/>
        </p:nvSpPr>
        <p:spPr bwMode="white">
          <a:xfrm>
            <a:off x="609600" y="2090172"/>
            <a:ext cx="10972800" cy="193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lgn="ctr">
              <a:spcBef>
                <a:spcPct val="0"/>
              </a:spcBef>
              <a:buFontTx/>
              <a:buNone/>
            </a:pPr>
            <a:r>
              <a:rPr lang="sr-Latn-CS" altLang="sr-Latn-RS" dirty="0">
                <a:latin typeface="YU L Swiss"/>
              </a:rPr>
              <a:t>Tema </a:t>
            </a:r>
            <a:r>
              <a:rPr lang="en-US" altLang="sr-Latn-RS" dirty="0">
                <a:latin typeface="YU L Swiss"/>
              </a:rPr>
              <a:t>12</a:t>
            </a:r>
          </a:p>
          <a:p>
            <a:pPr algn="ctr">
              <a:spcBef>
                <a:spcPct val="0"/>
              </a:spcBef>
              <a:buFontTx/>
              <a:buNone/>
            </a:pPr>
            <a:endParaRPr lang="en-US" altLang="sr-Latn-RS" sz="4800" b="1" dirty="0">
              <a:latin typeface="Arial" panose="020B0604020202020204" pitchFamily="34" charset="0"/>
              <a:cs typeface="Times New Roman" panose="02020603050405020304" pitchFamily="18" charset="0"/>
            </a:endParaRPr>
          </a:p>
          <a:p>
            <a:pPr algn="ctr"/>
            <a:r>
              <a:rPr lang="sr-Latn-CS" altLang="sr-Latn-RS" sz="4800" b="1" dirty="0"/>
              <a:t>POVEZIVANJE AUDIO UREĐAJA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IMG_1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5"/>
          <p:cNvSpPr txBox="1">
            <a:spLocks noChangeArrowheads="1"/>
          </p:cNvSpPr>
          <p:nvPr/>
        </p:nvSpPr>
        <p:spPr bwMode="auto">
          <a:xfrm>
            <a:off x="674818" y="73611"/>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400" dirty="0">
                <a:latin typeface="Arial" panose="020B0604020202020204" pitchFamily="34" charset="0"/>
                <a:cs typeface="Times New Roman" panose="02020603050405020304" pitchFamily="18" charset="0"/>
              </a:rPr>
              <a:t>Šema realne veze dva ure</a:t>
            </a:r>
            <a:r>
              <a:rPr lang="sr-Latn-CS" altLang="sr-Latn-RS" sz="2400" dirty="0">
                <a:latin typeface="Arial" panose="020B0604020202020204" pitchFamily="34" charset="0"/>
              </a:rPr>
              <a:t>đ</a:t>
            </a:r>
            <a:r>
              <a:rPr lang="sr-Latn-CS" altLang="sr-Latn-RS" sz="2400" dirty="0">
                <a:latin typeface="Arial" panose="020B0604020202020204" pitchFamily="34" charset="0"/>
                <a:cs typeface="Times New Roman" panose="02020603050405020304" pitchFamily="18" charset="0"/>
              </a:rPr>
              <a:t>aja u audio sistemu sa ozna</a:t>
            </a:r>
            <a:r>
              <a:rPr lang="sr-Latn-CS" altLang="sr-Latn-RS" sz="2400" dirty="0">
                <a:latin typeface="Arial" panose="020B0604020202020204" pitchFamily="34" charset="0"/>
              </a:rPr>
              <a:t>č</a:t>
            </a:r>
            <a:r>
              <a:rPr lang="sr-Latn-CS" altLang="sr-Latn-RS" sz="2400" dirty="0">
                <a:latin typeface="Arial" panose="020B0604020202020204" pitchFamily="34" charset="0"/>
                <a:cs typeface="Times New Roman" panose="02020603050405020304" pitchFamily="18" charset="0"/>
              </a:rPr>
              <a:t>enim spoljašnjim uticajima </a:t>
            </a:r>
          </a:p>
        </p:txBody>
      </p:sp>
      <p:pic>
        <p:nvPicPr>
          <p:cNvPr id="4" name="Picture 3" descr="C:\Users\Mijic\Desktop\Slika 12.1.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8911" y="1127125"/>
            <a:ext cx="8676000" cy="2792946"/>
          </a:xfrm>
          <a:prstGeom prst="rect">
            <a:avLst/>
          </a:prstGeom>
          <a:solidFill>
            <a:schemeClr val="bg1"/>
          </a:solidFill>
          <a:ln>
            <a:solidFill>
              <a:schemeClr val="accent1"/>
            </a:solidFill>
          </a:ln>
        </p:spPr>
      </p:pic>
      <p:sp>
        <p:nvSpPr>
          <p:cNvPr id="5" name="Rectangle 2"/>
          <p:cNvSpPr>
            <a:spLocks noChangeArrowheads="1"/>
          </p:cNvSpPr>
          <p:nvPr/>
        </p:nvSpPr>
        <p:spPr bwMode="auto">
          <a:xfrm>
            <a:off x="609600" y="4365104"/>
            <a:ext cx="10972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rPr>
              <a:t>O</a:t>
            </a:r>
            <a:r>
              <a:rPr lang="sr-Latn-CS" altLang="sr-Latn-RS" sz="2400" dirty="0">
                <a:latin typeface="Arial" panose="020B0604020202020204" pitchFamily="34" charset="0"/>
                <a:cs typeface="Arial" panose="020B0604020202020204" pitchFamily="34" charset="0"/>
              </a:rPr>
              <a:t>snovno kolo veze dva audio uređaja proširuje</a:t>
            </a:r>
            <a:r>
              <a:rPr lang="sr-Latn-CS" altLang="sr-Latn-RS" sz="2400" dirty="0">
                <a:latin typeface="Arial" panose="020B0604020202020204" pitchFamily="34" charset="0"/>
              </a:rPr>
              <a:t> se parazitskim elementima</a:t>
            </a:r>
            <a:r>
              <a:rPr lang="sr-Latn-CS" altLang="sr-Latn-RS" sz="2400" dirty="0">
                <a:latin typeface="Arial" panose="020B0604020202020204" pitchFamily="34" charset="0"/>
                <a:cs typeface="Arial" panose="020B0604020202020204" pitchFamily="34" charset="0"/>
              </a:rPr>
              <a:t>: </a:t>
            </a:r>
            <a:endParaRPr lang="sr-Latn-CS" altLang="sr-Latn-RS" sz="2400" dirty="0">
              <a:latin typeface="Arial" panose="020B0604020202020204" pitchFamily="34" charset="0"/>
              <a:cs typeface="Times New Roman" panose="02020603050405020304" pitchFamily="18" charset="0"/>
            </a:endParaRPr>
          </a:p>
          <a:p>
            <a:pPr>
              <a:spcBef>
                <a:spcPct val="0"/>
              </a:spcBef>
              <a:buFontTx/>
              <a:buNone/>
            </a:pPr>
            <a:endParaRPr lang="sr-Latn-CS" altLang="sr-Latn-RS" sz="1400" dirty="0">
              <a:latin typeface="Arial" panose="020B0604020202020204" pitchFamily="34" charset="0"/>
            </a:endParaRPr>
          </a:p>
          <a:p>
            <a:pPr>
              <a:spcBef>
                <a:spcPct val="0"/>
              </a:spcBef>
              <a:buFont typeface="Wingdings" panose="05000000000000000000" pitchFamily="2" charset="2"/>
              <a:buChar char="§"/>
            </a:pPr>
            <a:r>
              <a:rPr lang="sr-Latn-CS" altLang="sr-Latn-RS" sz="2400" dirty="0">
                <a:latin typeface="Arial" panose="020B0604020202020204" pitchFamily="34" charset="0"/>
              </a:rPr>
              <a:t> </a:t>
            </a:r>
            <a:r>
              <a:rPr lang="sr-Latn-CS" altLang="sr-Latn-RS" sz="2400" dirty="0">
                <a:latin typeface="Arial" panose="020B0604020202020204" pitchFamily="34" charset="0"/>
                <a:cs typeface="Arial" panose="020B0604020202020204" pitchFamily="34" charset="0"/>
              </a:rPr>
              <a:t>pasivnim elementima koje unose provodnici</a:t>
            </a:r>
            <a:r>
              <a:rPr lang="sr-Latn-CS" altLang="sr-Latn-RS" sz="2400" dirty="0">
                <a:latin typeface="Arial" panose="020B0604020202020204" pitchFamily="34" charset="0"/>
              </a:rPr>
              <a:t> </a:t>
            </a:r>
            <a:r>
              <a:rPr lang="sr-Latn-CS" altLang="sr-Latn-RS" sz="2400" dirty="0">
                <a:latin typeface="Arial" panose="020B0604020202020204" pitchFamily="34" charset="0"/>
                <a:cs typeface="Arial" panose="020B0604020202020204" pitchFamily="34" charset="0"/>
              </a:rPr>
              <a:t>kabla, </a:t>
            </a:r>
            <a:endParaRPr lang="sr-Latn-CS" altLang="sr-Latn-RS" sz="2400" dirty="0">
              <a:latin typeface="Arial" panose="020B0604020202020204" pitchFamily="34" charset="0"/>
            </a:endParaRPr>
          </a:p>
          <a:p>
            <a:pPr>
              <a:spcBef>
                <a:spcPct val="0"/>
              </a:spcBef>
              <a:buFont typeface="Wingdings" panose="05000000000000000000" pitchFamily="2" charset="2"/>
              <a:buChar char="§"/>
            </a:pPr>
            <a:r>
              <a:rPr lang="sr-Latn-CS" altLang="sr-Latn-RS" sz="2400" dirty="0">
                <a:latin typeface="Arial" panose="020B0604020202020204" pitchFamily="34" charset="0"/>
              </a:rPr>
              <a:t> </a:t>
            </a:r>
            <a:r>
              <a:rPr lang="sr-Latn-CS" altLang="sr-Latn-RS" sz="2400" dirty="0">
                <a:latin typeface="Arial" panose="020B0604020202020204" pitchFamily="34" charset="0"/>
                <a:cs typeface="Arial" panose="020B0604020202020204" pitchFamily="34" charset="0"/>
              </a:rPr>
              <a:t>generatorima elektromotornih sila koji nastaju</a:t>
            </a:r>
            <a:r>
              <a:rPr lang="sr-Latn-CS" altLang="sr-Latn-RS" sz="2400" dirty="0">
                <a:latin typeface="Arial" panose="020B0604020202020204" pitchFamily="34" charset="0"/>
              </a:rPr>
              <a:t> </a:t>
            </a:r>
            <a:r>
              <a:rPr lang="sr-Latn-CS" altLang="sr-Latn-RS" sz="2400" dirty="0">
                <a:latin typeface="Arial" panose="020B0604020202020204" pitchFamily="34" charset="0"/>
                <a:cs typeface="Arial" panose="020B0604020202020204" pitchFamily="34" charset="0"/>
              </a:rPr>
              <a:t>uticajima</a:t>
            </a:r>
            <a:r>
              <a:rPr lang="en-US" altLang="sr-Latn-RS" sz="2400" dirty="0">
                <a:latin typeface="Arial" panose="020B0604020202020204" pitchFamily="34" charset="0"/>
                <a:cs typeface="Arial" panose="020B0604020202020204" pitchFamily="34" charset="0"/>
              </a:rPr>
              <a:t> </a:t>
            </a:r>
            <a:r>
              <a:rPr lang="sr-Latn-CS" altLang="sr-Latn-RS" sz="2400" dirty="0">
                <a:latin typeface="Arial" panose="020B0604020202020204" pitchFamily="34" charset="0"/>
                <a:cs typeface="Arial" panose="020B0604020202020204" pitchFamily="34" charset="0"/>
              </a:rPr>
              <a:t>spoljašnjih polja na provodnike</a:t>
            </a:r>
            <a:r>
              <a:rPr lang="sr-Latn-CS" altLang="sr-Latn-RS" sz="2400" dirty="0">
                <a:latin typeface="Arial" panose="020B0604020202020204" pitchFamily="34" charset="0"/>
              </a:rPr>
              <a:t> </a:t>
            </a:r>
            <a:r>
              <a:rPr lang="sr-Latn-CS" altLang="sr-Latn-RS" sz="2400" dirty="0">
                <a:latin typeface="Arial" panose="020B0604020202020204" pitchFamily="34" charset="0"/>
                <a:cs typeface="Arial" panose="020B0604020202020204" pitchFamily="34" charset="0"/>
              </a:rPr>
              <a:t>kabla</a:t>
            </a:r>
            <a:r>
              <a:rPr lang="sr-Latn-CS" altLang="sr-Latn-RS" sz="2400" dirty="0">
                <a:latin typeface="Arial" panose="020B0604020202020204" pitchFamily="34" charset="0"/>
              </a:rPr>
              <a:t>,</a:t>
            </a:r>
            <a:r>
              <a:rPr lang="sr-Latn-CS" altLang="sr-Latn-RS" sz="2400" dirty="0">
                <a:latin typeface="Arial" panose="020B0604020202020204" pitchFamily="34" charset="0"/>
                <a:cs typeface="Arial" panose="020B0604020202020204" pitchFamily="34" charset="0"/>
              </a:rPr>
              <a:t> </a:t>
            </a:r>
            <a:endParaRPr lang="sr-Latn-CS" altLang="sr-Latn-RS" sz="2400" dirty="0">
              <a:latin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551384" y="244005"/>
            <a:ext cx="109728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800" b="1" u="sng" dirty="0">
                <a:latin typeface="Arial" panose="020B0604020202020204" pitchFamily="34" charset="0"/>
                <a:cs typeface="Arial" panose="020B0604020202020204" pitchFamily="34" charset="0"/>
              </a:rPr>
              <a:t>Uticaj električnih parametara spojnih kablova</a:t>
            </a:r>
            <a:r>
              <a:rPr lang="sr-Latn-CS" altLang="sr-Latn-RS" b="1" dirty="0">
                <a:latin typeface="Arial" panose="020B0604020202020204" pitchFamily="34" charset="0"/>
                <a:cs typeface="Arial" panose="020B0604020202020204" pitchFamily="34" charset="0"/>
              </a:rPr>
              <a:t> </a:t>
            </a:r>
          </a:p>
          <a:p>
            <a:pPr algn="just">
              <a:spcBef>
                <a:spcPct val="0"/>
              </a:spcBef>
              <a:buFontTx/>
              <a:buNone/>
            </a:pPr>
            <a:endParaRPr lang="sr-Latn-CS" altLang="sr-Latn-RS" sz="2400" dirty="0">
              <a:latin typeface="Arial" panose="020B0604020202020204" pitchFamily="34" charset="0"/>
              <a:cs typeface="Arial" panose="020B0604020202020204" pitchFamily="34" charset="0"/>
            </a:endParaRPr>
          </a:p>
          <a:p>
            <a:pPr algn="just">
              <a:spcBef>
                <a:spcPct val="0"/>
              </a:spcBef>
              <a:buFontTx/>
              <a:buNone/>
            </a:pPr>
            <a:endParaRPr lang="sr-Latn-CS" altLang="sr-Latn-RS" sz="2400" dirty="0">
              <a:latin typeface="Arial" panose="020B0604020202020204" pitchFamily="34" charset="0"/>
              <a:cs typeface="Arial" panose="020B0604020202020204" pitchFamily="34" charset="0"/>
            </a:endParaRPr>
          </a:p>
          <a:p>
            <a:pPr algn="just">
              <a:spcBef>
                <a:spcPct val="0"/>
              </a:spcBef>
              <a:buFontTx/>
              <a:buNone/>
            </a:pPr>
            <a:r>
              <a:rPr lang="sr-Latn-CS" altLang="sr-Latn-RS" sz="2400" dirty="0">
                <a:latin typeface="Arial" panose="020B0604020202020204" pitchFamily="34" charset="0"/>
              </a:rPr>
              <a:t>Spojni kablovi u audiotehnici u opštem slučaju nisu vodovi u telekomunikacionom smislu te reči, jer u njima nema manifestacije prostiranja talasa. </a:t>
            </a:r>
          </a:p>
        </p:txBody>
      </p:sp>
      <p:sp>
        <p:nvSpPr>
          <p:cNvPr id="258051" name="Rectangle 3"/>
          <p:cNvSpPr>
            <a:spLocks noChangeArrowheads="1"/>
          </p:cNvSpPr>
          <p:nvPr/>
        </p:nvSpPr>
        <p:spPr bwMode="auto">
          <a:xfrm>
            <a:off x="551384" y="2780928"/>
            <a:ext cx="10972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sr-Latn-CS" altLang="sr-Latn-RS" sz="2400" dirty="0">
                <a:latin typeface="Arial" panose="020B0604020202020204" pitchFamily="34" charset="0"/>
                <a:cs typeface="Times New Roman" panose="02020603050405020304" pitchFamily="18" charset="0"/>
              </a:rPr>
              <a:t>Na najvišoj audio frekvenciji 20 kHz talasna du</a:t>
            </a:r>
            <a:r>
              <a:rPr lang="sr-Latn-CS" altLang="sr-Latn-RS" sz="2400" dirty="0">
                <a:latin typeface="Arial" panose="020B0604020202020204" pitchFamily="34" charset="0"/>
              </a:rPr>
              <a:t>ž</a:t>
            </a:r>
            <a:r>
              <a:rPr lang="sr-Latn-CS" altLang="sr-Latn-RS" sz="2400" dirty="0">
                <a:latin typeface="Arial" panose="020B0604020202020204" pitchFamily="34" charset="0"/>
                <a:cs typeface="Times New Roman" panose="02020603050405020304" pitchFamily="18" charset="0"/>
              </a:rPr>
              <a:t>ina signala u </a:t>
            </a:r>
            <a:r>
              <a:rPr lang="sr-Latn-CS" altLang="sr-Latn-RS" sz="2400" dirty="0">
                <a:latin typeface="Arial" panose="020B0604020202020204" pitchFamily="34" charset="0"/>
              </a:rPr>
              <a:t>ž</a:t>
            </a:r>
            <a:r>
              <a:rPr lang="sr-Latn-CS" altLang="sr-Latn-RS" sz="2400" dirty="0">
                <a:latin typeface="Arial" panose="020B0604020202020204" pitchFamily="34" charset="0"/>
                <a:cs typeface="Times New Roman" panose="02020603050405020304" pitchFamily="18" charset="0"/>
              </a:rPr>
              <a:t>i</a:t>
            </a:r>
            <a:r>
              <a:rPr lang="sr-Latn-CS" altLang="sr-Latn-RS" sz="2400" dirty="0">
                <a:latin typeface="Arial" panose="020B0604020202020204" pitchFamily="34" charset="0"/>
              </a:rPr>
              <a:t>č</a:t>
            </a:r>
            <a:r>
              <a:rPr lang="sr-Latn-CS" altLang="sr-Latn-RS" sz="2400" dirty="0">
                <a:latin typeface="Arial" panose="020B0604020202020204" pitchFamily="34" charset="0"/>
                <a:cs typeface="Times New Roman" panose="02020603050405020304" pitchFamily="18" charset="0"/>
              </a:rPr>
              <a:t>anom provodniku je: </a:t>
            </a:r>
            <a:endParaRPr lang="sr-Latn-CS" altLang="sr-Latn-RS" sz="2400" dirty="0">
              <a:latin typeface="Arial" panose="020B0604020202020204" pitchFamily="34" charset="0"/>
            </a:endParaRPr>
          </a:p>
          <a:p>
            <a:pPr algn="just">
              <a:spcBef>
                <a:spcPct val="0"/>
              </a:spcBef>
              <a:buFontTx/>
              <a:buNone/>
            </a:pPr>
            <a:endParaRPr lang="sr-Latn-CS" altLang="sr-Latn-RS" sz="2400" dirty="0">
              <a:latin typeface="Arial" panose="020B0604020202020204" pitchFamily="34" charset="0"/>
            </a:endParaRPr>
          </a:p>
          <a:p>
            <a:pPr algn="just">
              <a:spcBef>
                <a:spcPct val="0"/>
              </a:spcBef>
              <a:buFontTx/>
              <a:buNone/>
            </a:pPr>
            <a:endParaRPr lang="sr-Latn-CS" altLang="sr-Latn-RS" sz="2400" dirty="0">
              <a:latin typeface="Arial" panose="020B0604020202020204" pitchFamily="34" charset="0"/>
            </a:endParaRPr>
          </a:p>
          <a:p>
            <a:pPr algn="just">
              <a:spcBef>
                <a:spcPct val="0"/>
              </a:spcBef>
              <a:buFontTx/>
              <a:buNone/>
            </a:pPr>
            <a:endParaRPr lang="sr-Latn-CS" altLang="sr-Latn-RS" sz="2400" dirty="0">
              <a:latin typeface="Arial" panose="020B0604020202020204" pitchFamily="34" charset="0"/>
            </a:endParaRPr>
          </a:p>
          <a:p>
            <a:pPr algn="just">
              <a:spcBef>
                <a:spcPct val="0"/>
              </a:spcBef>
              <a:buFontTx/>
              <a:buNone/>
            </a:pPr>
            <a:r>
              <a:rPr lang="sr-Latn-CS" altLang="sr-Latn-RS" sz="2400" dirty="0">
                <a:latin typeface="Arial" panose="020B0604020202020204" pitchFamily="34" charset="0"/>
              </a:rPr>
              <a:t>Prema tome: </a:t>
            </a:r>
          </a:p>
          <a:p>
            <a:pPr algn="ctr">
              <a:spcBef>
                <a:spcPct val="0"/>
              </a:spcBef>
              <a:buFontTx/>
              <a:buNone/>
            </a:pPr>
            <a:r>
              <a:rPr lang="sr-Latn-CS" altLang="sr-Latn-RS" sz="2400" dirty="0">
                <a:latin typeface="Arial" panose="020B0604020202020204" pitchFamily="34" charset="0"/>
                <a:cs typeface="Times New Roman" panose="02020603050405020304" pitchFamily="18" charset="0"/>
                <a:sym typeface="Symbol" panose="05050102010706020507" pitchFamily="18" charset="2"/>
              </a:rPr>
              <a:t></a:t>
            </a:r>
            <a:r>
              <a:rPr lang="sr-Latn-CS" altLang="sr-Latn-RS" sz="2400" dirty="0">
                <a:latin typeface="Arial" panose="020B0604020202020204" pitchFamily="34" charset="0"/>
                <a:cs typeface="Times New Roman" panose="02020603050405020304" pitchFamily="18" charset="0"/>
              </a:rPr>
              <a:t> </a:t>
            </a:r>
            <a:r>
              <a:rPr lang="sr-Latn-CS" altLang="sr-Latn-RS" sz="2400" dirty="0">
                <a:latin typeface="Arial" panose="020B0604020202020204" pitchFamily="34" charset="0"/>
                <a:cs typeface="Times New Roman" panose="02020603050405020304" pitchFamily="18" charset="0"/>
                <a:sym typeface="Symbol" panose="05050102010706020507" pitchFamily="18" charset="2"/>
              </a:rPr>
              <a:t></a:t>
            </a:r>
            <a:r>
              <a:rPr lang="sr-Latn-CS" altLang="sr-Latn-RS" sz="2400" dirty="0">
                <a:latin typeface="Arial" panose="020B0604020202020204" pitchFamily="34" charset="0"/>
                <a:cs typeface="Times New Roman" panose="02020603050405020304" pitchFamily="18" charset="0"/>
              </a:rPr>
              <a:t> </a:t>
            </a:r>
            <a:r>
              <a:rPr lang="sr-Latn-CS" altLang="sr-Latn-RS" sz="2400" i="1" dirty="0">
                <a:latin typeface="Arial" panose="020B0604020202020204" pitchFamily="34" charset="0"/>
                <a:cs typeface="Times New Roman" panose="02020603050405020304" pitchFamily="18" charset="0"/>
              </a:rPr>
              <a:t>l</a:t>
            </a:r>
            <a:r>
              <a:rPr lang="sr-Latn-CS" altLang="sr-Latn-RS" sz="2400" dirty="0">
                <a:latin typeface="Arial" panose="020B0604020202020204" pitchFamily="34" charset="0"/>
              </a:rPr>
              <a:t> </a:t>
            </a:r>
          </a:p>
        </p:txBody>
      </p:sp>
      <p:graphicFrame>
        <p:nvGraphicFramePr>
          <p:cNvPr id="258052" name="Object 4"/>
          <p:cNvGraphicFramePr>
            <a:graphicFrameLocks noChangeAspect="1"/>
          </p:cNvGraphicFramePr>
          <p:nvPr>
            <p:extLst>
              <p:ext uri="{D42A27DB-BD31-4B8C-83A1-F6EECF244321}">
                <p14:modId xmlns:p14="http://schemas.microsoft.com/office/powerpoint/2010/main" val="3512048609"/>
              </p:ext>
            </p:extLst>
          </p:nvPr>
        </p:nvGraphicFramePr>
        <p:xfrm>
          <a:off x="3541713" y="3789041"/>
          <a:ext cx="5184775" cy="906463"/>
        </p:xfrm>
        <a:graphic>
          <a:graphicData uri="http://schemas.openxmlformats.org/presentationml/2006/ole">
            <mc:AlternateContent xmlns:mc="http://schemas.openxmlformats.org/markup-compatibility/2006">
              <mc:Choice xmlns:v="urn:schemas-microsoft-com:vml" Requires="v">
                <p:oleObj r:id="rId2" imgW="2832100" imgH="495300" progId="Equation.3">
                  <p:embed/>
                </p:oleObj>
              </mc:Choice>
              <mc:Fallback>
                <p:oleObj r:id="rId2" imgW="2832100" imgH="4953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3789041"/>
                        <a:ext cx="51847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6"/>
          <p:cNvSpPr txBox="1">
            <a:spLocks noChangeArrowheads="1"/>
          </p:cNvSpPr>
          <p:nvPr/>
        </p:nvSpPr>
        <p:spPr bwMode="auto">
          <a:xfrm>
            <a:off x="529408" y="5716911"/>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sr-Latn-CS" altLang="sr-Latn-RS" sz="2400" dirty="0">
                <a:latin typeface="Arial" panose="020B0604020202020204" pitchFamily="34" charset="0"/>
                <a:cs typeface="Times New Roman" panose="02020603050405020304" pitchFamily="18" charset="0"/>
              </a:rPr>
              <a:t>Ali, pri povezivanju uređaja digitalnim signalom ovo ne važi jer fizički digitalni signal ima visoke frekvencije, reda MHz.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5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80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1752600" y="115888"/>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400">
                <a:latin typeface="Arial" panose="020B0604020202020204" pitchFamily="34" charset="0"/>
                <a:cs typeface="Times New Roman" panose="02020603050405020304" pitchFamily="18" charset="0"/>
              </a:rPr>
              <a:t>Ekvivalentna šema veze dva ure</a:t>
            </a:r>
            <a:r>
              <a:rPr lang="sr-Latn-CS" altLang="sr-Latn-RS" sz="2400">
                <a:latin typeface="Arial" panose="020B0604020202020204" pitchFamily="34" charset="0"/>
              </a:rPr>
              <a:t>đ</a:t>
            </a:r>
            <a:r>
              <a:rPr lang="sr-Latn-CS" altLang="sr-Latn-RS" sz="2400">
                <a:latin typeface="Arial" panose="020B0604020202020204" pitchFamily="34" charset="0"/>
                <a:cs typeface="Times New Roman" panose="02020603050405020304" pitchFamily="18" charset="0"/>
              </a:rPr>
              <a:t>aja </a:t>
            </a:r>
          </a:p>
        </p:txBody>
      </p:sp>
      <p:sp>
        <p:nvSpPr>
          <p:cNvPr id="244742" name="Text Box 6"/>
          <p:cNvSpPr txBox="1">
            <a:spLocks noChangeArrowheads="1"/>
          </p:cNvSpPr>
          <p:nvPr/>
        </p:nvSpPr>
        <p:spPr bwMode="auto">
          <a:xfrm>
            <a:off x="609600" y="3330271"/>
            <a:ext cx="43195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cs typeface="Times New Roman" panose="02020603050405020304" pitchFamily="18" charset="0"/>
              </a:rPr>
              <a:t>Šema spoja dva audio ure</a:t>
            </a:r>
            <a:r>
              <a:rPr lang="sr-Latn-CS" altLang="sr-Latn-RS" sz="2400" dirty="0">
                <a:latin typeface="Arial" panose="020B0604020202020204" pitchFamily="34" charset="0"/>
              </a:rPr>
              <a:t>đ</a:t>
            </a:r>
            <a:r>
              <a:rPr lang="sr-Latn-CS" altLang="sr-Latn-RS" sz="2400" dirty="0">
                <a:latin typeface="Arial" panose="020B0604020202020204" pitchFamily="34" charset="0"/>
                <a:cs typeface="Times New Roman" panose="02020603050405020304" pitchFamily="18" charset="0"/>
              </a:rPr>
              <a:t>aja nakon svih zanemarivanja </a:t>
            </a:r>
          </a:p>
        </p:txBody>
      </p:sp>
      <p:pic>
        <p:nvPicPr>
          <p:cNvPr id="17412" name="Picture 8" descr="Slika 13"/>
          <p:cNvPicPr>
            <a:picLocks noChangeAspect="1" noChangeArrowheads="1"/>
          </p:cNvPicPr>
          <p:nvPr/>
        </p:nvPicPr>
        <p:blipFill>
          <a:blip r:embed="rId2">
            <a:extLst>
              <a:ext uri="{28A0092B-C50C-407E-A947-70E740481C1C}">
                <a14:useLocalDpi xmlns:a14="http://schemas.microsoft.com/office/drawing/2010/main" val="0"/>
              </a:ext>
            </a:extLst>
          </a:blip>
          <a:srcRect r="-540"/>
          <a:stretch>
            <a:fillRect/>
          </a:stretch>
        </p:blipFill>
        <p:spPr bwMode="auto">
          <a:xfrm>
            <a:off x="1866106" y="690563"/>
            <a:ext cx="84597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5" name="Line 9"/>
          <p:cNvSpPr>
            <a:spLocks noChangeShapeType="1"/>
          </p:cNvSpPr>
          <p:nvPr/>
        </p:nvSpPr>
        <p:spPr bwMode="auto">
          <a:xfrm>
            <a:off x="3359151" y="2924175"/>
            <a:ext cx="4968875" cy="0"/>
          </a:xfrm>
          <a:prstGeom prst="line">
            <a:avLst/>
          </a:prstGeom>
          <a:noFill/>
          <a:ln w="222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Cyrl-RS"/>
          </a:p>
        </p:txBody>
      </p:sp>
      <p:pic>
        <p:nvPicPr>
          <p:cNvPr id="244747" name="Picture 11" descr="Slika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068638"/>
            <a:ext cx="42846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8" name="Rectangle 12"/>
          <p:cNvSpPr>
            <a:spLocks noChangeArrowheads="1"/>
          </p:cNvSpPr>
          <p:nvPr/>
        </p:nvSpPr>
        <p:spPr bwMode="auto">
          <a:xfrm>
            <a:off x="609600" y="4675920"/>
            <a:ext cx="10972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de-DE" altLang="sr-Latn-RS" sz="2400" dirty="0">
                <a:latin typeface="Arial" panose="020B0604020202020204" pitchFamily="34" charset="0"/>
                <a:cs typeface="Arial" panose="020B0604020202020204" pitchFamily="34" charset="0"/>
              </a:rPr>
              <a:t>Granična frekvencija </a:t>
            </a:r>
            <a:r>
              <a:rPr lang="sr-Latn-CS" altLang="sr-Latn-RS" sz="2400" dirty="0">
                <a:latin typeface="Arial" panose="020B0604020202020204" pitchFamily="34" charset="0"/>
              </a:rPr>
              <a:t>RC </a:t>
            </a:r>
            <a:r>
              <a:rPr lang="de-DE" altLang="sr-Latn-RS" sz="2400" dirty="0">
                <a:latin typeface="Arial" panose="020B0604020202020204" pitchFamily="34" charset="0"/>
                <a:cs typeface="Arial" panose="020B0604020202020204" pitchFamily="34" charset="0"/>
              </a:rPr>
              <a:t>kola (-3 dB slabljenja) određena je vrednostima ukupne otpornosti u kolu i kapaciteta kabla</a:t>
            </a:r>
            <a:r>
              <a:rPr lang="sr-Latn-CS" altLang="sr-Latn-RS" sz="2400" dirty="0">
                <a:latin typeface="Arial" panose="020B0604020202020204" pitchFamily="34" charset="0"/>
              </a:rPr>
              <a:t> i </a:t>
            </a:r>
            <a:r>
              <a:rPr lang="de-DE" altLang="sr-Latn-RS" sz="2400" dirty="0">
                <a:latin typeface="Arial" panose="020B0604020202020204" pitchFamily="34" charset="0"/>
                <a:cs typeface="Arial" panose="020B0604020202020204" pitchFamily="34" charset="0"/>
              </a:rPr>
              <a:t>definisana </a:t>
            </a:r>
            <a:r>
              <a:rPr lang="sr-Latn-CS" altLang="sr-Latn-RS" sz="2400" dirty="0">
                <a:latin typeface="Arial" panose="020B0604020202020204" pitchFamily="34" charset="0"/>
              </a:rPr>
              <a:t>je </a:t>
            </a:r>
            <a:r>
              <a:rPr lang="de-DE" altLang="sr-Latn-RS" sz="2400" dirty="0">
                <a:latin typeface="Arial" panose="020B0604020202020204" pitchFamily="34" charset="0"/>
                <a:cs typeface="Arial" panose="020B0604020202020204" pitchFamily="34" charset="0"/>
              </a:rPr>
              <a:t>uslovom </a:t>
            </a:r>
            <a:r>
              <a:rPr lang="en-US" altLang="sr-Latn-RS" sz="2400" i="1" dirty="0">
                <a:latin typeface="Arial" panose="020B0604020202020204" pitchFamily="34" charset="0"/>
                <a:cs typeface="Arial" panose="020B0604020202020204" pitchFamily="34" charset="0"/>
                <a:sym typeface="Symbol" panose="05050102010706020507" pitchFamily="18" charset="2"/>
              </a:rPr>
              <a:t></a:t>
            </a:r>
            <a:r>
              <a:rPr lang="sr-Latn-CS" altLang="sr-Latn-RS" sz="2400" i="1" baseline="-25000" dirty="0">
                <a:latin typeface="Arial" panose="020B0604020202020204" pitchFamily="34" charset="0"/>
                <a:cs typeface="Arial" panose="020B0604020202020204" pitchFamily="34" charset="0"/>
                <a:sym typeface="Symbol" panose="05050102010706020507" pitchFamily="18" charset="2"/>
              </a:rPr>
              <a:t>g</a:t>
            </a:r>
            <a:r>
              <a:rPr lang="de-DE" altLang="sr-Latn-RS" sz="2400" dirty="0">
                <a:latin typeface="Arial" panose="020B0604020202020204" pitchFamily="34" charset="0"/>
                <a:cs typeface="Arial" panose="020B0604020202020204" pitchFamily="34" charset="0"/>
              </a:rPr>
              <a:t> </a:t>
            </a:r>
            <a:r>
              <a:rPr lang="de-DE" altLang="sr-Latn-RS" sz="2400" i="1" dirty="0">
                <a:cs typeface="Arial" panose="020B0604020202020204" pitchFamily="34" charset="0"/>
              </a:rPr>
              <a:t>R C</a:t>
            </a:r>
            <a:r>
              <a:rPr lang="de-DE" altLang="sr-Latn-RS" sz="2400" dirty="0">
                <a:latin typeface="Arial" panose="020B0604020202020204" pitchFamily="34" charset="0"/>
                <a:cs typeface="Arial" panose="020B0604020202020204" pitchFamily="34" charset="0"/>
              </a:rPr>
              <a:t> = 1</a:t>
            </a:r>
            <a:endParaRPr lang="sr-Latn-CS" altLang="sr-Latn-RS" sz="2400" dirty="0">
              <a:latin typeface="Arial" panose="020B0604020202020204" pitchFamily="34" charset="0"/>
              <a:cs typeface="Arial" panose="020B0604020202020204" pitchFamily="34" charset="0"/>
            </a:endParaRPr>
          </a:p>
          <a:p>
            <a:pPr algn="just">
              <a:spcBef>
                <a:spcPct val="0"/>
              </a:spcBef>
              <a:buFontTx/>
              <a:buNone/>
            </a:pPr>
            <a:endParaRPr lang="en-US" altLang="sr-Latn-RS" sz="2400" dirty="0">
              <a:latin typeface="Yu L Helvetica" charset="0"/>
              <a:cs typeface="Times New Roman" panose="02020603050405020304" pitchFamily="18" charset="0"/>
            </a:endParaRPr>
          </a:p>
          <a:p>
            <a:pPr algn="just">
              <a:spcBef>
                <a:spcPct val="0"/>
              </a:spcBef>
              <a:buFontTx/>
              <a:buNone/>
            </a:pPr>
            <a:r>
              <a:rPr lang="de-DE" altLang="sr-Latn-RS" sz="2400" dirty="0">
                <a:latin typeface="Arial" panose="020B0604020202020204" pitchFamily="34" charset="0"/>
                <a:cs typeface="Arial" panose="020B0604020202020204" pitchFamily="34" charset="0"/>
              </a:rPr>
              <a:t>odakle je: </a:t>
            </a:r>
            <a:endParaRPr lang="en-US" altLang="sr-Latn-RS" sz="2400" dirty="0">
              <a:latin typeface="Arial" panose="020B0604020202020204" pitchFamily="34" charset="0"/>
              <a:cs typeface="Arial" panose="020B0604020202020204" pitchFamily="34" charset="0"/>
            </a:endParaRPr>
          </a:p>
        </p:txBody>
      </p:sp>
      <p:graphicFrame>
        <p:nvGraphicFramePr>
          <p:cNvPr id="244749" name="Object 13"/>
          <p:cNvGraphicFramePr>
            <a:graphicFrameLocks noChangeAspect="1"/>
          </p:cNvGraphicFramePr>
          <p:nvPr/>
        </p:nvGraphicFramePr>
        <p:xfrm>
          <a:off x="4800601" y="5757864"/>
          <a:ext cx="2016125" cy="1055687"/>
        </p:xfrm>
        <a:graphic>
          <a:graphicData uri="http://schemas.openxmlformats.org/presentationml/2006/ole">
            <mc:AlternateContent xmlns:mc="http://schemas.openxmlformats.org/markup-compatibility/2006">
              <mc:Choice xmlns:v="urn:schemas-microsoft-com:vml" Requires="v">
                <p:oleObj r:id="rId4" imgW="914400" imgH="495300" progId="Equation.3">
                  <p:embed/>
                </p:oleObj>
              </mc:Choice>
              <mc:Fallback>
                <p:oleObj r:id="rId4" imgW="914400" imgH="4953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5757864"/>
                        <a:ext cx="201612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7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47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47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4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p:bldP spid="244745" grpId="0" animBg="1"/>
      <p:bldP spid="2447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1752600" y="116632"/>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sr-Latn-RS" sz="2400" dirty="0" err="1">
                <a:latin typeface="Arial" panose="020B0604020202020204" pitchFamily="34" charset="0"/>
                <a:cs typeface="Times New Roman" panose="02020603050405020304" pitchFamily="18" charset="0"/>
              </a:rPr>
              <a:t>Frekvencijska</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karakterstika</a:t>
            </a:r>
            <a:r>
              <a:rPr lang="de-DE" altLang="sr-Latn-RS" sz="2400" dirty="0">
                <a:latin typeface="Arial" panose="020B0604020202020204" pitchFamily="34" charset="0"/>
                <a:cs typeface="Times New Roman" panose="02020603050405020304" pitchFamily="18" charset="0"/>
              </a:rPr>
              <a:t> </a:t>
            </a:r>
            <a:r>
              <a:rPr lang="de-DE" altLang="sr-Latn-RS" sz="2400" i="1" dirty="0">
                <a:latin typeface="Arial" panose="020B0604020202020204" pitchFamily="34" charset="0"/>
                <a:cs typeface="Times New Roman" panose="02020603050405020304" pitchFamily="18" charset="0"/>
              </a:rPr>
              <a:t>RC</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kola</a:t>
            </a:r>
            <a:r>
              <a:rPr lang="de-DE" altLang="sr-Latn-RS" sz="2400" dirty="0">
                <a:latin typeface="Arial" panose="020B0604020202020204" pitchFamily="34" charset="0"/>
                <a:cs typeface="Times New Roman" panose="02020603050405020304" pitchFamily="18" charset="0"/>
              </a:rPr>
              <a:t> </a:t>
            </a:r>
            <a:endParaRPr lang="sr-Latn-CS" altLang="sr-Latn-RS" sz="2400" dirty="0">
              <a:latin typeface="Arial" panose="020B0604020202020204" pitchFamily="34" charset="0"/>
              <a:cs typeface="Times New Roman" panose="02020603050405020304" pitchFamily="18"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l="8774" t="4500" r="7423" b="9898"/>
          <a:stretch>
            <a:fillRect/>
          </a:stretch>
        </p:blipFill>
        <p:spPr bwMode="auto">
          <a:xfrm>
            <a:off x="2295364" y="764704"/>
            <a:ext cx="7601272" cy="584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587375" y="2927053"/>
            <a:ext cx="10972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de-DE" altLang="sr-Latn-RS" sz="2400" dirty="0" err="1">
                <a:latin typeface="Arial" panose="020B0604020202020204" pitchFamily="34" charset="0"/>
              </a:rPr>
              <a:t>Ako</a:t>
            </a:r>
            <a:r>
              <a:rPr lang="de-DE" altLang="sr-Latn-RS" sz="2400" dirty="0">
                <a:latin typeface="Arial" panose="020B0604020202020204" pitchFamily="34" charset="0"/>
              </a:rPr>
              <a:t> se </a:t>
            </a:r>
            <a:r>
              <a:rPr lang="de-DE" altLang="sr-Latn-RS" sz="2400" dirty="0" err="1">
                <a:latin typeface="Arial" panose="020B0604020202020204" pitchFamily="34" charset="0"/>
              </a:rPr>
              <a:t>želi</a:t>
            </a:r>
            <a:r>
              <a:rPr lang="de-DE" altLang="sr-Latn-RS" sz="2400" dirty="0">
                <a:latin typeface="Arial" panose="020B0604020202020204" pitchFamily="34" charset="0"/>
              </a:rPr>
              <a:t> da </a:t>
            </a:r>
            <a:r>
              <a:rPr lang="de-DE" altLang="sr-Latn-RS" sz="2400" dirty="0" err="1">
                <a:latin typeface="Arial" panose="020B0604020202020204" pitchFamily="34" charset="0"/>
              </a:rPr>
              <a:t>granična</a:t>
            </a:r>
            <a:r>
              <a:rPr lang="de-DE" altLang="sr-Latn-RS" sz="2400" dirty="0">
                <a:latin typeface="Arial" panose="020B0604020202020204" pitchFamily="34" charset="0"/>
              </a:rPr>
              <a:t> </a:t>
            </a:r>
            <a:r>
              <a:rPr lang="de-DE" altLang="sr-Latn-RS" sz="2400" dirty="0" err="1">
                <a:latin typeface="Arial" panose="020B0604020202020204" pitchFamily="34" charset="0"/>
              </a:rPr>
              <a:t>frekvencija</a:t>
            </a:r>
            <a:r>
              <a:rPr lang="de-DE" altLang="sr-Latn-RS" sz="2400" dirty="0">
                <a:latin typeface="Arial" panose="020B0604020202020204" pitchFamily="34" charset="0"/>
              </a:rPr>
              <a:t> RC </a:t>
            </a:r>
            <a:r>
              <a:rPr lang="de-DE" altLang="sr-Latn-RS" sz="2400" dirty="0" err="1">
                <a:latin typeface="Arial" panose="020B0604020202020204" pitchFamily="34" charset="0"/>
              </a:rPr>
              <a:t>kola</a:t>
            </a:r>
            <a:r>
              <a:rPr lang="de-DE" altLang="sr-Latn-RS" sz="2400" dirty="0">
                <a:latin typeface="Arial" panose="020B0604020202020204" pitchFamily="34" charset="0"/>
              </a:rPr>
              <a:t> </a:t>
            </a:r>
            <a:r>
              <a:rPr lang="de-DE" altLang="sr-Latn-RS" sz="2400" dirty="0" err="1">
                <a:latin typeface="Arial" panose="020B0604020202020204" pitchFamily="34" charset="0"/>
              </a:rPr>
              <a:t>bude</a:t>
            </a:r>
            <a:r>
              <a:rPr lang="de-DE" altLang="sr-Latn-RS" sz="2400" dirty="0">
                <a:latin typeface="Arial" panose="020B0604020202020204" pitchFamily="34" charset="0"/>
              </a:rPr>
              <a:t> 20 kHz, </a:t>
            </a:r>
            <a:r>
              <a:rPr lang="de-DE" altLang="sr-Latn-RS" sz="2400" dirty="0" err="1">
                <a:latin typeface="Arial" panose="020B0604020202020204" pitchFamily="34" charset="0"/>
              </a:rPr>
              <a:t>onda</a:t>
            </a:r>
            <a:r>
              <a:rPr lang="de-DE" altLang="sr-Latn-RS" sz="2400" dirty="0">
                <a:latin typeface="Arial" panose="020B0604020202020204" pitchFamily="34" charset="0"/>
              </a:rPr>
              <a:t> je </a:t>
            </a:r>
            <a:r>
              <a:rPr lang="de-DE" altLang="sr-Latn-RS" sz="2400" dirty="0" err="1">
                <a:latin typeface="Arial" panose="020B0604020202020204" pitchFamily="34" charset="0"/>
              </a:rPr>
              <a:t>maksimalni</a:t>
            </a:r>
            <a:r>
              <a:rPr lang="de-DE" altLang="sr-Latn-RS" sz="2400" dirty="0">
                <a:latin typeface="Arial" panose="020B0604020202020204" pitchFamily="34" charset="0"/>
              </a:rPr>
              <a:t> </a:t>
            </a:r>
            <a:r>
              <a:rPr lang="de-DE" altLang="sr-Latn-RS" sz="2400" dirty="0" err="1">
                <a:latin typeface="Arial" panose="020B0604020202020204" pitchFamily="34" charset="0"/>
              </a:rPr>
              <a:t>dopušteni</a:t>
            </a:r>
            <a:r>
              <a:rPr lang="de-DE" altLang="sr-Latn-RS" sz="2400" dirty="0">
                <a:latin typeface="Arial" panose="020B0604020202020204" pitchFamily="34" charset="0"/>
              </a:rPr>
              <a:t> </a:t>
            </a:r>
            <a:r>
              <a:rPr lang="de-DE" altLang="sr-Latn-RS" sz="2400" dirty="0" err="1">
                <a:latin typeface="Arial" panose="020B0604020202020204" pitchFamily="34" charset="0"/>
              </a:rPr>
              <a:t>kapacitet</a:t>
            </a:r>
            <a:r>
              <a:rPr lang="de-DE" altLang="sr-Latn-RS" sz="2400" dirty="0">
                <a:latin typeface="Arial" panose="020B0604020202020204" pitchFamily="34" charset="0"/>
              </a:rPr>
              <a:t> </a:t>
            </a:r>
            <a:r>
              <a:rPr lang="de-DE" altLang="sr-Latn-RS" sz="2400" dirty="0" err="1">
                <a:latin typeface="Arial" panose="020B0604020202020204" pitchFamily="34" charset="0"/>
              </a:rPr>
              <a:t>kabla</a:t>
            </a:r>
            <a:r>
              <a:rPr lang="de-DE" altLang="sr-Latn-RS" sz="2400" dirty="0">
                <a:latin typeface="Arial" panose="020B0604020202020204" pitchFamily="34" charset="0"/>
              </a:rPr>
              <a:t> </a:t>
            </a:r>
            <a:r>
              <a:rPr lang="de-DE" altLang="sr-Latn-RS" sz="2400" dirty="0" err="1">
                <a:latin typeface="Arial" panose="020B0604020202020204" pitchFamily="34" charset="0"/>
              </a:rPr>
              <a:t>pri</a:t>
            </a:r>
            <a:r>
              <a:rPr lang="de-DE" altLang="sr-Latn-RS" sz="2400" dirty="0">
                <a:latin typeface="Arial" panose="020B0604020202020204" pitchFamily="34" charset="0"/>
              </a:rPr>
              <a:t> </a:t>
            </a:r>
            <a:r>
              <a:rPr lang="de-DE" altLang="sr-Latn-RS" sz="2400" dirty="0" err="1">
                <a:latin typeface="Arial" panose="020B0604020202020204" pitchFamily="34" charset="0"/>
              </a:rPr>
              <a:t>otpornosti</a:t>
            </a:r>
            <a:r>
              <a:rPr lang="de-DE" altLang="sr-Latn-RS" sz="2400" dirty="0">
                <a:latin typeface="Arial" panose="020B0604020202020204" pitchFamily="34" charset="0"/>
              </a:rPr>
              <a:t> u </a:t>
            </a:r>
            <a:r>
              <a:rPr lang="de-DE" altLang="sr-Latn-RS" sz="2400" dirty="0" err="1">
                <a:latin typeface="Arial" panose="020B0604020202020204" pitchFamily="34" charset="0"/>
              </a:rPr>
              <a:t>kolu</a:t>
            </a:r>
            <a:r>
              <a:rPr lang="de-DE" altLang="sr-Latn-RS" sz="2400" dirty="0">
                <a:latin typeface="Arial" panose="020B0604020202020204" pitchFamily="34" charset="0"/>
              </a:rPr>
              <a:t> 1000 Oma: </a:t>
            </a:r>
          </a:p>
          <a:p>
            <a:pPr algn="just">
              <a:spcBef>
                <a:spcPct val="0"/>
              </a:spcBef>
              <a:buFontTx/>
              <a:buNone/>
            </a:pPr>
            <a:endParaRPr lang="de-DE" altLang="sr-Latn-RS" sz="2400" dirty="0">
              <a:latin typeface="Arial" panose="020B0604020202020204" pitchFamily="34" charset="0"/>
            </a:endParaRPr>
          </a:p>
          <a:p>
            <a:pPr algn="just">
              <a:spcBef>
                <a:spcPct val="0"/>
              </a:spcBef>
              <a:buFontTx/>
              <a:buNone/>
            </a:pPr>
            <a:endParaRPr lang="de-DE" altLang="sr-Latn-RS" sz="2400" dirty="0">
              <a:latin typeface="Arial" panose="020B0604020202020204" pitchFamily="34" charset="0"/>
            </a:endParaRPr>
          </a:p>
          <a:p>
            <a:pPr algn="just">
              <a:spcBef>
                <a:spcPct val="0"/>
              </a:spcBef>
              <a:buFontTx/>
              <a:buNone/>
            </a:pPr>
            <a:endParaRPr lang="de-DE" altLang="sr-Latn-RS" sz="2400" dirty="0">
              <a:latin typeface="Arial" panose="020B0604020202020204" pitchFamily="34" charset="0"/>
            </a:endParaRPr>
          </a:p>
          <a:p>
            <a:pPr algn="just">
              <a:spcBef>
                <a:spcPct val="0"/>
              </a:spcBef>
              <a:buFontTx/>
              <a:buNone/>
            </a:pPr>
            <a:endParaRPr lang="de-DE" altLang="sr-Latn-RS" sz="2400" dirty="0">
              <a:latin typeface="Arial" panose="020B0604020202020204" pitchFamily="34" charset="0"/>
            </a:endParaRPr>
          </a:p>
          <a:p>
            <a:pPr algn="just">
              <a:spcBef>
                <a:spcPct val="0"/>
              </a:spcBef>
              <a:buFontTx/>
              <a:buNone/>
            </a:pPr>
            <a:endParaRPr lang="de-DE" altLang="sr-Latn-RS" sz="2400" dirty="0">
              <a:latin typeface="Arial" panose="020B0604020202020204" pitchFamily="34" charset="0"/>
            </a:endParaRPr>
          </a:p>
          <a:p>
            <a:pPr algn="just">
              <a:spcBef>
                <a:spcPct val="0"/>
              </a:spcBef>
              <a:buFontTx/>
              <a:buNone/>
            </a:pPr>
            <a:r>
              <a:rPr lang="en-US" altLang="sr-Latn-RS" sz="2400" dirty="0" err="1">
                <a:latin typeface="Arial" panose="020B0604020202020204" pitchFamily="34" charset="0"/>
              </a:rPr>
              <a:t>Realne</a:t>
            </a:r>
            <a:r>
              <a:rPr lang="en-US" altLang="sr-Latn-RS" sz="2400" dirty="0">
                <a:latin typeface="Arial" panose="020B0604020202020204" pitchFamily="34" charset="0"/>
              </a:rPr>
              <a:t> </a:t>
            </a:r>
            <a:r>
              <a:rPr lang="en-US" altLang="sr-Latn-RS" sz="2400" dirty="0" err="1">
                <a:latin typeface="Arial" panose="020B0604020202020204" pitchFamily="34" charset="0"/>
              </a:rPr>
              <a:t>vrednosti</a:t>
            </a:r>
            <a:r>
              <a:rPr lang="en-US" altLang="sr-Latn-RS" sz="2400" dirty="0">
                <a:latin typeface="Arial" panose="020B0604020202020204" pitchFamily="34" charset="0"/>
              </a:rPr>
              <a:t> </a:t>
            </a:r>
            <a:r>
              <a:rPr lang="sr-Latn-CS" altLang="sr-Latn-RS" sz="2400" dirty="0">
                <a:latin typeface="Arial" panose="020B0604020202020204" pitchFamily="34" charset="0"/>
              </a:rPr>
              <a:t>p</a:t>
            </a:r>
            <a:r>
              <a:rPr lang="en-US" altLang="sr-Latn-RS" sz="2400" dirty="0" err="1">
                <a:latin typeface="Arial" panose="020B0604020202020204" pitchFamily="34" charset="0"/>
              </a:rPr>
              <a:t>odu</a:t>
            </a:r>
            <a:r>
              <a:rPr lang="sr-Latn-CS" altLang="sr-Latn-RS" sz="2400" dirty="0" err="1">
                <a:latin typeface="Arial" panose="020B0604020202020204" pitchFamily="34" charset="0"/>
              </a:rPr>
              <a:t>žnog</a:t>
            </a:r>
            <a:r>
              <a:rPr lang="sr-Latn-CS" altLang="sr-Latn-RS" sz="2400" dirty="0">
                <a:latin typeface="Arial" panose="020B0604020202020204" pitchFamily="34" charset="0"/>
              </a:rPr>
              <a:t> kapaciteta </a:t>
            </a:r>
            <a:r>
              <a:rPr lang="en-US" altLang="sr-Latn-RS" sz="2400" dirty="0" err="1">
                <a:latin typeface="Arial" panose="020B0604020202020204" pitchFamily="34" charset="0"/>
              </a:rPr>
              <a:t>kod</a:t>
            </a:r>
            <a:r>
              <a:rPr lang="en-US" altLang="sr-Latn-RS" sz="2400" dirty="0">
                <a:latin typeface="Arial" panose="020B0604020202020204" pitchFamily="34" charset="0"/>
              </a:rPr>
              <a:t> </a:t>
            </a:r>
            <a:r>
              <a:rPr lang="en-US" altLang="sr-Latn-RS" sz="2400" dirty="0" err="1">
                <a:latin typeface="Arial" panose="020B0604020202020204" pitchFamily="34" charset="0"/>
              </a:rPr>
              <a:t>običnih</a:t>
            </a:r>
            <a:r>
              <a:rPr lang="en-US" altLang="sr-Latn-RS" sz="2400" dirty="0">
                <a:latin typeface="Arial" panose="020B0604020202020204" pitchFamily="34" charset="0"/>
              </a:rPr>
              <a:t> </a:t>
            </a:r>
            <a:r>
              <a:rPr lang="en-US" altLang="sr-Latn-RS" sz="2400" dirty="0" err="1">
                <a:latin typeface="Arial" panose="020B0604020202020204" pitchFamily="34" charset="0"/>
              </a:rPr>
              <a:t>kablova</a:t>
            </a:r>
            <a:r>
              <a:rPr lang="en-US" altLang="sr-Latn-RS" sz="2400" dirty="0">
                <a:latin typeface="Arial" panose="020B0604020202020204" pitchFamily="34" charset="0"/>
              </a:rPr>
              <a:t> </a:t>
            </a:r>
            <a:r>
              <a:rPr lang="en-US" altLang="sr-Latn-RS" sz="2400" dirty="0" err="1">
                <a:latin typeface="Arial" panose="020B0604020202020204" pitchFamily="34" charset="0"/>
              </a:rPr>
              <a:t>su</a:t>
            </a:r>
            <a:r>
              <a:rPr lang="en-US" altLang="sr-Latn-RS" sz="2400" dirty="0">
                <a:latin typeface="Arial" panose="020B0604020202020204" pitchFamily="34" charset="0"/>
              </a:rPr>
              <a:t> </a:t>
            </a:r>
            <a:r>
              <a:rPr lang="en-US" altLang="sr-Latn-RS" sz="2400" dirty="0" err="1">
                <a:latin typeface="Arial" panose="020B0604020202020204" pitchFamily="34" charset="0"/>
              </a:rPr>
              <a:t>reda</a:t>
            </a:r>
            <a:r>
              <a:rPr lang="en-US" altLang="sr-Latn-RS" sz="2400" dirty="0">
                <a:latin typeface="Arial" panose="020B0604020202020204" pitchFamily="34" charset="0"/>
              </a:rPr>
              <a:t> 100 pF/m. </a:t>
            </a:r>
            <a:r>
              <a:rPr lang="sr-Latn-CS" altLang="sr-Latn-RS" sz="2400" dirty="0">
                <a:latin typeface="Arial" panose="020B0604020202020204" pitchFamily="34" charset="0"/>
              </a:rPr>
              <a:t>K</a:t>
            </a:r>
            <a:r>
              <a:rPr lang="en-US" altLang="sr-Latn-RS" sz="2400" dirty="0" err="1">
                <a:latin typeface="Arial" panose="020B0604020202020204" pitchFamily="34" charset="0"/>
              </a:rPr>
              <a:t>apacitivnost</a:t>
            </a:r>
            <a:r>
              <a:rPr lang="en-US" altLang="sr-Latn-RS" sz="2400" dirty="0">
                <a:latin typeface="Arial" panose="020B0604020202020204" pitchFamily="34" charset="0"/>
              </a:rPr>
              <a:t> 8.000 pF </a:t>
            </a:r>
            <a:r>
              <a:rPr lang="en-US" altLang="sr-Latn-RS" sz="2400" dirty="0" err="1">
                <a:latin typeface="Arial" panose="020B0604020202020204" pitchFamily="34" charset="0"/>
              </a:rPr>
              <a:t>ima</a:t>
            </a:r>
            <a:r>
              <a:rPr lang="en-US" altLang="sr-Latn-RS" sz="2400" dirty="0">
                <a:latin typeface="Arial" panose="020B0604020202020204" pitchFamily="34" charset="0"/>
              </a:rPr>
              <a:t> </a:t>
            </a:r>
            <a:r>
              <a:rPr lang="en-US" altLang="sr-Latn-RS" sz="2400" dirty="0" err="1">
                <a:latin typeface="Arial" panose="020B0604020202020204" pitchFamily="34" charset="0"/>
              </a:rPr>
              <a:t>kabl</a:t>
            </a:r>
            <a:r>
              <a:rPr lang="en-US" altLang="sr-Latn-RS" sz="2400" dirty="0">
                <a:latin typeface="Arial" panose="020B0604020202020204" pitchFamily="34" charset="0"/>
              </a:rPr>
              <a:t> </a:t>
            </a:r>
            <a:r>
              <a:rPr lang="en-US" altLang="sr-Latn-RS" sz="2400" dirty="0" err="1">
                <a:latin typeface="Arial" panose="020B0604020202020204" pitchFamily="34" charset="0"/>
              </a:rPr>
              <a:t>dužine</a:t>
            </a:r>
            <a:r>
              <a:rPr lang="en-US" altLang="sr-Latn-RS" sz="2400" dirty="0">
                <a:latin typeface="Arial" panose="020B0604020202020204" pitchFamily="34" charset="0"/>
              </a:rPr>
              <a:t> 80 m. </a:t>
            </a:r>
            <a:endParaRPr lang="sr-Latn-CS" altLang="sr-Latn-RS" sz="2400" dirty="0">
              <a:latin typeface="Arial" panose="020B0604020202020204" pitchFamily="34" charset="0"/>
            </a:endParaRPr>
          </a:p>
        </p:txBody>
      </p:sp>
      <p:sp>
        <p:nvSpPr>
          <p:cNvPr id="19459" name="Rectangle 5"/>
          <p:cNvSpPr>
            <a:spLocks noChangeArrowheads="1"/>
          </p:cNvSpPr>
          <p:nvPr/>
        </p:nvSpPr>
        <p:spPr bwMode="auto">
          <a:xfrm>
            <a:off x="1524001" y="4815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graphicFrame>
        <p:nvGraphicFramePr>
          <p:cNvPr id="285700" name="Object 4"/>
          <p:cNvGraphicFramePr>
            <a:graphicFrameLocks noChangeAspect="1"/>
          </p:cNvGraphicFramePr>
          <p:nvPr/>
        </p:nvGraphicFramePr>
        <p:xfrm>
          <a:off x="1919288" y="4371976"/>
          <a:ext cx="8316912" cy="1120775"/>
        </p:xfrm>
        <a:graphic>
          <a:graphicData uri="http://schemas.openxmlformats.org/presentationml/2006/ole">
            <mc:AlternateContent xmlns:mc="http://schemas.openxmlformats.org/markup-compatibility/2006">
              <mc:Choice xmlns:v="urn:schemas-microsoft-com:vml" Requires="v">
                <p:oleObj name="Equation" r:id="rId2" imgW="3886200" imgH="520700" progId="Equation.3">
                  <p:embed/>
                </p:oleObj>
              </mc:Choice>
              <mc:Fallback>
                <p:oleObj name="Equation" r:id="rId2" imgW="3886200" imgH="5207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371976"/>
                        <a:ext cx="83169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461" name="Picture 6" descr="Slik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669" y="408484"/>
            <a:ext cx="42846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7"/>
          <p:cNvSpPr txBox="1">
            <a:spLocks noChangeArrowheads="1"/>
          </p:cNvSpPr>
          <p:nvPr/>
        </p:nvSpPr>
        <p:spPr bwMode="auto">
          <a:xfrm>
            <a:off x="609600" y="1988840"/>
            <a:ext cx="1097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de-DE" altLang="sr-Latn-RS" sz="2400" dirty="0" err="1">
                <a:latin typeface="Arial" panose="020B0604020202020204" pitchFamily="34" charset="0"/>
              </a:rPr>
              <a:t>Ulazna</a:t>
            </a:r>
            <a:r>
              <a:rPr lang="de-DE" altLang="sr-Latn-RS" sz="2400" dirty="0">
                <a:latin typeface="Arial" panose="020B0604020202020204" pitchFamily="34" charset="0"/>
              </a:rPr>
              <a:t> </a:t>
            </a:r>
            <a:r>
              <a:rPr lang="de-DE" altLang="sr-Latn-RS" sz="2400" dirty="0" err="1">
                <a:latin typeface="Arial" panose="020B0604020202020204" pitchFamily="34" charset="0"/>
              </a:rPr>
              <a:t>otpornost</a:t>
            </a:r>
            <a:r>
              <a:rPr lang="de-DE" altLang="sr-Latn-RS" sz="2400" dirty="0">
                <a:latin typeface="Arial" panose="020B0604020202020204" pitchFamily="34" charset="0"/>
              </a:rPr>
              <a:t> </a:t>
            </a:r>
            <a:r>
              <a:rPr lang="de-DE" altLang="sr-Latn-RS" sz="2400" dirty="0" err="1">
                <a:latin typeface="Arial" panose="020B0604020202020204" pitchFamily="34" charset="0"/>
              </a:rPr>
              <a:t>uređaja</a:t>
            </a:r>
            <a:r>
              <a:rPr lang="de-DE" altLang="sr-Latn-RS" sz="2400" dirty="0">
                <a:latin typeface="Arial" panose="020B0604020202020204" pitchFamily="34" charset="0"/>
              </a:rPr>
              <a:t> je </a:t>
            </a:r>
            <a:r>
              <a:rPr lang="de-DE" altLang="sr-Latn-RS" sz="2400" dirty="0" err="1">
                <a:latin typeface="Arial" panose="020B0604020202020204" pitchFamily="34" charset="0"/>
              </a:rPr>
              <a:t>uobičajeno</a:t>
            </a:r>
            <a:r>
              <a:rPr lang="de-DE" altLang="sr-Latn-RS" sz="2400" dirty="0">
                <a:latin typeface="Arial" panose="020B0604020202020204" pitchFamily="34" charset="0"/>
              </a:rPr>
              <a:t> </a:t>
            </a:r>
            <a:r>
              <a:rPr lang="de-DE" altLang="sr-Latn-RS" sz="2400" dirty="0" err="1">
                <a:latin typeface="Arial" panose="020B0604020202020204" pitchFamily="34" charset="0"/>
              </a:rPr>
              <a:t>reda</a:t>
            </a:r>
            <a:r>
              <a:rPr lang="de-DE" altLang="sr-Latn-RS" sz="2400" dirty="0">
                <a:latin typeface="Arial" panose="020B0604020202020204" pitchFamily="34" charset="0"/>
              </a:rPr>
              <a:t> 1 </a:t>
            </a:r>
            <a:r>
              <a:rPr lang="de-DE" altLang="sr-Latn-RS" sz="2400" dirty="0" err="1">
                <a:latin typeface="Arial" panose="020B0604020202020204" pitchFamily="34" charset="0"/>
              </a:rPr>
              <a:t>kOma</a:t>
            </a:r>
            <a:r>
              <a:rPr lang="de-DE" altLang="sr-Latn-RS" sz="24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5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66842"/>
            <a:ext cx="10972800" cy="4524315"/>
          </a:xfrm>
          <a:prstGeom prst="rect">
            <a:avLst/>
          </a:prstGeom>
        </p:spPr>
        <p:txBody>
          <a:bodyPr wrap="square">
            <a:spAutoFit/>
          </a:bodyPr>
          <a:lstStyle/>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Prikazani uticaj kablova odnosi se na prenos analognih signala.</a:t>
            </a:r>
          </a:p>
          <a:p>
            <a:pPr algn="just">
              <a:spcAft>
                <a:spcPts val="0"/>
              </a:spcAft>
            </a:pPr>
            <a:endParaRPr lang="sr-Latn-C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Kada se analizira uticaj prenosa digitalnih audio signala njihova osnovna karakteristika je veoma širok frekvencijski spektar koji je srazmeran bitskom protoku, što definiše i zahteve u odnosu na kablove. </a:t>
            </a:r>
          </a:p>
          <a:p>
            <a:pPr algn="just">
              <a:spcAft>
                <a:spcPts val="0"/>
              </a:spcAft>
            </a:pPr>
            <a:endParaRPr lang="sr-Latn-C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Taj segment audio tehnologije baziran je na primeni onoga što se koristi u oblasti računarskih komunikacija, od USB standarda, preko nekih varijanti LAN mreža do interneta. </a:t>
            </a:r>
          </a:p>
          <a:p>
            <a:pPr algn="just">
              <a:spcAft>
                <a:spcPts val="0"/>
              </a:spcAft>
            </a:pPr>
            <a:endParaRPr lang="sr-Latn-C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Danas se široko primenjuje sistem Dante (</a:t>
            </a:r>
            <a:r>
              <a:rPr lang="en-US" sz="2400" i="1" dirty="0">
                <a:latin typeface="Arial" panose="020B0604020202020204" pitchFamily="34" charset="0"/>
                <a:ea typeface="Times New Roman" panose="02020603050405020304" pitchFamily="18" charset="0"/>
                <a:cs typeface="Times New Roman" panose="02020603050405020304" pitchFamily="18" charset="0"/>
              </a:rPr>
              <a:t>Digital Audio Network Through Ethernet</a:t>
            </a:r>
            <a:r>
              <a:rPr lang="en-US" sz="2400" dirty="0">
                <a:latin typeface="Arial" panose="020B0604020202020204" pitchFamily="34" charset="0"/>
                <a:ea typeface="Times New Roman" panose="02020603050405020304" pitchFamily="18" charset="0"/>
                <a:cs typeface="Times New Roman" panose="02020603050405020304" pitchFamily="18" charset="0"/>
              </a:rPr>
              <a:t>). </a:t>
            </a:r>
            <a:endParaRPr lang="sr-Cyrl-RS" sz="2400" dirty="0">
              <a:latin typeface="Yu L Helvetic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8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609600" y="188640"/>
            <a:ext cx="109728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800" b="1" u="sng" dirty="0">
                <a:latin typeface="Arial" panose="020B0604020202020204" pitchFamily="34" charset="0"/>
                <a:cs typeface="Times New Roman" panose="02020603050405020304" pitchFamily="18" charset="0"/>
              </a:rPr>
              <a:t>Povezivanje poja</a:t>
            </a:r>
            <a:r>
              <a:rPr lang="sr-Latn-CS" altLang="sr-Latn-RS" sz="2800" b="1" u="sng" dirty="0">
                <a:latin typeface="Arial" panose="020B0604020202020204" pitchFamily="34" charset="0"/>
              </a:rPr>
              <a:t>č</a:t>
            </a:r>
            <a:r>
              <a:rPr lang="sr-Latn-CS" altLang="sr-Latn-RS" sz="2800" b="1" u="sng" dirty="0">
                <a:latin typeface="Arial" panose="020B0604020202020204" pitchFamily="34" charset="0"/>
                <a:cs typeface="Times New Roman" panose="02020603050405020304" pitchFamily="18" charset="0"/>
              </a:rPr>
              <a:t>ava</a:t>
            </a:r>
            <a:r>
              <a:rPr lang="sr-Latn-CS" altLang="sr-Latn-RS" sz="2800" b="1" u="sng" dirty="0">
                <a:latin typeface="Arial" panose="020B0604020202020204" pitchFamily="34" charset="0"/>
              </a:rPr>
              <a:t>č</a:t>
            </a:r>
            <a:r>
              <a:rPr lang="sr-Latn-CS" altLang="sr-Latn-RS" sz="2800" b="1" u="sng" dirty="0">
                <a:latin typeface="Arial" panose="020B0604020202020204" pitchFamily="34" charset="0"/>
                <a:cs typeface="Times New Roman" panose="02020603050405020304" pitchFamily="18" charset="0"/>
              </a:rPr>
              <a:t>a i </a:t>
            </a:r>
            <a:r>
              <a:rPr lang="sr-Latn-CS" altLang="sr-Latn-RS" sz="2800" b="1" u="sng" dirty="0" err="1">
                <a:latin typeface="Arial" panose="020B0604020202020204" pitchFamily="34" charset="0"/>
                <a:cs typeface="Times New Roman" panose="02020603050405020304" pitchFamily="18" charset="0"/>
              </a:rPr>
              <a:t>niskoimpedansnog</a:t>
            </a:r>
            <a:r>
              <a:rPr lang="sr-Latn-CS" altLang="sr-Latn-RS" sz="2800" b="1" u="sng" dirty="0">
                <a:latin typeface="Arial" panose="020B0604020202020204" pitchFamily="34" charset="0"/>
                <a:cs typeface="Times New Roman" panose="02020603050405020304" pitchFamily="18" charset="0"/>
              </a:rPr>
              <a:t> zvu</a:t>
            </a:r>
            <a:r>
              <a:rPr lang="sr-Latn-CS" altLang="sr-Latn-RS" sz="2800" b="1" u="sng" dirty="0">
                <a:latin typeface="Arial" panose="020B0604020202020204" pitchFamily="34" charset="0"/>
              </a:rPr>
              <a:t>č</a:t>
            </a:r>
            <a:r>
              <a:rPr lang="sr-Latn-CS" altLang="sr-Latn-RS" sz="2800" b="1" u="sng" dirty="0">
                <a:latin typeface="Arial" panose="020B0604020202020204" pitchFamily="34" charset="0"/>
                <a:cs typeface="Times New Roman" panose="02020603050405020304" pitchFamily="18" charset="0"/>
              </a:rPr>
              <a:t>nika</a:t>
            </a:r>
          </a:p>
          <a:p>
            <a:pPr>
              <a:spcBef>
                <a:spcPct val="0"/>
              </a:spcBef>
              <a:buFontTx/>
              <a:buNone/>
            </a:pPr>
            <a:endParaRPr lang="sr-Latn-CS" altLang="sr-Latn-RS" sz="2400" dirty="0">
              <a:latin typeface="Arial" panose="020B0604020202020204" pitchFamily="34" charset="0"/>
              <a:cs typeface="Times New Roman" panose="02020603050405020304" pitchFamily="18" charset="0"/>
            </a:endParaRPr>
          </a:p>
          <a:p>
            <a:pPr algn="just">
              <a:spcBef>
                <a:spcPct val="0"/>
              </a:spcBef>
              <a:buFontTx/>
              <a:buNone/>
            </a:pPr>
            <a:r>
              <a:rPr lang="sr-Latn-CS" altLang="sr-Latn-RS" sz="2400" dirty="0">
                <a:latin typeface="Arial" panose="020B0604020202020204" pitchFamily="34" charset="0"/>
              </a:rPr>
              <a:t>Specifičan slučaj veze dva audio uređaja javlja se pri povezivanju pojačavača snage i elektrodinamičkog zvučnika. </a:t>
            </a:r>
          </a:p>
          <a:p>
            <a:pPr>
              <a:spcBef>
                <a:spcPct val="0"/>
              </a:spcBef>
              <a:buFontTx/>
              <a:buNone/>
            </a:pPr>
            <a:endParaRPr lang="sr-Latn-CS" altLang="sr-Latn-RS" sz="2400" dirty="0">
              <a:latin typeface="Arial" panose="020B0604020202020204" pitchFamily="34" charset="0"/>
            </a:endParaRPr>
          </a:p>
          <a:p>
            <a:pPr>
              <a:spcBef>
                <a:spcPct val="0"/>
              </a:spcBef>
              <a:buFontTx/>
              <a:buNone/>
            </a:pPr>
            <a:r>
              <a:rPr lang="sr-Latn-CS" altLang="sr-Latn-RS" sz="2400" dirty="0">
                <a:latin typeface="Arial" panose="020B0604020202020204" pitchFamily="34" charset="0"/>
              </a:rPr>
              <a:t>Dva su osnovna uzroka specifičnosti ove veze: </a:t>
            </a:r>
          </a:p>
          <a:p>
            <a:pPr>
              <a:spcBef>
                <a:spcPct val="0"/>
              </a:spcBef>
              <a:buFontTx/>
              <a:buNone/>
            </a:pPr>
            <a:endParaRPr lang="sr-Latn-CS" altLang="sr-Latn-RS" sz="1400" dirty="0">
              <a:latin typeface="Arial" panose="020B0604020202020204" pitchFamily="34" charset="0"/>
            </a:endParaRPr>
          </a:p>
          <a:p>
            <a:pPr>
              <a:spcBef>
                <a:spcPct val="0"/>
              </a:spcBef>
              <a:buFontTx/>
              <a:buNone/>
            </a:pPr>
            <a:r>
              <a:rPr lang="sr-Latn-CS" altLang="sr-Latn-RS" sz="2400" dirty="0">
                <a:latin typeface="Arial" panose="020B0604020202020204" pitchFamily="34" charset="0"/>
              </a:rPr>
              <a:t>- mala </a:t>
            </a:r>
            <a:r>
              <a:rPr lang="sr-Latn-CS" altLang="sr-Latn-RS" sz="2400" dirty="0" err="1">
                <a:latin typeface="Arial" panose="020B0604020202020204" pitchFamily="34" charset="0"/>
              </a:rPr>
              <a:t>vrednost</a:t>
            </a:r>
            <a:r>
              <a:rPr lang="sr-Latn-CS" altLang="sr-Latn-RS" sz="2400" dirty="0">
                <a:latin typeface="Arial" panose="020B0604020202020204" pitchFamily="34" charset="0"/>
              </a:rPr>
              <a:t> impedanse zvučnika i </a:t>
            </a:r>
          </a:p>
          <a:p>
            <a:pPr>
              <a:spcBef>
                <a:spcPct val="0"/>
              </a:spcBef>
              <a:buFontTx/>
              <a:buNone/>
            </a:pPr>
            <a:r>
              <a:rPr lang="sr-Latn-CS" altLang="sr-Latn-RS" sz="2400" dirty="0">
                <a:latin typeface="Arial" panose="020B0604020202020204" pitchFamily="34" charset="0"/>
              </a:rPr>
              <a:t>- reaktivna komponenta impedanse zvučnika. </a:t>
            </a:r>
            <a:endParaRPr lang="sr-Latn-CS" altLang="sr-Latn-RS" sz="2400" dirty="0">
              <a:latin typeface="Arial" panose="020B0604020202020204" pitchFamily="34" charset="0"/>
              <a:cs typeface="Times New Roman" panose="02020603050405020304" pitchFamily="18" charset="0"/>
            </a:endParaRPr>
          </a:p>
        </p:txBody>
      </p:sp>
      <p:pic>
        <p:nvPicPr>
          <p:cNvPr id="262148" name="Picture 4" descr="Slika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17" y="3789040"/>
            <a:ext cx="8715765" cy="263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214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21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14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46">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2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Impedansa zvucn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4" y="843495"/>
            <a:ext cx="7512051" cy="586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1752600" y="153987"/>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400" dirty="0">
                <a:latin typeface="Arial" panose="020B0604020202020204" pitchFamily="34" charset="0"/>
                <a:cs typeface="Times New Roman" panose="02020603050405020304" pitchFamily="18" charset="0"/>
              </a:rPr>
              <a:t>Impedansa zvučnika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212976"/>
            <a:ext cx="10972800" cy="3046988"/>
          </a:xfrm>
          <a:prstGeom prst="rect">
            <a:avLst/>
          </a:prstGeom>
        </p:spPr>
        <p:txBody>
          <a:bodyPr wrap="square">
            <a:spAutoFit/>
          </a:bodyPr>
          <a:lstStyle/>
          <a:p>
            <a:pPr algn="just"/>
            <a:r>
              <a:rPr lang="sr-Latn-CS" sz="2400" dirty="0">
                <a:latin typeface="Arial" panose="020B0604020202020204" pitchFamily="34" charset="0"/>
                <a:ea typeface="Times New Roman" panose="02020603050405020304" pitchFamily="18" charset="0"/>
              </a:rPr>
              <a:t>Osnovni problem pri povezivanju zvučnika s pojačavačem snage proizlazi iz činjenice da on u svojoj konstrukciji sadrži elektrodinamički sistem.</a:t>
            </a:r>
          </a:p>
          <a:p>
            <a:pPr algn="just"/>
            <a:r>
              <a:rPr lang="sr-Latn-CS" sz="2400" dirty="0">
                <a:latin typeface="Arial" panose="020B0604020202020204" pitchFamily="34" charset="0"/>
                <a:ea typeface="Times New Roman" panose="02020603050405020304" pitchFamily="18" charset="0"/>
              </a:rPr>
              <a:t> </a:t>
            </a:r>
          </a:p>
          <a:p>
            <a:pPr algn="just"/>
            <a:r>
              <a:rPr lang="sr-Latn-CS" sz="2400" dirty="0">
                <a:latin typeface="Arial" panose="020B0604020202020204" pitchFamily="34" charset="0"/>
                <a:ea typeface="Times New Roman" panose="02020603050405020304" pitchFamily="18" charset="0"/>
              </a:rPr>
              <a:t>Kada se delovanjem struje iz pojačavača pobudi membrana zvučnika, ona započinje kretanje. </a:t>
            </a:r>
          </a:p>
          <a:p>
            <a:pPr algn="just"/>
            <a:endParaRPr lang="sr-Latn-CS" sz="2400" dirty="0">
              <a:latin typeface="Arial" panose="020B0604020202020204" pitchFamily="34" charset="0"/>
              <a:ea typeface="Times New Roman" panose="02020603050405020304" pitchFamily="18" charset="0"/>
            </a:endParaRPr>
          </a:p>
          <a:p>
            <a:pPr algn="just"/>
            <a:r>
              <a:rPr lang="sr-Latn-CS" sz="2400" dirty="0">
                <a:latin typeface="Arial" panose="020B0604020202020204" pitchFamily="34" charset="0"/>
                <a:ea typeface="Times New Roman" panose="02020603050405020304" pitchFamily="18" charset="0"/>
              </a:rPr>
              <a:t>Kada ta pobuda prestane, stanje kretanja membrane uslovljeno je mehaničkim silama u njenoj konstrukciji (inercija i elastičnost vešanja). </a:t>
            </a:r>
            <a:endParaRPr lang="en-GB"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815" y="188640"/>
            <a:ext cx="6702370" cy="2664296"/>
          </a:xfrm>
          <a:prstGeom prst="rect">
            <a:avLst/>
          </a:prstGeom>
          <a:ln>
            <a:solidFill>
              <a:srgbClr val="C00000"/>
            </a:solidFill>
          </a:ln>
        </p:spPr>
      </p:pic>
    </p:spTree>
    <p:extLst>
      <p:ext uri="{BB962C8B-B14F-4D97-AF65-F5344CB8AC3E}">
        <p14:creationId xmlns:p14="http://schemas.microsoft.com/office/powerpoint/2010/main" val="161190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Text Box 3"/>
          <p:cNvSpPr txBox="1">
            <a:spLocks noChangeArrowheads="1"/>
          </p:cNvSpPr>
          <p:nvPr/>
        </p:nvSpPr>
        <p:spPr bwMode="auto">
          <a:xfrm>
            <a:off x="609600" y="1043731"/>
            <a:ext cx="10972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1085850" indent="-457200">
              <a:defRPr sz="2400">
                <a:solidFill>
                  <a:schemeClr val="tx1"/>
                </a:solidFill>
                <a:latin typeface="Times New Roman" panose="02020603050405020304" pitchFamily="18" charset="0"/>
              </a:defRPr>
            </a:lvl2pPr>
            <a:lvl3pPr marL="1722438" indent="-457200">
              <a:defRPr sz="2400">
                <a:solidFill>
                  <a:schemeClr val="tx1"/>
                </a:solidFill>
                <a:latin typeface="Times New Roman" panose="02020603050405020304" pitchFamily="18" charset="0"/>
              </a:defRPr>
            </a:lvl3pPr>
            <a:lvl4pPr marL="2359025" indent="-457200">
              <a:defRPr sz="2400">
                <a:solidFill>
                  <a:schemeClr val="tx1"/>
                </a:solidFill>
                <a:latin typeface="Times New Roman" panose="02020603050405020304" pitchFamily="18" charset="0"/>
              </a:defRPr>
            </a:lvl4pPr>
            <a:lvl5pPr marL="2995613" indent="-457200">
              <a:defRPr sz="2400">
                <a:solidFill>
                  <a:schemeClr val="tx1"/>
                </a:solidFill>
                <a:latin typeface="Times New Roman" panose="02020603050405020304" pitchFamily="18" charset="0"/>
              </a:defRPr>
            </a:lvl5pPr>
            <a:lvl6pPr marL="3452813" indent="-457200" eaLnBrk="0" fontAlgn="base" hangingPunct="0">
              <a:spcBef>
                <a:spcPct val="0"/>
              </a:spcBef>
              <a:spcAft>
                <a:spcPct val="0"/>
              </a:spcAft>
              <a:defRPr sz="2400">
                <a:solidFill>
                  <a:schemeClr val="tx1"/>
                </a:solidFill>
                <a:latin typeface="Times New Roman" panose="02020603050405020304" pitchFamily="18" charset="0"/>
              </a:defRPr>
            </a:lvl6pPr>
            <a:lvl7pPr marL="3910013" indent="-457200" eaLnBrk="0" fontAlgn="base" hangingPunct="0">
              <a:spcBef>
                <a:spcPct val="0"/>
              </a:spcBef>
              <a:spcAft>
                <a:spcPct val="0"/>
              </a:spcAft>
              <a:defRPr sz="2400">
                <a:solidFill>
                  <a:schemeClr val="tx1"/>
                </a:solidFill>
                <a:latin typeface="Times New Roman" panose="02020603050405020304" pitchFamily="18" charset="0"/>
              </a:defRPr>
            </a:lvl7pPr>
            <a:lvl8pPr marL="4367213" indent="-457200" eaLnBrk="0" fontAlgn="base" hangingPunct="0">
              <a:spcBef>
                <a:spcPct val="0"/>
              </a:spcBef>
              <a:spcAft>
                <a:spcPct val="0"/>
              </a:spcAft>
              <a:defRPr sz="2400">
                <a:solidFill>
                  <a:schemeClr val="tx1"/>
                </a:solidFill>
                <a:latin typeface="Times New Roman" panose="02020603050405020304" pitchFamily="18" charset="0"/>
              </a:defRPr>
            </a:lvl8pPr>
            <a:lvl9pPr marL="4824413"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de-DE" altLang="sr-Latn-RS" dirty="0" err="1">
                <a:latin typeface="Arial" panose="020B0604020202020204" pitchFamily="34" charset="0"/>
              </a:rPr>
              <a:t>Svaki</a:t>
            </a:r>
            <a:r>
              <a:rPr lang="de-DE" altLang="sr-Latn-RS" dirty="0">
                <a:latin typeface="Arial" panose="020B0604020202020204" pitchFamily="34" charset="0"/>
              </a:rPr>
              <a:t> </a:t>
            </a:r>
            <a:r>
              <a:rPr lang="de-DE" altLang="sr-Latn-RS" dirty="0" err="1">
                <a:latin typeface="Arial" panose="020B0604020202020204" pitchFamily="34" charset="0"/>
              </a:rPr>
              <a:t>audio</a:t>
            </a:r>
            <a:r>
              <a:rPr lang="de-DE" altLang="sr-Latn-RS" dirty="0">
                <a:latin typeface="Arial" panose="020B0604020202020204" pitchFamily="34" charset="0"/>
              </a:rPr>
              <a:t> </a:t>
            </a:r>
            <a:r>
              <a:rPr lang="de-DE" altLang="sr-Latn-RS" dirty="0" err="1">
                <a:latin typeface="Arial" panose="020B0604020202020204" pitchFamily="34" charset="0"/>
              </a:rPr>
              <a:t>sistem</a:t>
            </a:r>
            <a:r>
              <a:rPr lang="de-DE" altLang="sr-Latn-RS" dirty="0">
                <a:latin typeface="Arial" panose="020B0604020202020204" pitchFamily="34" charset="0"/>
              </a:rPr>
              <a:t> </a:t>
            </a:r>
            <a:r>
              <a:rPr lang="de-DE" altLang="sr-Latn-RS" dirty="0" err="1">
                <a:latin typeface="Arial" panose="020B0604020202020204" pitchFamily="34" charset="0"/>
              </a:rPr>
              <a:t>sastoji</a:t>
            </a:r>
            <a:r>
              <a:rPr lang="de-DE" altLang="sr-Latn-RS" dirty="0">
                <a:latin typeface="Arial" panose="020B0604020202020204" pitchFamily="34" charset="0"/>
              </a:rPr>
              <a:t> se </a:t>
            </a:r>
            <a:r>
              <a:rPr lang="de-DE" altLang="sr-Latn-RS" dirty="0" err="1">
                <a:latin typeface="Arial" panose="020B0604020202020204" pitchFamily="34" charset="0"/>
              </a:rPr>
              <a:t>od</a:t>
            </a:r>
            <a:r>
              <a:rPr lang="de-DE" altLang="sr-Latn-RS" dirty="0">
                <a:latin typeface="Arial" panose="020B0604020202020204" pitchFamily="34" charset="0"/>
              </a:rPr>
              <a:t> </a:t>
            </a:r>
            <a:r>
              <a:rPr lang="de-DE" altLang="sr-Latn-RS" dirty="0" err="1">
                <a:latin typeface="Arial" panose="020B0604020202020204" pitchFamily="34" charset="0"/>
              </a:rPr>
              <a:t>izvesnog</a:t>
            </a:r>
            <a:r>
              <a:rPr lang="de-DE" altLang="sr-Latn-RS" dirty="0">
                <a:latin typeface="Arial" panose="020B0604020202020204" pitchFamily="34" charset="0"/>
              </a:rPr>
              <a:t> </a:t>
            </a:r>
            <a:r>
              <a:rPr lang="de-DE" altLang="sr-Latn-RS" dirty="0" err="1">
                <a:latin typeface="Arial" panose="020B0604020202020204" pitchFamily="34" charset="0"/>
              </a:rPr>
              <a:t>broja</a:t>
            </a:r>
            <a:r>
              <a:rPr lang="de-DE" altLang="sr-Latn-RS" dirty="0">
                <a:latin typeface="Arial" panose="020B0604020202020204" pitchFamily="34" charset="0"/>
              </a:rPr>
              <a:t> </a:t>
            </a:r>
            <a:r>
              <a:rPr lang="de-DE" altLang="sr-Latn-RS" dirty="0" err="1">
                <a:latin typeface="Arial" panose="020B0604020202020204" pitchFamily="34" charset="0"/>
              </a:rPr>
              <a:t>uređaja</a:t>
            </a:r>
            <a:r>
              <a:rPr lang="de-DE" altLang="sr-Latn-RS" dirty="0">
                <a:latin typeface="Arial" panose="020B0604020202020204" pitchFamily="34" charset="0"/>
              </a:rPr>
              <a:t> </a:t>
            </a:r>
            <a:r>
              <a:rPr lang="de-DE" altLang="sr-Latn-RS" dirty="0" err="1">
                <a:latin typeface="Arial" panose="020B0604020202020204" pitchFamily="34" charset="0"/>
              </a:rPr>
              <a:t>koji</a:t>
            </a:r>
            <a:r>
              <a:rPr lang="de-DE" altLang="sr-Latn-RS" dirty="0">
                <a:latin typeface="Arial" panose="020B0604020202020204" pitchFamily="34" charset="0"/>
              </a:rPr>
              <a:t> </a:t>
            </a:r>
            <a:r>
              <a:rPr lang="de-DE" altLang="sr-Latn-RS" dirty="0" err="1">
                <a:latin typeface="Arial" panose="020B0604020202020204" pitchFamily="34" charset="0"/>
              </a:rPr>
              <a:t>su</a:t>
            </a:r>
            <a:r>
              <a:rPr lang="de-DE" altLang="sr-Latn-RS" dirty="0">
                <a:latin typeface="Arial" panose="020B0604020202020204" pitchFamily="34" charset="0"/>
              </a:rPr>
              <a:t> </a:t>
            </a:r>
            <a:r>
              <a:rPr lang="de-DE" altLang="sr-Latn-RS" dirty="0" err="1">
                <a:latin typeface="Arial" panose="020B0604020202020204" pitchFamily="34" charset="0"/>
              </a:rPr>
              <a:t>međusobno</a:t>
            </a:r>
            <a:r>
              <a:rPr lang="de-DE" altLang="sr-Latn-RS" dirty="0">
                <a:latin typeface="Arial" panose="020B0604020202020204" pitchFamily="34" charset="0"/>
              </a:rPr>
              <a:t> </a:t>
            </a:r>
            <a:r>
              <a:rPr lang="de-DE" altLang="sr-Latn-RS" dirty="0" err="1">
                <a:latin typeface="Arial" panose="020B0604020202020204" pitchFamily="34" charset="0"/>
              </a:rPr>
              <a:t>povezani</a:t>
            </a:r>
            <a:r>
              <a:rPr lang="de-DE" altLang="sr-Latn-RS" dirty="0">
                <a:latin typeface="Arial" panose="020B0604020202020204" pitchFamily="34" charset="0"/>
              </a:rPr>
              <a:t> </a:t>
            </a:r>
            <a:r>
              <a:rPr lang="de-DE" altLang="sr-Latn-RS" dirty="0" err="1">
                <a:latin typeface="Arial" panose="020B0604020202020204" pitchFamily="34" charset="0"/>
              </a:rPr>
              <a:t>provodnicima</a:t>
            </a:r>
            <a:r>
              <a:rPr lang="de-DE" altLang="sr-Latn-RS" dirty="0">
                <a:latin typeface="Arial" panose="020B0604020202020204" pitchFamily="34" charset="0"/>
              </a:rPr>
              <a:t>. </a:t>
            </a:r>
            <a:endParaRPr lang="sr-Latn-CS" altLang="sr-Latn-RS" dirty="0">
              <a:latin typeface="Arial" panose="020B0604020202020204" pitchFamily="34" charset="0"/>
            </a:endParaRPr>
          </a:p>
          <a:p>
            <a:pPr algn="just"/>
            <a:endParaRPr lang="sr-Latn-CS" altLang="sr-Latn-RS" dirty="0">
              <a:latin typeface="Arial" panose="020B0604020202020204" pitchFamily="34" charset="0"/>
            </a:endParaRPr>
          </a:p>
          <a:p>
            <a:pPr algn="just"/>
            <a:r>
              <a:rPr lang="sr-Latn-CS" altLang="sr-Latn-RS" dirty="0">
                <a:latin typeface="Arial" panose="020B0604020202020204" pitchFamily="34" charset="0"/>
              </a:rPr>
              <a:t>K</a:t>
            </a:r>
            <a:r>
              <a:rPr lang="de-DE" altLang="sr-Latn-RS" dirty="0" err="1">
                <a:latin typeface="Arial" panose="020B0604020202020204" pitchFamily="34" charset="0"/>
              </a:rPr>
              <a:t>ablovi</a:t>
            </a:r>
            <a:r>
              <a:rPr lang="de-DE" altLang="sr-Latn-RS" dirty="0">
                <a:latin typeface="Arial" panose="020B0604020202020204" pitchFamily="34" charset="0"/>
              </a:rPr>
              <a:t> </a:t>
            </a:r>
            <a:r>
              <a:rPr lang="de-DE" altLang="sr-Latn-RS" dirty="0" err="1">
                <a:latin typeface="Arial" panose="020B0604020202020204" pitchFamily="34" charset="0"/>
              </a:rPr>
              <a:t>kojim</a:t>
            </a:r>
            <a:r>
              <a:rPr lang="de-DE" altLang="sr-Latn-RS" dirty="0">
                <a:latin typeface="Arial" panose="020B0604020202020204" pitchFamily="34" charset="0"/>
              </a:rPr>
              <a:t> se </a:t>
            </a:r>
            <a:r>
              <a:rPr lang="de-DE" altLang="sr-Latn-RS" dirty="0" err="1">
                <a:latin typeface="Arial" panose="020B0604020202020204" pitchFamily="34" charset="0"/>
              </a:rPr>
              <a:t>vrši</a:t>
            </a:r>
            <a:r>
              <a:rPr lang="de-DE" altLang="sr-Latn-RS" dirty="0">
                <a:latin typeface="Arial" panose="020B0604020202020204" pitchFamily="34" charset="0"/>
              </a:rPr>
              <a:t> </a:t>
            </a:r>
            <a:r>
              <a:rPr lang="de-DE" altLang="sr-Latn-RS" dirty="0" err="1">
                <a:latin typeface="Arial" panose="020B0604020202020204" pitchFamily="34" charset="0"/>
              </a:rPr>
              <a:t>povezivanje</a:t>
            </a:r>
            <a:r>
              <a:rPr lang="de-DE" altLang="sr-Latn-RS" dirty="0">
                <a:latin typeface="Arial" panose="020B0604020202020204" pitchFamily="34" charset="0"/>
              </a:rPr>
              <a:t> </a:t>
            </a:r>
            <a:r>
              <a:rPr lang="de-DE" altLang="sr-Latn-RS" dirty="0" err="1">
                <a:latin typeface="Arial" panose="020B0604020202020204" pitchFamily="34" charset="0"/>
              </a:rPr>
              <a:t>uređaja</a:t>
            </a:r>
            <a:r>
              <a:rPr lang="de-DE" altLang="sr-Latn-RS" dirty="0">
                <a:latin typeface="Arial" panose="020B0604020202020204" pitchFamily="34" charset="0"/>
              </a:rPr>
              <a:t> </a:t>
            </a:r>
            <a:r>
              <a:rPr lang="de-DE" altLang="sr-Latn-RS" dirty="0" err="1">
                <a:latin typeface="Arial" panose="020B0604020202020204" pitchFamily="34" charset="0"/>
              </a:rPr>
              <a:t>postaju</a:t>
            </a:r>
            <a:r>
              <a:rPr lang="de-DE" altLang="sr-Latn-RS" dirty="0">
                <a:latin typeface="Arial" panose="020B0604020202020204" pitchFamily="34" charset="0"/>
              </a:rPr>
              <a:t> </a:t>
            </a:r>
            <a:r>
              <a:rPr lang="de-DE" altLang="sr-Latn-RS" dirty="0" err="1">
                <a:latin typeface="Arial" panose="020B0604020202020204" pitchFamily="34" charset="0"/>
              </a:rPr>
              <a:t>deo</a:t>
            </a:r>
            <a:r>
              <a:rPr lang="de-DE" altLang="sr-Latn-RS" dirty="0">
                <a:latin typeface="Arial" panose="020B0604020202020204" pitchFamily="34" charset="0"/>
              </a:rPr>
              <a:t> </a:t>
            </a:r>
            <a:r>
              <a:rPr lang="de-DE" altLang="sr-Latn-RS" dirty="0" err="1">
                <a:latin typeface="Arial" panose="020B0604020202020204" pitchFamily="34" charset="0"/>
              </a:rPr>
              <a:t>celine</a:t>
            </a:r>
            <a:r>
              <a:rPr lang="de-DE" altLang="sr-Latn-RS" dirty="0">
                <a:latin typeface="Arial" panose="020B0604020202020204" pitchFamily="34" charset="0"/>
              </a:rPr>
              <a:t> </a:t>
            </a:r>
            <a:r>
              <a:rPr lang="de-DE" altLang="sr-Latn-RS" dirty="0" err="1">
                <a:latin typeface="Arial" panose="020B0604020202020204" pitchFamily="34" charset="0"/>
              </a:rPr>
              <a:t>audio</a:t>
            </a:r>
            <a:r>
              <a:rPr lang="de-DE" altLang="sr-Latn-RS" dirty="0">
                <a:latin typeface="Arial" panose="020B0604020202020204" pitchFamily="34" charset="0"/>
              </a:rPr>
              <a:t> </a:t>
            </a:r>
            <a:r>
              <a:rPr lang="de-DE" altLang="sr-Latn-RS" dirty="0" err="1">
                <a:latin typeface="Arial" panose="020B0604020202020204" pitchFamily="34" charset="0"/>
              </a:rPr>
              <a:t>sistema</a:t>
            </a:r>
            <a:r>
              <a:rPr lang="de-DE" altLang="sr-Latn-RS" dirty="0">
                <a:latin typeface="Arial" panose="020B0604020202020204" pitchFamily="34" charset="0"/>
              </a:rPr>
              <a:t>. </a:t>
            </a:r>
            <a:endParaRPr lang="sr-Latn-CS" altLang="sr-Latn-RS" dirty="0">
              <a:latin typeface="Arial" panose="020B0604020202020204" pitchFamily="34" charset="0"/>
            </a:endParaRPr>
          </a:p>
          <a:p>
            <a:pPr algn="just"/>
            <a:endParaRPr lang="sr-Latn-CS" altLang="sr-Latn-RS" dirty="0">
              <a:latin typeface="Arial" panose="020B0604020202020204" pitchFamily="34" charset="0"/>
            </a:endParaRPr>
          </a:p>
          <a:p>
            <a:pPr algn="just"/>
            <a:r>
              <a:rPr lang="de-DE" altLang="sr-Latn-RS" dirty="0" err="1">
                <a:latin typeface="Arial" panose="020B0604020202020204" pitchFamily="34" charset="0"/>
              </a:rPr>
              <a:t>Uticaj</a:t>
            </a:r>
            <a:r>
              <a:rPr lang="de-DE" altLang="sr-Latn-RS" dirty="0">
                <a:latin typeface="Arial" panose="020B0604020202020204" pitchFamily="34" charset="0"/>
              </a:rPr>
              <a:t> </a:t>
            </a:r>
            <a:r>
              <a:rPr lang="de-DE" altLang="sr-Latn-RS" dirty="0" err="1">
                <a:latin typeface="Arial" panose="020B0604020202020204" pitchFamily="34" charset="0"/>
              </a:rPr>
              <a:t>kablova</a:t>
            </a:r>
            <a:r>
              <a:rPr lang="de-DE" altLang="sr-Latn-RS" dirty="0">
                <a:latin typeface="Arial" panose="020B0604020202020204" pitchFamily="34" charset="0"/>
              </a:rPr>
              <a:t>, </a:t>
            </a:r>
            <a:r>
              <a:rPr lang="de-DE" altLang="sr-Latn-RS" dirty="0" err="1">
                <a:latin typeface="Arial" panose="020B0604020202020204" pitchFamily="34" charset="0"/>
              </a:rPr>
              <a:t>odnosno</a:t>
            </a:r>
            <a:r>
              <a:rPr lang="de-DE" altLang="sr-Latn-RS" dirty="0">
                <a:latin typeface="Arial" panose="020B0604020202020204" pitchFamily="34" charset="0"/>
              </a:rPr>
              <a:t> </a:t>
            </a:r>
            <a:r>
              <a:rPr lang="de-DE" altLang="sr-Latn-RS" dirty="0" err="1">
                <a:latin typeface="Arial" panose="020B0604020202020204" pitchFamily="34" charset="0"/>
              </a:rPr>
              <a:t>provodnika</a:t>
            </a:r>
            <a:r>
              <a:rPr lang="de-DE" altLang="sr-Latn-RS" dirty="0">
                <a:latin typeface="Arial" panose="020B0604020202020204" pitchFamily="34" charset="0"/>
              </a:rPr>
              <a:t> u </a:t>
            </a:r>
            <a:r>
              <a:rPr lang="de-DE" altLang="sr-Latn-RS" dirty="0" err="1">
                <a:latin typeface="Arial" panose="020B0604020202020204" pitchFamily="34" charset="0"/>
              </a:rPr>
              <a:t>njima</a:t>
            </a:r>
            <a:r>
              <a:rPr lang="de-DE" altLang="sr-Latn-RS" dirty="0">
                <a:latin typeface="Arial" panose="020B0604020202020204" pitchFamily="34" charset="0"/>
              </a:rPr>
              <a:t>, </a:t>
            </a:r>
            <a:r>
              <a:rPr lang="de-DE" altLang="sr-Latn-RS" dirty="0" err="1">
                <a:latin typeface="Arial" panose="020B0604020202020204" pitchFamily="34" charset="0"/>
              </a:rPr>
              <a:t>može</a:t>
            </a:r>
            <a:r>
              <a:rPr lang="de-DE" altLang="sr-Latn-RS" dirty="0">
                <a:latin typeface="Arial" panose="020B0604020202020204" pitchFamily="34" charset="0"/>
              </a:rPr>
              <a:t> se </a:t>
            </a:r>
            <a:r>
              <a:rPr lang="de-DE" altLang="sr-Latn-RS" dirty="0" err="1">
                <a:latin typeface="Arial" panose="020B0604020202020204" pitchFamily="34" charset="0"/>
              </a:rPr>
              <a:t>manifestovati</a:t>
            </a:r>
            <a:r>
              <a:rPr lang="de-DE" altLang="sr-Latn-RS" dirty="0">
                <a:latin typeface="Arial" panose="020B0604020202020204" pitchFamily="34" charset="0"/>
              </a:rPr>
              <a:t> na </a:t>
            </a:r>
            <a:r>
              <a:rPr lang="de-DE" altLang="sr-Latn-RS" dirty="0" err="1">
                <a:latin typeface="Arial" panose="020B0604020202020204" pitchFamily="34" charset="0"/>
              </a:rPr>
              <a:t>dva</a:t>
            </a:r>
            <a:r>
              <a:rPr lang="de-DE" altLang="sr-Latn-RS" dirty="0">
                <a:latin typeface="Arial" panose="020B0604020202020204" pitchFamily="34" charset="0"/>
              </a:rPr>
              <a:t> </a:t>
            </a:r>
            <a:r>
              <a:rPr lang="de-DE" altLang="sr-Latn-RS" dirty="0" err="1">
                <a:latin typeface="Arial" panose="020B0604020202020204" pitchFamily="34" charset="0"/>
              </a:rPr>
              <a:t>načina</a:t>
            </a:r>
            <a:r>
              <a:rPr lang="de-DE" altLang="sr-Latn-RS" dirty="0">
                <a:latin typeface="Arial" panose="020B0604020202020204" pitchFamily="34" charset="0"/>
              </a:rPr>
              <a:t>: </a:t>
            </a:r>
            <a:endParaRPr lang="sr-Latn-CS" altLang="sr-Latn-RS" dirty="0">
              <a:latin typeface="Arial" panose="020B0604020202020204" pitchFamily="34" charset="0"/>
            </a:endParaRPr>
          </a:p>
          <a:p>
            <a:pPr algn="just"/>
            <a:endParaRPr lang="sr-Latn-CS" altLang="sr-Latn-RS" dirty="0">
              <a:latin typeface="Arial" panose="020B0604020202020204" pitchFamily="34" charset="0"/>
            </a:endParaRPr>
          </a:p>
          <a:p>
            <a:pPr algn="just">
              <a:buFontTx/>
              <a:buChar char="•"/>
            </a:pPr>
            <a:r>
              <a:rPr lang="sr-Latn-CS" altLang="sr-Latn-RS" dirty="0">
                <a:latin typeface="Arial" panose="020B0604020202020204" pitchFamily="34" charset="0"/>
              </a:rPr>
              <a:t> </a:t>
            </a:r>
            <a:r>
              <a:rPr lang="de-DE" altLang="sr-Latn-RS" dirty="0" err="1">
                <a:latin typeface="Arial" panose="020B0604020202020204" pitchFamily="34" charset="0"/>
              </a:rPr>
              <a:t>kroz</a:t>
            </a:r>
            <a:r>
              <a:rPr lang="de-DE" altLang="sr-Latn-RS" dirty="0">
                <a:latin typeface="Arial" panose="020B0604020202020204" pitchFamily="34" charset="0"/>
              </a:rPr>
              <a:t> </a:t>
            </a:r>
            <a:r>
              <a:rPr lang="de-DE" altLang="sr-Latn-RS" dirty="0" err="1">
                <a:latin typeface="Arial" panose="020B0604020202020204" pitchFamily="34" charset="0"/>
              </a:rPr>
              <a:t>dodatne</a:t>
            </a:r>
            <a:r>
              <a:rPr lang="de-DE" altLang="sr-Latn-RS" dirty="0">
                <a:latin typeface="Arial" panose="020B0604020202020204" pitchFamily="34" charset="0"/>
              </a:rPr>
              <a:t> </a:t>
            </a:r>
            <a:r>
              <a:rPr lang="de-DE" altLang="sr-Latn-RS" dirty="0" err="1">
                <a:latin typeface="Arial" panose="020B0604020202020204" pitchFamily="34" charset="0"/>
              </a:rPr>
              <a:t>električne</a:t>
            </a:r>
            <a:r>
              <a:rPr lang="de-DE" altLang="sr-Latn-RS" dirty="0">
                <a:latin typeface="Arial" panose="020B0604020202020204" pitchFamily="34" charset="0"/>
              </a:rPr>
              <a:t> </a:t>
            </a:r>
            <a:r>
              <a:rPr lang="de-DE" altLang="sr-Latn-RS" dirty="0" err="1">
                <a:latin typeface="Arial" panose="020B0604020202020204" pitchFamily="34" charset="0"/>
              </a:rPr>
              <a:t>parametre</a:t>
            </a:r>
            <a:r>
              <a:rPr lang="de-DE" altLang="sr-Latn-RS" dirty="0">
                <a:latin typeface="Arial" panose="020B0604020202020204" pitchFamily="34" charset="0"/>
              </a:rPr>
              <a:t> </a:t>
            </a:r>
            <a:r>
              <a:rPr lang="de-DE" altLang="sr-Latn-RS" dirty="0" err="1">
                <a:latin typeface="Arial" panose="020B0604020202020204" pitchFamily="34" charset="0"/>
              </a:rPr>
              <a:t>koje</a:t>
            </a:r>
            <a:r>
              <a:rPr lang="de-DE" altLang="sr-Latn-RS" dirty="0">
                <a:latin typeface="Arial" panose="020B0604020202020204" pitchFamily="34" charset="0"/>
              </a:rPr>
              <a:t> </a:t>
            </a:r>
            <a:r>
              <a:rPr lang="de-DE" altLang="sr-Latn-RS" dirty="0" err="1">
                <a:latin typeface="Arial" panose="020B0604020202020204" pitchFamily="34" charset="0"/>
              </a:rPr>
              <a:t>vezni</a:t>
            </a:r>
            <a:r>
              <a:rPr lang="en-US" altLang="sr-Latn-RS" dirty="0">
                <a:latin typeface="Arial" panose="020B0604020202020204" pitchFamily="34" charset="0"/>
              </a:rPr>
              <a:t> </a:t>
            </a:r>
            <a:r>
              <a:rPr lang="de-DE" altLang="sr-Latn-RS" dirty="0" err="1">
                <a:latin typeface="Arial" panose="020B0604020202020204" pitchFamily="34" charset="0"/>
              </a:rPr>
              <a:t>provodnici</a:t>
            </a:r>
            <a:r>
              <a:rPr lang="de-DE" altLang="sr-Latn-RS" dirty="0">
                <a:latin typeface="Arial" panose="020B0604020202020204" pitchFamily="34" charset="0"/>
              </a:rPr>
              <a:t> </a:t>
            </a:r>
            <a:r>
              <a:rPr lang="de-DE" altLang="sr-Latn-RS" dirty="0" err="1">
                <a:latin typeface="Arial" panose="020B0604020202020204" pitchFamily="34" charset="0"/>
              </a:rPr>
              <a:t>unose</a:t>
            </a:r>
            <a:r>
              <a:rPr lang="de-DE" altLang="sr-Latn-RS" dirty="0">
                <a:latin typeface="Arial" panose="020B0604020202020204" pitchFamily="34" charset="0"/>
              </a:rPr>
              <a:t> u </a:t>
            </a:r>
            <a:r>
              <a:rPr lang="de-DE" altLang="sr-Latn-RS" dirty="0" err="1">
                <a:latin typeface="Arial" panose="020B0604020202020204" pitchFamily="34" charset="0"/>
              </a:rPr>
              <a:t>pojedina</a:t>
            </a:r>
            <a:r>
              <a:rPr lang="de-DE" altLang="sr-Latn-RS" dirty="0">
                <a:latin typeface="Arial" panose="020B0604020202020204" pitchFamily="34" charset="0"/>
              </a:rPr>
              <a:t> </a:t>
            </a:r>
            <a:r>
              <a:rPr lang="de-DE" altLang="sr-Latn-RS" dirty="0" err="1">
                <a:latin typeface="Arial" panose="020B0604020202020204" pitchFamily="34" charset="0"/>
              </a:rPr>
              <a:t>električna</a:t>
            </a:r>
            <a:r>
              <a:rPr lang="de-DE" altLang="sr-Latn-RS" dirty="0">
                <a:latin typeface="Arial" panose="020B0604020202020204" pitchFamily="34" charset="0"/>
              </a:rPr>
              <a:t> </a:t>
            </a:r>
            <a:r>
              <a:rPr lang="de-DE" altLang="sr-Latn-RS" dirty="0" err="1">
                <a:latin typeface="Arial" panose="020B0604020202020204" pitchFamily="34" charset="0"/>
              </a:rPr>
              <a:t>kola</a:t>
            </a:r>
            <a:r>
              <a:rPr lang="de-DE" altLang="sr-Latn-RS" dirty="0">
                <a:latin typeface="Arial" panose="020B0604020202020204" pitchFamily="34" charset="0"/>
              </a:rPr>
              <a:t> </a:t>
            </a:r>
            <a:r>
              <a:rPr lang="de-DE" altLang="sr-Latn-RS" dirty="0" err="1">
                <a:latin typeface="Arial" panose="020B0604020202020204" pitchFamily="34" charset="0"/>
              </a:rPr>
              <a:t>formirana</a:t>
            </a:r>
            <a:r>
              <a:rPr lang="de-DE" altLang="sr-Latn-RS" dirty="0">
                <a:latin typeface="Arial" panose="020B0604020202020204" pitchFamily="34" charset="0"/>
              </a:rPr>
              <a:t> u </a:t>
            </a:r>
            <a:r>
              <a:rPr lang="de-DE" altLang="sr-Latn-RS" dirty="0" err="1">
                <a:latin typeface="Arial" panose="020B0604020202020204" pitchFamily="34" charset="0"/>
              </a:rPr>
              <a:t>sistemu</a:t>
            </a:r>
            <a:r>
              <a:rPr lang="sr-Latn-CS" altLang="sr-Latn-RS" dirty="0">
                <a:latin typeface="Arial" panose="020B0604020202020204" pitchFamily="34" charset="0"/>
              </a:rPr>
              <a:t> </a:t>
            </a:r>
          </a:p>
          <a:p>
            <a:pPr algn="just">
              <a:buFontTx/>
              <a:buChar char="•"/>
            </a:pPr>
            <a:r>
              <a:rPr lang="sr-Latn-CS" altLang="sr-Latn-RS" dirty="0">
                <a:latin typeface="Arial" panose="020B0604020202020204" pitchFamily="34" charset="0"/>
              </a:rPr>
              <a:t> </a:t>
            </a:r>
            <a:r>
              <a:rPr lang="de-DE" altLang="sr-Latn-RS" dirty="0" err="1">
                <a:latin typeface="Arial" panose="020B0604020202020204" pitchFamily="34" charset="0"/>
              </a:rPr>
              <a:t>kroz</a:t>
            </a:r>
            <a:r>
              <a:rPr lang="de-DE" altLang="sr-Latn-RS" dirty="0">
                <a:latin typeface="Arial" panose="020B0604020202020204" pitchFamily="34" charset="0"/>
              </a:rPr>
              <a:t> </a:t>
            </a:r>
            <a:r>
              <a:rPr lang="de-DE" altLang="sr-Latn-RS" dirty="0" err="1">
                <a:latin typeface="Arial" panose="020B0604020202020204" pitchFamily="34" charset="0"/>
              </a:rPr>
              <a:t>smetnje</a:t>
            </a:r>
            <a:r>
              <a:rPr lang="de-DE" altLang="sr-Latn-RS" dirty="0">
                <a:latin typeface="Arial" panose="020B0604020202020204" pitchFamily="34" charset="0"/>
              </a:rPr>
              <a:t>, </a:t>
            </a:r>
            <a:r>
              <a:rPr lang="de-DE" altLang="sr-Latn-RS" dirty="0" err="1">
                <a:latin typeface="Arial" panose="020B0604020202020204" pitchFamily="34" charset="0"/>
              </a:rPr>
              <a:t>odnosno</a:t>
            </a:r>
            <a:r>
              <a:rPr lang="de-DE" altLang="sr-Latn-RS" dirty="0">
                <a:latin typeface="Arial" panose="020B0604020202020204" pitchFamily="34" charset="0"/>
              </a:rPr>
              <a:t> </a:t>
            </a:r>
            <a:r>
              <a:rPr lang="de-DE" altLang="sr-Latn-RS" dirty="0" err="1">
                <a:latin typeface="Arial" panose="020B0604020202020204" pitchFamily="34" charset="0"/>
              </a:rPr>
              <a:t>parazitske</a:t>
            </a:r>
            <a:r>
              <a:rPr lang="de-DE" altLang="sr-Latn-RS" dirty="0">
                <a:latin typeface="Arial" panose="020B0604020202020204" pitchFamily="34" charset="0"/>
              </a:rPr>
              <a:t> </a:t>
            </a:r>
            <a:r>
              <a:rPr lang="de-DE" altLang="sr-Latn-RS" dirty="0" err="1">
                <a:latin typeface="Arial" panose="020B0604020202020204" pitchFamily="34" charset="0"/>
              </a:rPr>
              <a:t>signale</a:t>
            </a:r>
            <a:r>
              <a:rPr lang="de-DE" altLang="sr-Latn-RS" dirty="0">
                <a:latin typeface="Arial" panose="020B0604020202020204" pitchFamily="34" charset="0"/>
              </a:rPr>
              <a:t> </a:t>
            </a:r>
            <a:r>
              <a:rPr lang="de-DE" altLang="sr-Latn-RS" dirty="0" err="1">
                <a:latin typeface="Arial" panose="020B0604020202020204" pitchFamily="34" charset="0"/>
              </a:rPr>
              <a:t>koje</a:t>
            </a:r>
            <a:r>
              <a:rPr lang="de-DE" altLang="sr-Latn-RS" dirty="0">
                <a:latin typeface="Arial" panose="020B0604020202020204" pitchFamily="34" charset="0"/>
              </a:rPr>
              <a:t> </a:t>
            </a:r>
            <a:r>
              <a:rPr lang="de-DE" altLang="sr-Latn-RS" dirty="0" err="1">
                <a:latin typeface="Arial" panose="020B0604020202020204" pitchFamily="34" charset="0"/>
              </a:rPr>
              <a:t>oni</a:t>
            </a:r>
            <a:r>
              <a:rPr lang="de-DE" altLang="sr-Latn-RS" dirty="0">
                <a:latin typeface="Arial" panose="020B0604020202020204" pitchFamily="34" charset="0"/>
              </a:rPr>
              <a:t> </a:t>
            </a:r>
            <a:r>
              <a:rPr lang="de-DE" altLang="sr-Latn-RS" dirty="0" err="1">
                <a:latin typeface="Arial" panose="020B0604020202020204" pitchFamily="34" charset="0"/>
              </a:rPr>
              <a:t>mogu</a:t>
            </a:r>
            <a:r>
              <a:rPr lang="de-DE" altLang="sr-Latn-RS" dirty="0">
                <a:latin typeface="Arial" panose="020B0604020202020204" pitchFamily="34" charset="0"/>
              </a:rPr>
              <a:t> </a:t>
            </a:r>
            <a:r>
              <a:rPr lang="de-DE" altLang="sr-Latn-RS" dirty="0" err="1">
                <a:latin typeface="Arial" panose="020B0604020202020204" pitchFamily="34" charset="0"/>
              </a:rPr>
              <a:t>pokupiti</a:t>
            </a:r>
            <a:r>
              <a:rPr lang="de-DE" altLang="sr-Latn-RS" dirty="0">
                <a:latin typeface="Arial" panose="020B0604020202020204" pitchFamily="34" charset="0"/>
              </a:rPr>
              <a:t> i </a:t>
            </a:r>
            <a:r>
              <a:rPr lang="de-DE" altLang="sr-Latn-RS" dirty="0" err="1">
                <a:latin typeface="Arial" panose="020B0604020202020204" pitchFamily="34" charset="0"/>
              </a:rPr>
              <a:t>uneti</a:t>
            </a:r>
            <a:r>
              <a:rPr lang="de-DE" altLang="sr-Latn-RS" dirty="0">
                <a:latin typeface="Arial" panose="020B0604020202020204" pitchFamily="34" charset="0"/>
              </a:rPr>
              <a:t> u </a:t>
            </a:r>
            <a:r>
              <a:rPr lang="de-DE" altLang="sr-Latn-RS" dirty="0" err="1">
                <a:latin typeface="Arial" panose="020B0604020202020204" pitchFamily="34" charset="0"/>
              </a:rPr>
              <a:t>sistem</a:t>
            </a:r>
            <a:r>
              <a:rPr lang="de-DE" altLang="sr-Latn-RS" dirty="0">
                <a:latin typeface="Arial" panose="020B0604020202020204" pitchFamily="34" charset="0"/>
              </a:rPr>
              <a:t>.</a:t>
            </a:r>
            <a:endParaRPr lang="sr-Latn-CS" altLang="sr-Latn-R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54175" y="188913"/>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sr-Latn-RS" sz="2400" b="1" u="sng" dirty="0" err="1">
                <a:latin typeface="Arial" panose="020B0604020202020204" pitchFamily="34" charset="0"/>
                <a:cs typeface="Times New Roman" panose="02020603050405020304" pitchFamily="18" charset="0"/>
              </a:rPr>
              <a:t>Damping</a:t>
            </a:r>
            <a:r>
              <a:rPr lang="de-DE" altLang="sr-Latn-RS" sz="2400" b="1" u="sng" dirty="0">
                <a:latin typeface="Arial" panose="020B0604020202020204" pitchFamily="34" charset="0"/>
                <a:cs typeface="Times New Roman" panose="02020603050405020304" pitchFamily="18" charset="0"/>
              </a:rPr>
              <a:t> </a:t>
            </a:r>
            <a:r>
              <a:rPr lang="de-DE" altLang="sr-Latn-RS" sz="2400" b="1" u="sng" dirty="0" err="1">
                <a:latin typeface="Arial" panose="020B0604020202020204" pitchFamily="34" charset="0"/>
                <a:cs typeface="Times New Roman" panose="02020603050405020304" pitchFamily="18" charset="0"/>
              </a:rPr>
              <a:t>faktor</a:t>
            </a:r>
            <a:r>
              <a:rPr lang="de-DE" altLang="sr-Latn-RS" sz="2400" b="1" u="sng" dirty="0">
                <a:latin typeface="Arial" panose="020B0604020202020204" pitchFamily="34" charset="0"/>
                <a:cs typeface="Times New Roman" panose="02020603050405020304" pitchFamily="18" charset="0"/>
              </a:rPr>
              <a:t> </a:t>
            </a:r>
            <a:endParaRPr lang="en-US" altLang="sr-Latn-RS" sz="2400" b="1" u="sng" dirty="0">
              <a:latin typeface="Arial" panose="020B0604020202020204" pitchFamily="34" charset="0"/>
              <a:cs typeface="Times New Roman" panose="02020603050405020304" pitchFamily="18" charset="0"/>
            </a:endParaRPr>
          </a:p>
        </p:txBody>
      </p:sp>
      <p:pic>
        <p:nvPicPr>
          <p:cNvPr id="264196" name="Picture 4" descr="Slika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487" y="2001758"/>
            <a:ext cx="352901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7" name="Rectangle 5"/>
          <p:cNvSpPr>
            <a:spLocks noChangeArrowheads="1"/>
          </p:cNvSpPr>
          <p:nvPr/>
        </p:nvSpPr>
        <p:spPr bwMode="auto">
          <a:xfrm>
            <a:off x="609600" y="897871"/>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de-DE" altLang="sr-Latn-RS" sz="2400" dirty="0">
                <a:latin typeface="Arial" panose="020B0604020202020204" pitchFamily="34" charset="0"/>
                <a:cs typeface="Arial" panose="020B0604020202020204" pitchFamily="34" charset="0"/>
              </a:rPr>
              <a:t>Da bi se </a:t>
            </a:r>
            <a:r>
              <a:rPr lang="de-DE" altLang="sr-Latn-RS" sz="2400" dirty="0" err="1">
                <a:latin typeface="Arial" panose="020B0604020202020204" pitchFamily="34" charset="0"/>
                <a:cs typeface="Arial" panose="020B0604020202020204" pitchFamily="34" charset="0"/>
              </a:rPr>
              <a:t>uticaj</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pojačavača</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kvantifikovao</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uveden</a:t>
            </a:r>
            <a:r>
              <a:rPr lang="de-DE" altLang="sr-Latn-RS" sz="2400" dirty="0">
                <a:latin typeface="Arial" panose="020B0604020202020204" pitchFamily="34" charset="0"/>
                <a:cs typeface="Arial" panose="020B0604020202020204" pitchFamily="34" charset="0"/>
              </a:rPr>
              <a:t> je </a:t>
            </a:r>
            <a:r>
              <a:rPr lang="de-DE" altLang="sr-Latn-RS" sz="2400" dirty="0" err="1">
                <a:latin typeface="Arial" panose="020B0604020202020204" pitchFamily="34" charset="0"/>
                <a:cs typeface="Arial" panose="020B0604020202020204" pitchFamily="34" charset="0"/>
              </a:rPr>
              <a:t>damping</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faktor</a:t>
            </a:r>
            <a:r>
              <a:rPr lang="de-DE" altLang="sr-Latn-RS" sz="2400" dirty="0">
                <a:latin typeface="Arial" panose="020B0604020202020204" pitchFamily="34" charset="0"/>
                <a:cs typeface="Arial" panose="020B0604020202020204" pitchFamily="34" charset="0"/>
              </a:rPr>
              <a:t> (DF) </a:t>
            </a:r>
            <a:r>
              <a:rPr lang="de-DE" altLang="sr-Latn-RS" sz="2400" dirty="0" err="1">
                <a:latin typeface="Arial" panose="020B0604020202020204" pitchFamily="34" charset="0"/>
                <a:cs typeface="Arial" panose="020B0604020202020204" pitchFamily="34" charset="0"/>
              </a:rPr>
              <a:t>kao</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pokazatelj</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stanja</a:t>
            </a:r>
            <a:r>
              <a:rPr lang="de-DE" altLang="sr-Latn-RS" sz="2400" dirty="0">
                <a:latin typeface="Arial" panose="020B0604020202020204" pitchFamily="34" charset="0"/>
                <a:cs typeface="Arial" panose="020B0604020202020204" pitchFamily="34" charset="0"/>
              </a:rPr>
              <a:t> u </a:t>
            </a:r>
            <a:r>
              <a:rPr lang="de-DE" altLang="sr-Latn-RS" sz="2400" dirty="0" err="1">
                <a:latin typeface="Arial" panose="020B0604020202020204" pitchFamily="34" charset="0"/>
                <a:cs typeface="Arial" panose="020B0604020202020204" pitchFamily="34" charset="0"/>
              </a:rPr>
              <a:t>kolu</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sa</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slike</a:t>
            </a:r>
            <a:r>
              <a:rPr lang="de-DE" altLang="sr-Latn-RS" sz="2400" dirty="0">
                <a:latin typeface="Arial" panose="020B0604020202020204" pitchFamily="34" charset="0"/>
                <a:cs typeface="Arial" panose="020B0604020202020204" pitchFamily="34" charset="0"/>
              </a:rPr>
              <a:t>. </a:t>
            </a:r>
            <a:endParaRPr lang="sr-Latn-CS" altLang="sr-Latn-RS" sz="2400" dirty="0">
              <a:latin typeface="Arial" panose="020B0604020202020204" pitchFamily="34" charset="0"/>
            </a:endParaRPr>
          </a:p>
        </p:txBody>
      </p:sp>
      <p:graphicFrame>
        <p:nvGraphicFramePr>
          <p:cNvPr id="264198" name="Object 6"/>
          <p:cNvGraphicFramePr>
            <a:graphicFrameLocks noChangeAspect="1"/>
          </p:cNvGraphicFramePr>
          <p:nvPr>
            <p:extLst>
              <p:ext uri="{D42A27DB-BD31-4B8C-83A1-F6EECF244321}">
                <p14:modId xmlns:p14="http://schemas.microsoft.com/office/powerpoint/2010/main" val="284459538"/>
              </p:ext>
            </p:extLst>
          </p:nvPr>
        </p:nvGraphicFramePr>
        <p:xfrm>
          <a:off x="6888088" y="2822495"/>
          <a:ext cx="2057400" cy="1485900"/>
        </p:xfrm>
        <a:graphic>
          <a:graphicData uri="http://schemas.openxmlformats.org/presentationml/2006/ole">
            <mc:AlternateContent xmlns:mc="http://schemas.openxmlformats.org/markup-compatibility/2006">
              <mc:Choice xmlns:v="urn:schemas-microsoft-com:vml" Requires="v">
                <p:oleObj r:id="rId3" imgW="748975" imgH="545863" progId="Equation.3">
                  <p:embed/>
                </p:oleObj>
              </mc:Choice>
              <mc:Fallback>
                <p:oleObj r:id="rId3" imgW="748975" imgH="545863"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2822495"/>
                        <a:ext cx="2057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4199" name="Rectangle 7"/>
          <p:cNvSpPr>
            <a:spLocks noChangeArrowheads="1"/>
          </p:cNvSpPr>
          <p:nvPr/>
        </p:nvSpPr>
        <p:spPr bwMode="auto">
          <a:xfrm>
            <a:off x="609600" y="5402022"/>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de-DE" altLang="sr-Latn-RS" sz="2400" dirty="0" err="1">
                <a:latin typeface="Arial" panose="020B0604020202020204" pitchFamily="34" charset="0"/>
                <a:cs typeface="Arial" panose="020B0604020202020204" pitchFamily="34" charset="0"/>
              </a:rPr>
              <a:t>Damping</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faktor</a:t>
            </a:r>
            <a:r>
              <a:rPr lang="de-DE" altLang="sr-Latn-RS" sz="2400" dirty="0">
                <a:latin typeface="Arial" panose="020B0604020202020204" pitchFamily="34" charset="0"/>
                <a:cs typeface="Arial" panose="020B0604020202020204" pitchFamily="34" charset="0"/>
              </a:rPr>
              <a:t> je</a:t>
            </a:r>
            <a:r>
              <a:rPr lang="sr-Latn-CS" altLang="sr-Latn-RS" sz="2400" dirty="0">
                <a:latin typeface="Arial" panose="020B0604020202020204" pitchFamily="34" charset="0"/>
              </a:rPr>
              <a:t>,</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po</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definiciji</a:t>
            </a:r>
            <a:r>
              <a:rPr lang="sr-Latn-CS" altLang="sr-Latn-RS" sz="2400" dirty="0">
                <a:latin typeface="Arial" panose="020B0604020202020204" pitchFamily="34" charset="0"/>
              </a:rPr>
              <a:t>,</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odnos</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modula</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nominalne</a:t>
            </a:r>
            <a:r>
              <a:rPr lang="de-DE" altLang="sr-Latn-RS" sz="2400" dirty="0">
                <a:latin typeface="Arial" panose="020B0604020202020204" pitchFamily="34" charset="0"/>
                <a:cs typeface="Arial" panose="020B0604020202020204" pitchFamily="34" charset="0"/>
              </a:rPr>
              <a:t> impedanse </a:t>
            </a:r>
            <a:r>
              <a:rPr lang="de-DE" altLang="sr-Latn-RS" sz="2400" dirty="0" err="1">
                <a:latin typeface="Arial" panose="020B0604020202020204" pitchFamily="34" charset="0"/>
                <a:cs typeface="Arial" panose="020B0604020202020204" pitchFamily="34" charset="0"/>
              </a:rPr>
              <a:t>zvučnika</a:t>
            </a:r>
            <a:r>
              <a:rPr lang="de-DE" altLang="sr-Latn-RS" sz="2400" dirty="0">
                <a:latin typeface="Arial" panose="020B0604020202020204" pitchFamily="34" charset="0"/>
                <a:cs typeface="Arial" panose="020B0604020202020204" pitchFamily="34" charset="0"/>
              </a:rPr>
              <a:t> i </a:t>
            </a:r>
            <a:r>
              <a:rPr lang="de-DE" altLang="sr-Latn-RS" sz="2400" dirty="0" err="1">
                <a:latin typeface="Arial" panose="020B0604020202020204" pitchFamily="34" charset="0"/>
                <a:cs typeface="Arial" panose="020B0604020202020204" pitchFamily="34" charset="0"/>
              </a:rPr>
              <a:t>izlazne</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otpornosti</a:t>
            </a:r>
            <a:r>
              <a:rPr lang="de-DE" altLang="sr-Latn-RS" sz="2400" dirty="0">
                <a:latin typeface="Arial" panose="020B0604020202020204" pitchFamily="34" charset="0"/>
                <a:cs typeface="Arial" panose="020B0604020202020204" pitchFamily="34" charset="0"/>
              </a:rPr>
              <a:t> </a:t>
            </a:r>
            <a:r>
              <a:rPr lang="de-DE" altLang="sr-Latn-RS" sz="2400" dirty="0" err="1">
                <a:latin typeface="Arial" panose="020B0604020202020204" pitchFamily="34" charset="0"/>
                <a:cs typeface="Arial" panose="020B0604020202020204" pitchFamily="34" charset="0"/>
              </a:rPr>
              <a:t>pojačavača</a:t>
            </a:r>
            <a:endParaRPr lang="en-US" altLang="sr-Latn-RS" sz="2400" dirty="0">
              <a:latin typeface="Yu L Helvetica"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41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4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41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4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905" y="3911595"/>
            <a:ext cx="10972800" cy="1569660"/>
          </a:xfrm>
          <a:prstGeom prst="rect">
            <a:avLst/>
          </a:prstGeom>
        </p:spPr>
        <p:txBody>
          <a:bodyPr wrap="square">
            <a:spAutoFit/>
          </a:bodyPr>
          <a:lstStyle/>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U okolnostima kada je izlazna otpornost pojačavača ekstremno mala, a vrednost impedanse zvučnika kao njegovog opterećenja svega nekoliko oma, električni otpor provodnika koji povezuju pojačavač sa zvučnikom utiču na stanje u kolu.</a:t>
            </a:r>
          </a:p>
        </p:txBody>
      </p:sp>
      <p:pic>
        <p:nvPicPr>
          <p:cNvPr id="3" name="Picture 4" descr="Slika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223645"/>
            <a:ext cx="3691522" cy="3271390"/>
          </a:xfrm>
          <a:prstGeom prst="rect">
            <a:avLst/>
          </a:prstGeom>
          <a:solidFill>
            <a:schemeClr val="bg1"/>
          </a:solidFill>
          <a:ln>
            <a:solidFill>
              <a:srgbClr val="C00000"/>
            </a:solidFill>
          </a:ln>
        </p:spPr>
      </p:pic>
      <p:sp>
        <p:nvSpPr>
          <p:cNvPr id="4" name="Rectangle 3"/>
          <p:cNvSpPr/>
          <p:nvPr/>
        </p:nvSpPr>
        <p:spPr>
          <a:xfrm>
            <a:off x="5735960" y="1074510"/>
            <a:ext cx="6094745" cy="1569660"/>
          </a:xfrm>
          <a:prstGeom prst="rect">
            <a:avLst/>
          </a:prstGeom>
        </p:spPr>
        <p:txBody>
          <a:bodyPr wrap="square">
            <a:spAutoFit/>
          </a:bodyPr>
          <a:lstStyle/>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Otpornost </a:t>
            </a:r>
            <a:r>
              <a:rPr lang="sr-Latn-CS" sz="2400" i="1" dirty="0">
                <a:ea typeface="Times New Roman" panose="02020603050405020304" pitchFamily="18" charset="0"/>
                <a:cs typeface="Times New Roman" panose="02020603050405020304" pitchFamily="18" charset="0"/>
              </a:rPr>
              <a:t>R</a:t>
            </a:r>
            <a:r>
              <a:rPr lang="sr-Latn-CS" sz="2400" i="1" baseline="-25000" dirty="0">
                <a:ea typeface="Times New Roman" panose="02020603050405020304" pitchFamily="18" charset="0"/>
                <a:cs typeface="Times New Roman" panose="02020603050405020304" pitchFamily="18" charset="0"/>
              </a:rPr>
              <a:t>g</a:t>
            </a:r>
            <a:r>
              <a:rPr lang="sr-Latn-CS" sz="2400" dirty="0">
                <a:latin typeface="Arial" panose="020B0604020202020204" pitchFamily="34" charset="0"/>
                <a:ea typeface="Times New Roman" panose="02020603050405020304" pitchFamily="18" charset="0"/>
                <a:cs typeface="Times New Roman" panose="02020603050405020304" pitchFamily="18" charset="0"/>
              </a:rPr>
              <a:t> koju vidi namotaj zvučnika u praksi je zbir izlazne otpornosti pojačavača i ukupne otpornosti provodnika kojim su povezani. </a:t>
            </a:r>
            <a:endParaRPr lang="sr-Cyrl-RS" sz="2400" dirty="0">
              <a:latin typeface="Yu L Helvetica"/>
              <a:ea typeface="Times New Roman" panose="02020603050405020304" pitchFamily="18" charset="0"/>
              <a:cs typeface="Times New Roman" panose="02020603050405020304" pitchFamily="18" charset="0"/>
            </a:endParaRPr>
          </a:p>
        </p:txBody>
      </p:sp>
      <p:sp>
        <p:nvSpPr>
          <p:cNvPr id="5" name="Rectangle 4"/>
          <p:cNvSpPr/>
          <p:nvPr/>
        </p:nvSpPr>
        <p:spPr>
          <a:xfrm>
            <a:off x="857905" y="5849526"/>
            <a:ext cx="10972800" cy="461665"/>
          </a:xfrm>
          <a:prstGeom prst="rect">
            <a:avLst/>
          </a:prstGeom>
          <a:ln w="31750">
            <a:solidFill>
              <a:srgbClr val="C00000"/>
            </a:solidFill>
          </a:ln>
        </p:spPr>
        <p:txBody>
          <a:bodyPr wrap="square">
            <a:spAutoFit/>
          </a:bodyPr>
          <a:lstStyle/>
          <a:p>
            <a:pPr algn="ctr">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Primenjeni kablovi određuju uspešnost kočenja kretnog sistema zvučnika.</a:t>
            </a:r>
            <a:endParaRPr lang="sr-Cyrl-RS" sz="2400" dirty="0">
              <a:latin typeface="Yu L Helvetic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32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188640"/>
            <a:ext cx="10972800" cy="461665"/>
          </a:xfrm>
          <a:prstGeom prst="rect">
            <a:avLst/>
          </a:prstGeom>
        </p:spPr>
        <p:txBody>
          <a:bodyPr wrap="square">
            <a:spAutoFit/>
          </a:bodyPr>
          <a:lstStyle/>
          <a:p>
            <a:pPr algn="just">
              <a:spcAft>
                <a:spcPts val="0"/>
              </a:spcAft>
            </a:pPr>
            <a:r>
              <a:rPr lang="sr-Latn-CS" sz="2400" dirty="0">
                <a:latin typeface="Arial" panose="020B0604020202020204" pitchFamily="34" charset="0"/>
                <a:ea typeface="Times New Roman" panose="02020603050405020304" pitchFamily="18" charset="0"/>
                <a:cs typeface="Times New Roman" panose="02020603050405020304" pitchFamily="18" charset="0"/>
              </a:rPr>
              <a:t>Kvalitetni pojačavači snage imaju ekstremno male vrednosti izlaznih otpornosti</a:t>
            </a:r>
            <a:endParaRPr lang="sr-Cyrl-RS" sz="2400" dirty="0">
              <a:latin typeface="Yu L Helvetica"/>
              <a:ea typeface="Times New Roman" panose="02020603050405020304" pitchFamily="18" charset="0"/>
              <a:cs typeface="Times New Roman" panose="02020603050405020304" pitchFamily="18" charset="0"/>
            </a:endParaRPr>
          </a:p>
        </p:txBody>
      </p:sp>
      <p:sp>
        <p:nvSpPr>
          <p:cNvPr id="3" name="Rectangle 2"/>
          <p:cNvSpPr/>
          <p:nvPr/>
        </p:nvSpPr>
        <p:spPr>
          <a:xfrm>
            <a:off x="695400" y="1124744"/>
            <a:ext cx="10972800" cy="830997"/>
          </a:xfrm>
          <a:prstGeom prst="rect">
            <a:avLst/>
          </a:prstGeom>
        </p:spPr>
        <p:txBody>
          <a:bodyPr wrap="square">
            <a:spAutoFit/>
          </a:bodyPr>
          <a:lstStyle/>
          <a:p>
            <a:pPr algn="just"/>
            <a:r>
              <a:rPr lang="sr-Latn-CS" sz="2400" dirty="0">
                <a:latin typeface="Arial" panose="020B0604020202020204" pitchFamily="34" charset="0"/>
                <a:ea typeface="Times New Roman" panose="02020603050405020304" pitchFamily="18" charset="0"/>
              </a:rPr>
              <a:t>Nominalne vrednosti impedanse zvučnika koji se danas koriste standardizovane su na dve moguće fiksne vrednosti, 4 Ω ili 8 Ω.</a:t>
            </a:r>
            <a:endParaRPr lang="en-GB" sz="2400" dirty="0"/>
          </a:p>
        </p:txBody>
      </p:sp>
      <p:sp>
        <p:nvSpPr>
          <p:cNvPr id="4" name="Rectangle 3"/>
          <p:cNvSpPr/>
          <p:nvPr/>
        </p:nvSpPr>
        <p:spPr>
          <a:xfrm>
            <a:off x="695400" y="2348879"/>
            <a:ext cx="10972800" cy="1569660"/>
          </a:xfrm>
          <a:prstGeom prst="rect">
            <a:avLst/>
          </a:prstGeom>
        </p:spPr>
        <p:txBody>
          <a:bodyPr wrap="square">
            <a:spAutoFit/>
          </a:bodyPr>
          <a:lstStyle/>
          <a:p>
            <a:pPr algn="just"/>
            <a:r>
              <a:rPr lang="sr-Latn-CS" sz="2400" dirty="0">
                <a:latin typeface="Arial" panose="020B0604020202020204" pitchFamily="34" charset="0"/>
                <a:ea typeface="Times New Roman" panose="02020603050405020304" pitchFamily="18" charset="0"/>
              </a:rPr>
              <a:t>Ako je vrednost damping faktora pojačavača koji napaja zvučnik impedanse 8 Ω deklarisana na 200, njegova izlazna otpornost je 0</a:t>
            </a:r>
            <a:r>
              <a:rPr lang="en-US" sz="2400" dirty="0">
                <a:latin typeface="Arial" panose="020B0604020202020204" pitchFamily="34" charset="0"/>
                <a:ea typeface="Times New Roman" panose="02020603050405020304" pitchFamily="18" charset="0"/>
              </a:rPr>
              <a:t>.</a:t>
            </a:r>
            <a:r>
              <a:rPr lang="sr-Latn-CS" sz="2400" dirty="0">
                <a:latin typeface="Arial" panose="020B0604020202020204" pitchFamily="34" charset="0"/>
                <a:ea typeface="Times New Roman" panose="02020603050405020304" pitchFamily="18" charset="0"/>
              </a:rPr>
              <a:t>04 Ω; pri dužini od oko 10 m čak i provodnici velikog preseka mogu imati otpornost reda veličine 0</a:t>
            </a:r>
            <a:r>
              <a:rPr lang="en-US" sz="2400" dirty="0">
                <a:latin typeface="Arial" panose="020B0604020202020204" pitchFamily="34" charset="0"/>
                <a:ea typeface="Times New Roman" panose="02020603050405020304" pitchFamily="18" charset="0"/>
              </a:rPr>
              <a:t>.</a:t>
            </a:r>
            <a:r>
              <a:rPr lang="sr-Latn-CS" sz="2400" dirty="0">
                <a:latin typeface="Arial" panose="020B0604020202020204" pitchFamily="34" charset="0"/>
                <a:ea typeface="Times New Roman" panose="02020603050405020304" pitchFamily="18" charset="0"/>
              </a:rPr>
              <a:t>1  Ω. </a:t>
            </a:r>
            <a:endParaRPr lang="en-GB" sz="2400" dirty="0"/>
          </a:p>
        </p:txBody>
      </p:sp>
      <p:sp>
        <p:nvSpPr>
          <p:cNvPr id="5" name="Rectangle 4"/>
          <p:cNvSpPr/>
          <p:nvPr/>
        </p:nvSpPr>
        <p:spPr>
          <a:xfrm>
            <a:off x="651139" y="4244895"/>
            <a:ext cx="10972800" cy="1200329"/>
          </a:xfrm>
          <a:prstGeom prst="rect">
            <a:avLst/>
          </a:prstGeom>
        </p:spPr>
        <p:txBody>
          <a:bodyPr wrap="square">
            <a:spAutoFit/>
          </a:bodyPr>
          <a:lstStyle/>
          <a:p>
            <a:pPr algn="just"/>
            <a:r>
              <a:rPr lang="sr-Latn-CS" sz="2400" dirty="0">
                <a:latin typeface="Arial" panose="020B0604020202020204" pitchFamily="34" charset="0"/>
                <a:ea typeface="Times New Roman" panose="02020603050405020304" pitchFamily="18" charset="0"/>
              </a:rPr>
              <a:t>Postoje podaci da kvalitetni kablovi za povezivanje zvučnika imaju podužnu otpornost od oko 3-4 mΩ/m (u drugim vrstama kablova ova vrednost može biti i do 40 mΩ/m). </a:t>
            </a:r>
            <a:endParaRPr lang="en-GB" sz="2400" dirty="0"/>
          </a:p>
        </p:txBody>
      </p:sp>
      <p:sp>
        <p:nvSpPr>
          <p:cNvPr id="6" name="Rectangle 5"/>
          <p:cNvSpPr/>
          <p:nvPr/>
        </p:nvSpPr>
        <p:spPr>
          <a:xfrm>
            <a:off x="695400" y="5694347"/>
            <a:ext cx="10972800" cy="830997"/>
          </a:xfrm>
          <a:prstGeom prst="rect">
            <a:avLst/>
          </a:prstGeom>
        </p:spPr>
        <p:txBody>
          <a:bodyPr wrap="square">
            <a:spAutoFit/>
          </a:bodyPr>
          <a:lstStyle/>
          <a:p>
            <a:pPr algn="just"/>
            <a:r>
              <a:rPr lang="sr-Latn-CS" sz="2400" dirty="0">
                <a:latin typeface="Arial" panose="020B0604020202020204" pitchFamily="34" charset="0"/>
                <a:ea typeface="Times New Roman" panose="02020603050405020304" pitchFamily="18" charset="0"/>
              </a:rPr>
              <a:t>Ako pojačavač ima damping faktor 400, a predviđen je da radi sa zvučnikom od 8 Ω, njegova izlazna otpornost je 20 mΩ. </a:t>
            </a:r>
            <a:endParaRPr lang="en-GB" sz="2400" dirty="0"/>
          </a:p>
        </p:txBody>
      </p:sp>
    </p:spTree>
    <p:extLst>
      <p:ext uri="{BB962C8B-B14F-4D97-AF65-F5344CB8AC3E}">
        <p14:creationId xmlns:p14="http://schemas.microsoft.com/office/powerpoint/2010/main" val="1367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promena usled 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131" y="1340768"/>
            <a:ext cx="6897737" cy="536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p:cNvSpPr txBox="1">
            <a:spLocks noChangeArrowheads="1"/>
          </p:cNvSpPr>
          <p:nvPr/>
        </p:nvSpPr>
        <p:spPr bwMode="auto">
          <a:xfrm>
            <a:off x="609600" y="332656"/>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400" dirty="0">
                <a:latin typeface="Arial" panose="020B0604020202020204" pitchFamily="34" charset="0"/>
              </a:rPr>
              <a:t>R</a:t>
            </a:r>
            <a:r>
              <a:rPr lang="de-DE" altLang="sr-Latn-RS" sz="2400" dirty="0" err="1">
                <a:latin typeface="Arial" panose="020B0604020202020204" pitchFamily="34" charset="0"/>
              </a:rPr>
              <a:t>elativn</a:t>
            </a:r>
            <a:r>
              <a:rPr lang="sr-Latn-CS" altLang="sr-Latn-RS" sz="2400" dirty="0">
                <a:latin typeface="Arial" panose="020B0604020202020204" pitchFamily="34" charset="0"/>
              </a:rPr>
              <a:t>a</a:t>
            </a:r>
            <a:r>
              <a:rPr lang="de-DE" altLang="sr-Latn-RS" sz="2400" dirty="0">
                <a:latin typeface="Arial" panose="020B0604020202020204" pitchFamily="34" charset="0"/>
              </a:rPr>
              <a:t> </a:t>
            </a:r>
            <a:r>
              <a:rPr lang="de-DE" altLang="sr-Latn-RS" sz="2400" dirty="0" err="1">
                <a:latin typeface="Arial" panose="020B0604020202020204" pitchFamily="34" charset="0"/>
              </a:rPr>
              <a:t>promen</a:t>
            </a:r>
            <a:r>
              <a:rPr lang="sr-Latn-CS" altLang="sr-Latn-RS" sz="2400" dirty="0">
                <a:latin typeface="Arial" panose="020B0604020202020204" pitchFamily="34" charset="0"/>
              </a:rPr>
              <a:t>a</a:t>
            </a:r>
            <a:r>
              <a:rPr lang="de-DE" altLang="sr-Latn-RS" sz="2400" dirty="0">
                <a:latin typeface="Arial" panose="020B0604020202020204" pitchFamily="34" charset="0"/>
              </a:rPr>
              <a:t> </a:t>
            </a:r>
            <a:r>
              <a:rPr lang="de-DE" altLang="sr-Latn-RS" sz="2400" dirty="0" err="1">
                <a:latin typeface="Arial" panose="020B0604020202020204" pitchFamily="34" charset="0"/>
              </a:rPr>
              <a:t>frekvencijske</a:t>
            </a:r>
            <a:r>
              <a:rPr lang="de-DE" altLang="sr-Latn-RS" sz="2400" dirty="0">
                <a:latin typeface="Arial" panose="020B0604020202020204" pitchFamily="34" charset="0"/>
              </a:rPr>
              <a:t> </a:t>
            </a:r>
            <a:r>
              <a:rPr lang="de-DE" altLang="sr-Latn-RS" sz="2400" dirty="0" err="1">
                <a:latin typeface="Arial" panose="020B0604020202020204" pitchFamily="34" charset="0"/>
              </a:rPr>
              <a:t>karakteristike</a:t>
            </a:r>
            <a:r>
              <a:rPr lang="de-DE" altLang="sr-Latn-RS" sz="2400" dirty="0">
                <a:latin typeface="Arial" panose="020B0604020202020204" pitchFamily="34" charset="0"/>
              </a:rPr>
              <a:t> </a:t>
            </a:r>
            <a:r>
              <a:rPr lang="de-DE" altLang="sr-Latn-RS" sz="2400" dirty="0" err="1">
                <a:latin typeface="Arial" panose="020B0604020202020204" pitchFamily="34" charset="0"/>
              </a:rPr>
              <a:t>jednog</a:t>
            </a:r>
            <a:r>
              <a:rPr lang="de-DE" altLang="sr-Latn-RS" sz="2400" dirty="0">
                <a:latin typeface="Arial" panose="020B0604020202020204" pitchFamily="34" charset="0"/>
              </a:rPr>
              <a:t> </a:t>
            </a:r>
            <a:r>
              <a:rPr lang="de-DE" altLang="sr-Latn-RS" sz="2400" dirty="0" err="1">
                <a:latin typeface="Arial" panose="020B0604020202020204" pitchFamily="34" charset="0"/>
              </a:rPr>
              <a:t>zvučnika</a:t>
            </a:r>
            <a:r>
              <a:rPr lang="de-DE" altLang="sr-Latn-RS" sz="2400" dirty="0">
                <a:latin typeface="Arial" panose="020B0604020202020204" pitchFamily="34" charset="0"/>
              </a:rPr>
              <a:t> </a:t>
            </a:r>
            <a:r>
              <a:rPr lang="de-DE" altLang="sr-Latn-RS" sz="2400" dirty="0" err="1">
                <a:latin typeface="Arial" panose="020B0604020202020204" pitchFamily="34" charset="0"/>
              </a:rPr>
              <a:t>kada</a:t>
            </a:r>
            <a:r>
              <a:rPr lang="de-DE" altLang="sr-Latn-RS" sz="2400" dirty="0">
                <a:latin typeface="Arial" panose="020B0604020202020204" pitchFamily="34" charset="0"/>
              </a:rPr>
              <a:t> se </a:t>
            </a:r>
            <a:r>
              <a:rPr lang="de-DE" altLang="sr-Latn-RS" sz="2400" dirty="0" err="1">
                <a:latin typeface="Arial" panose="020B0604020202020204" pitchFamily="34" charset="0"/>
              </a:rPr>
              <a:t>veštački</a:t>
            </a:r>
            <a:r>
              <a:rPr lang="de-DE" altLang="sr-Latn-RS" sz="2400" dirty="0">
                <a:latin typeface="Arial" panose="020B0604020202020204" pitchFamily="34" charset="0"/>
              </a:rPr>
              <a:t> </a:t>
            </a:r>
            <a:r>
              <a:rPr lang="de-DE" altLang="sr-Latn-RS" sz="2400" dirty="0" err="1">
                <a:latin typeface="Arial" panose="020B0604020202020204" pitchFamily="34" charset="0"/>
              </a:rPr>
              <a:t>pokvari</a:t>
            </a:r>
            <a:r>
              <a:rPr lang="de-DE" altLang="sr-Latn-RS" sz="2400" dirty="0">
                <a:latin typeface="Arial" panose="020B0604020202020204" pitchFamily="34" charset="0"/>
              </a:rPr>
              <a:t> vrednost DF na </a:t>
            </a:r>
            <a:r>
              <a:rPr lang="de-DE" altLang="sr-Latn-RS" sz="2400" dirty="0" err="1">
                <a:latin typeface="Arial" panose="020B0604020202020204" pitchFamily="34" charset="0"/>
              </a:rPr>
              <a:t>samo</a:t>
            </a:r>
            <a:r>
              <a:rPr lang="de-DE" altLang="sr-Latn-RS" sz="2400">
                <a:latin typeface="Arial" panose="020B0604020202020204" pitchFamily="34" charset="0"/>
              </a:rPr>
              <a:t> 0.2</a:t>
            </a:r>
            <a:r>
              <a:rPr lang="en-US" altLang="sr-Latn-RS" sz="2400" dirty="0">
                <a:latin typeface="Arial" panose="020B0604020202020204" pitchFamily="34" charset="0"/>
              </a:rPr>
              <a:t> </a:t>
            </a:r>
            <a:endParaRPr lang="sr-Latn-CS" altLang="sr-Latn-RS" sz="2400" dirty="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5"/>
          <p:cNvSpPr txBox="1">
            <a:spLocks noChangeArrowheads="1"/>
          </p:cNvSpPr>
          <p:nvPr/>
        </p:nvSpPr>
        <p:spPr bwMode="auto">
          <a:xfrm>
            <a:off x="689610" y="260648"/>
            <a:ext cx="1097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sz="2400" dirty="0">
                <a:latin typeface="Arial" panose="020B0604020202020204" pitchFamily="34" charset="0"/>
                <a:cs typeface="Arial" panose="020B0604020202020204" pitchFamily="34" charset="0"/>
              </a:rPr>
              <a:t>Rezultat merenja impedanse šest različitih tipova kablova dužine 3 m</a:t>
            </a:r>
            <a:endParaRPr lang="sr-Latn-CS" altLang="sr-Latn-R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453741" y="1091645"/>
            <a:ext cx="9444538" cy="5153509"/>
          </a:xfrm>
          <a:prstGeom prst="rect">
            <a:avLst/>
          </a:prstGeom>
        </p:spPr>
      </p:pic>
    </p:spTree>
    <p:extLst>
      <p:ext uri="{BB962C8B-B14F-4D97-AF65-F5344CB8AC3E}">
        <p14:creationId xmlns:p14="http://schemas.microsoft.com/office/powerpoint/2010/main" val="294274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609600" y="1196752"/>
            <a:ext cx="10972800" cy="345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sr-Latn-CS" sz="2800" dirty="0">
                <a:latin typeface="Arial" panose="020B0604020202020204" pitchFamily="34" charset="0"/>
                <a:cs typeface="Arial" panose="020B0604020202020204" pitchFamily="34" charset="0"/>
              </a:rPr>
              <a:t>U kojoj meri će opisane pojave u električnom kolu veze pojačavača snage i zvučnika imati uticaja na doživljaj zvučne slike koji dobija slušalac zavisi od nekoliko faktora:</a:t>
            </a:r>
            <a:endParaRPr lang="sr-Cyrl-RS" sz="2800" dirty="0">
              <a:latin typeface="Arial" panose="020B0604020202020204" pitchFamily="34" charset="0"/>
              <a:cs typeface="Arial" panose="020B0604020202020204" pitchFamily="34" charset="0"/>
            </a:endParaRPr>
          </a:p>
          <a:p>
            <a:pPr algn="just">
              <a:buNone/>
            </a:pPr>
            <a:endParaRPr lang="sr-Cyrl-R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sr-Latn-CS" sz="2800" dirty="0">
                <a:latin typeface="Arial" panose="020B0604020202020204" pitchFamily="34" charset="0"/>
                <a:cs typeface="Arial" panose="020B0604020202020204" pitchFamily="34" charset="0"/>
              </a:rPr>
              <a:t>od kvaliteta primenjenog zvučnika i njegove „rezolucije“,</a:t>
            </a:r>
            <a:endParaRPr lang="sr-Cyrl-R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sr-Latn-CS" sz="2800" dirty="0">
                <a:latin typeface="Arial" panose="020B0604020202020204" pitchFamily="34" charset="0"/>
                <a:cs typeface="Arial" panose="020B0604020202020204" pitchFamily="34" charset="0"/>
              </a:rPr>
              <a:t>od okolnosti u kojima se nalazi slušalac i ocenjuje kvalitet, </a:t>
            </a:r>
            <a:endParaRPr lang="sr-Cyrl-RS" sz="28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sr-Latn-CS" sz="2800" dirty="0">
                <a:latin typeface="Arial" panose="020B0604020202020204" pitchFamily="34" charset="0"/>
                <a:cs typeface="Arial" panose="020B0604020202020204" pitchFamily="34" charset="0"/>
              </a:rPr>
              <a:t>od prirode signala koji se reprodukuje.</a:t>
            </a:r>
            <a:endParaRPr lang="sr-Cyrl-R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26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26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2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609600" y="836712"/>
            <a:ext cx="10972800" cy="44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sr-Latn-CS" sz="2400" dirty="0">
                <a:latin typeface="Arial" panose="020B0604020202020204" pitchFamily="34" charset="0"/>
                <a:cs typeface="Arial" panose="020B0604020202020204" pitchFamily="34" charset="0"/>
              </a:rPr>
              <a:t>U audio sistemima moguća su dva inženjerska pristupa:</a:t>
            </a:r>
            <a:endParaRPr lang="sr-Cyrl-RS" sz="2400" dirty="0">
              <a:latin typeface="Arial" panose="020B0604020202020204" pitchFamily="34" charset="0"/>
              <a:cs typeface="Arial" panose="020B0604020202020204" pitchFamily="34" charset="0"/>
            </a:endParaRPr>
          </a:p>
          <a:p>
            <a:pPr algn="just">
              <a:buNone/>
            </a:pPr>
            <a:endParaRPr lang="sr-Cyrl-RS" sz="2400" dirty="0">
              <a:latin typeface="Arial" panose="020B0604020202020204" pitchFamily="34" charset="0"/>
              <a:cs typeface="Arial" panose="020B0604020202020204" pitchFamily="34" charset="0"/>
            </a:endParaRPr>
          </a:p>
          <a:p>
            <a:pPr marL="457200" indent="-457200" algn="just">
              <a:buFont typeface="+mj-lt"/>
              <a:buAutoNum type="arabicPeriod"/>
            </a:pPr>
            <a:r>
              <a:rPr lang="sr-Latn-CS" sz="2400" dirty="0">
                <a:latin typeface="Arial" panose="020B0604020202020204" pitchFamily="34" charset="0"/>
                <a:cs typeface="Arial" panose="020B0604020202020204" pitchFamily="34" charset="0"/>
              </a:rPr>
              <a:t>Ako je parametar od interesa samo snaga koju zvučnici dobijaju iz pojačavača uz niže zahteve kvaliteta reprodukcije, onda se kablovi posmatraju kao potrošači snage na kojima postoje izvesni gubici (sistemi za ozvučavanje velikih objekata, koncertni sistemi za izvučavanje i slično).</a:t>
            </a:r>
            <a:endParaRPr lang="en-US" sz="2400" dirty="0">
              <a:latin typeface="Arial" panose="020B0604020202020204" pitchFamily="34" charset="0"/>
              <a:cs typeface="Arial" panose="020B0604020202020204" pitchFamily="34" charset="0"/>
            </a:endParaRPr>
          </a:p>
          <a:p>
            <a:pPr marL="457200" indent="-457200" algn="just">
              <a:buFont typeface="+mj-lt"/>
              <a:buAutoNum type="arabicPeriod"/>
            </a:pPr>
            <a:endParaRPr lang="sr-Cyrl-RS" sz="2400" dirty="0">
              <a:latin typeface="Arial" panose="020B0604020202020204" pitchFamily="34" charset="0"/>
              <a:cs typeface="Arial" panose="020B0604020202020204" pitchFamily="34" charset="0"/>
            </a:endParaRPr>
          </a:p>
          <a:p>
            <a:pPr marL="457200" indent="-457200" algn="just">
              <a:buFont typeface="+mj-lt"/>
              <a:buAutoNum type="arabicPeriod"/>
            </a:pPr>
            <a:r>
              <a:rPr lang="sr-Latn-CS" sz="2400" dirty="0">
                <a:latin typeface="Arial" panose="020B0604020202020204" pitchFamily="34" charset="0"/>
                <a:cs typeface="Arial" panose="020B0604020202020204" pitchFamily="34" charset="0"/>
              </a:rPr>
              <a:t>Ako se teži što višem kvalitetu reprodukcije, uticaj kablova mora se posmatrati kroz promene damping faktora koje unose (u studijskim sistemima za reprodukciju - studijski monitoring, u kućnim audio sistemima višeg nivoa kvaliteta i slično.</a:t>
            </a:r>
            <a:endParaRPr lang="sr-Cyrl-R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854" y="33849"/>
            <a:ext cx="10972800" cy="954107"/>
          </a:xfrm>
          <a:prstGeom prst="rect">
            <a:avLst/>
          </a:prstGeom>
        </p:spPr>
        <p:txBody>
          <a:bodyPr wrap="square">
            <a:spAutoFit/>
          </a:bodyPr>
          <a:lstStyle/>
          <a:p>
            <a:pPr algn="ctr"/>
            <a:r>
              <a:rPr lang="sr-Latn-CS" sz="2800" b="1" dirty="0">
                <a:latin typeface="Arial" panose="020B0604020202020204" pitchFamily="34" charset="0"/>
                <a:ea typeface="Times New Roman" panose="02020603050405020304" pitchFamily="18" charset="0"/>
              </a:rPr>
              <a:t>Značaj impedanse zvučnika za njegovo povezivanje sa pojačavačem</a:t>
            </a:r>
            <a:endParaRPr lang="en-GB" sz="2800" dirty="0"/>
          </a:p>
        </p:txBody>
      </p:sp>
      <p:pic>
        <p:nvPicPr>
          <p:cNvPr id="3" name="Picture 2" descr="C:\Users\Mijic\Desktop\poj zv.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113123"/>
            <a:ext cx="3888432" cy="5453591"/>
          </a:xfrm>
          <a:prstGeom prst="rect">
            <a:avLst/>
          </a:prstGeom>
          <a:solidFill>
            <a:schemeClr val="bg1"/>
          </a:solidFill>
          <a:ln>
            <a:solidFill>
              <a:srgbClr val="C00000"/>
            </a:solidFill>
          </a:ln>
        </p:spPr>
      </p:pic>
      <p:sp>
        <p:nvSpPr>
          <p:cNvPr id="4" name="Rectangle 3"/>
          <p:cNvSpPr/>
          <p:nvPr/>
        </p:nvSpPr>
        <p:spPr>
          <a:xfrm>
            <a:off x="5347252" y="2849757"/>
            <a:ext cx="6213376" cy="1938992"/>
          </a:xfrm>
          <a:prstGeom prst="rect">
            <a:avLst/>
          </a:prstGeom>
        </p:spPr>
        <p:txBody>
          <a:bodyPr wrap="square">
            <a:spAutoFit/>
          </a:bodyPr>
          <a:lstStyle/>
          <a:p>
            <a:pPr algn="just"/>
            <a:r>
              <a:rPr lang="sr-Latn-RS" sz="2400" dirty="0">
                <a:latin typeface="Arial" panose="020B0604020202020204" pitchFamily="34" charset="0"/>
                <a:ea typeface="Times New Roman" panose="02020603050405020304" pitchFamily="18" charset="0"/>
              </a:rPr>
              <a:t>Pošto pojačavači snage imaju veoma malu izlaznu otpornost izlazna struja pojačavača koja ide kroz zvučnik zavisi samo od napona napajanja izlaznog stepena pojačavača i impedanse zvučnika.</a:t>
            </a:r>
            <a:endParaRPr lang="en-GB" sz="2400" dirty="0"/>
          </a:p>
        </p:txBody>
      </p:sp>
    </p:spTree>
    <p:extLst>
      <p:ext uri="{BB962C8B-B14F-4D97-AF65-F5344CB8AC3E}">
        <p14:creationId xmlns:p14="http://schemas.microsoft.com/office/powerpoint/2010/main" val="31548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159896" y="5589240"/>
                <a:ext cx="1800200" cy="90505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sr-Cyrl-RS" sz="2400" b="1" i="1">
                          <a:latin typeface="Cambria Math" panose="02040503050406030204" pitchFamily="18" charset="0"/>
                        </a:rPr>
                        <m:t>𝑷</m:t>
                      </m:r>
                      <m:r>
                        <a:rPr lang="sr-Cyrl-RS" sz="2400" b="1">
                          <a:latin typeface="Cambria Math" panose="02040503050406030204" pitchFamily="18" charset="0"/>
                        </a:rPr>
                        <m:t>=</m:t>
                      </m:r>
                      <m:f>
                        <m:fPr>
                          <m:ctrlPr>
                            <a:rPr lang="sr-Cyrl-RS" sz="2400" b="1" i="1">
                              <a:latin typeface="Cambria Math" panose="02040503050406030204" pitchFamily="18" charset="0"/>
                            </a:rPr>
                          </m:ctrlPr>
                        </m:fPr>
                        <m:num>
                          <m:sSup>
                            <m:sSupPr>
                              <m:ctrlPr>
                                <a:rPr lang="sr-Cyrl-RS" sz="2400" b="1" i="1">
                                  <a:latin typeface="Cambria Math" panose="02040503050406030204" pitchFamily="18" charset="0"/>
                                </a:rPr>
                              </m:ctrlPr>
                            </m:sSupPr>
                            <m:e>
                              <m:r>
                                <a:rPr lang="sr-Cyrl-RS" sz="2400" b="1" i="1">
                                  <a:latin typeface="Cambria Math" panose="02040503050406030204" pitchFamily="18" charset="0"/>
                                </a:rPr>
                                <m:t>𝑽</m:t>
                              </m:r>
                            </m:e>
                            <m:sup>
                              <m:r>
                                <a:rPr lang="sr-Cyrl-RS" sz="2400" b="1" i="1">
                                  <a:latin typeface="Cambria Math" panose="02040503050406030204" pitchFamily="18" charset="0"/>
                                </a:rPr>
                                <m:t>𝟐</m:t>
                              </m:r>
                            </m:sup>
                          </m:sSup>
                        </m:num>
                        <m:den>
                          <m:sSub>
                            <m:sSubPr>
                              <m:ctrlPr>
                                <a:rPr lang="sr-Cyrl-RS" sz="2400" b="1" i="1">
                                  <a:latin typeface="Cambria Math" panose="02040503050406030204" pitchFamily="18" charset="0"/>
                                </a:rPr>
                              </m:ctrlPr>
                            </m:sSubPr>
                            <m:e>
                              <m:r>
                                <a:rPr lang="sr-Cyrl-RS" sz="2400" b="1" i="1">
                                  <a:latin typeface="Cambria Math" panose="02040503050406030204" pitchFamily="18" charset="0"/>
                                </a:rPr>
                                <m:t>𝑹</m:t>
                              </m:r>
                            </m:e>
                            <m:sub>
                              <m:r>
                                <a:rPr lang="sr-Cyrl-RS" sz="2400" b="1" i="1">
                                  <a:latin typeface="Cambria Math" panose="02040503050406030204" pitchFamily="18" charset="0"/>
                                </a:rPr>
                                <m:t>𝒛𝒗</m:t>
                              </m:r>
                            </m:sub>
                          </m:sSub>
                        </m:den>
                      </m:f>
                    </m:oMath>
                  </m:oMathPara>
                </a14:m>
                <a:endParaRPr lang="sr-Cyrl-RS" sz="2400" b="1"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159896" y="5589240"/>
                <a:ext cx="1800200" cy="905056"/>
              </a:xfrm>
              <a:prstGeom prst="rect">
                <a:avLst/>
              </a:prstGeom>
              <a:blipFill>
                <a:blip r:embed="rId2"/>
                <a:stretch>
                  <a:fillRect/>
                </a:stretch>
              </a:blipFill>
            </p:spPr>
            <p:txBody>
              <a:bodyPr/>
              <a:lstStyle/>
              <a:p>
                <a:r>
                  <a:rPr lang="sr-Latn-R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660" y="548680"/>
            <a:ext cx="8392680" cy="4720512"/>
          </a:xfrm>
          <a:prstGeom prst="rect">
            <a:avLst/>
          </a:prstGeom>
          <a:ln>
            <a:solidFill>
              <a:srgbClr val="C00000"/>
            </a:solidFill>
          </a:ln>
        </p:spPr>
      </p:pic>
    </p:spTree>
    <p:extLst>
      <p:ext uri="{BB962C8B-B14F-4D97-AF65-F5344CB8AC3E}">
        <p14:creationId xmlns:p14="http://schemas.microsoft.com/office/powerpoint/2010/main" val="663562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40" y="116632"/>
            <a:ext cx="8280920" cy="523220"/>
          </a:xfrm>
          <a:prstGeom prst="rect">
            <a:avLst/>
          </a:prstGeom>
        </p:spPr>
        <p:txBody>
          <a:bodyPr wrap="square">
            <a:spAutoFit/>
          </a:bodyPr>
          <a:lstStyle/>
          <a:p>
            <a:pPr algn="ctr"/>
            <a:r>
              <a:rPr lang="sr-Latn-CS" sz="2800" b="1" dirty="0">
                <a:latin typeface="Arial" panose="020B0604020202020204" pitchFamily="34" charset="0"/>
                <a:ea typeface="Times New Roman" panose="02020603050405020304" pitchFamily="18" charset="0"/>
              </a:rPr>
              <a:t>Principi zaštite od smetnji iz kablova</a:t>
            </a:r>
            <a:endParaRPr lang="en-GB" sz="2800" dirty="0"/>
          </a:p>
        </p:txBody>
      </p:sp>
      <p:sp>
        <p:nvSpPr>
          <p:cNvPr id="3" name="Rectangle 2"/>
          <p:cNvSpPr/>
          <p:nvPr/>
        </p:nvSpPr>
        <p:spPr>
          <a:xfrm>
            <a:off x="609600" y="982176"/>
            <a:ext cx="10972800" cy="4893647"/>
          </a:xfrm>
          <a:prstGeom prst="rect">
            <a:avLst/>
          </a:prstGeom>
        </p:spPr>
        <p:txBody>
          <a:bodyPr wrap="square">
            <a:spAutoFit/>
          </a:bodyPr>
          <a:lstStyle/>
          <a:p>
            <a:pPr algn="just">
              <a:spcAft>
                <a:spcPts val="0"/>
              </a:spcAft>
            </a:pPr>
            <a:r>
              <a:rPr lang="sr-Cyrl-RS" sz="2400" dirty="0">
                <a:latin typeface="Arial" panose="020B0604020202020204" pitchFamily="34" charset="0"/>
                <a:ea typeface="Times New Roman" panose="02020603050405020304" pitchFamily="18" charset="0"/>
                <a:cs typeface="Times New Roman" panose="02020603050405020304" pitchFamily="18" charset="0"/>
              </a:rPr>
              <a:t>U kolu veze </a:t>
            </a:r>
            <a:r>
              <a:rPr lang="sr-Latn-RS" sz="2400" dirty="0">
                <a:latin typeface="Arial" panose="020B0604020202020204" pitchFamily="34" charset="0"/>
                <a:ea typeface="Times New Roman" panose="02020603050405020304" pitchFamily="18" charset="0"/>
                <a:cs typeface="Times New Roman" panose="02020603050405020304" pitchFamily="18" charset="0"/>
              </a:rPr>
              <a:t>dva audio uređaja njihova izlazna otpornost i ulazna otpornost u zbiru su najmanje za tri reda veličine veći od otpornosti koju mogu imati provodnici što ih povezuju. </a:t>
            </a:r>
          </a:p>
          <a:p>
            <a:pPr algn="just">
              <a:spcAft>
                <a:spcPts val="0"/>
              </a:spcAft>
            </a:pPr>
            <a:endParaRPr lang="sr-Latn-R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RS" sz="2400" dirty="0">
                <a:latin typeface="Arial" panose="020B0604020202020204" pitchFamily="34" charset="0"/>
                <a:ea typeface="Times New Roman" panose="02020603050405020304" pitchFamily="18" charset="0"/>
                <a:cs typeface="Times New Roman" panose="02020603050405020304" pitchFamily="18" charset="0"/>
              </a:rPr>
              <a:t>Električna otpornost provodnika u kablu u opštem slučaju praktično nema uticaja. </a:t>
            </a:r>
          </a:p>
          <a:p>
            <a:pPr algn="just">
              <a:spcAft>
                <a:spcPts val="0"/>
              </a:spcAft>
            </a:pPr>
            <a:endParaRPr lang="sr-Latn-R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RS" sz="2400" dirty="0">
                <a:latin typeface="Arial" panose="020B0604020202020204" pitchFamily="34" charset="0"/>
                <a:ea typeface="Times New Roman" panose="02020603050405020304" pitchFamily="18" charset="0"/>
                <a:cs typeface="Times New Roman" panose="02020603050405020304" pitchFamily="18" charset="0"/>
              </a:rPr>
              <a:t>Postoji mogući uticaj kapaciteta kabla, ali se teži da on u praksi bude dovoljno mali. </a:t>
            </a:r>
          </a:p>
          <a:p>
            <a:pPr algn="just">
              <a:spcAft>
                <a:spcPts val="0"/>
              </a:spcAft>
            </a:pPr>
            <a:endParaRPr lang="sr-Latn-R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sr-Latn-RS" sz="2400" dirty="0">
                <a:latin typeface="Arial" panose="020B0604020202020204" pitchFamily="34" charset="0"/>
                <a:ea typeface="Times New Roman" panose="02020603050405020304" pitchFamily="18" charset="0"/>
                <a:cs typeface="Times New Roman" panose="02020603050405020304" pitchFamily="18" charset="0"/>
              </a:rPr>
              <a:t>U takvim okolnostima osnovni uticaj kablova kojim se povezuju audio uređaja na rad sistema ostaje u domenu smetnji koje oni mogu pokupiti iz sredine u kojoj se nalaze. </a:t>
            </a:r>
            <a:endParaRPr lang="sr-Cyrl-RS" sz="2400" dirty="0">
              <a:latin typeface="Yu L Helvetic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291884"/>
            <a:ext cx="1097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1085850" indent="-457200">
              <a:defRPr sz="2400">
                <a:solidFill>
                  <a:schemeClr val="tx1"/>
                </a:solidFill>
                <a:latin typeface="Times New Roman" panose="02020603050405020304" pitchFamily="18" charset="0"/>
              </a:defRPr>
            </a:lvl2pPr>
            <a:lvl3pPr marL="1722438" indent="-457200">
              <a:defRPr sz="2400">
                <a:solidFill>
                  <a:schemeClr val="tx1"/>
                </a:solidFill>
                <a:latin typeface="Times New Roman" panose="02020603050405020304" pitchFamily="18" charset="0"/>
              </a:defRPr>
            </a:lvl3pPr>
            <a:lvl4pPr marL="2359025" indent="-457200">
              <a:defRPr sz="2400">
                <a:solidFill>
                  <a:schemeClr val="tx1"/>
                </a:solidFill>
                <a:latin typeface="Times New Roman" panose="02020603050405020304" pitchFamily="18" charset="0"/>
              </a:defRPr>
            </a:lvl4pPr>
            <a:lvl5pPr marL="2995613" indent="-457200">
              <a:defRPr sz="2400">
                <a:solidFill>
                  <a:schemeClr val="tx1"/>
                </a:solidFill>
                <a:latin typeface="Times New Roman" panose="02020603050405020304" pitchFamily="18" charset="0"/>
              </a:defRPr>
            </a:lvl5pPr>
            <a:lvl6pPr marL="3452813" indent="-457200" eaLnBrk="0" fontAlgn="base" hangingPunct="0">
              <a:spcBef>
                <a:spcPct val="0"/>
              </a:spcBef>
              <a:spcAft>
                <a:spcPct val="0"/>
              </a:spcAft>
              <a:defRPr sz="2400">
                <a:solidFill>
                  <a:schemeClr val="tx1"/>
                </a:solidFill>
                <a:latin typeface="Times New Roman" panose="02020603050405020304" pitchFamily="18" charset="0"/>
              </a:defRPr>
            </a:lvl6pPr>
            <a:lvl7pPr marL="3910013" indent="-457200" eaLnBrk="0" fontAlgn="base" hangingPunct="0">
              <a:spcBef>
                <a:spcPct val="0"/>
              </a:spcBef>
              <a:spcAft>
                <a:spcPct val="0"/>
              </a:spcAft>
              <a:defRPr sz="2400">
                <a:solidFill>
                  <a:schemeClr val="tx1"/>
                </a:solidFill>
                <a:latin typeface="Times New Roman" panose="02020603050405020304" pitchFamily="18" charset="0"/>
              </a:defRPr>
            </a:lvl7pPr>
            <a:lvl8pPr marL="4367213" indent="-457200" eaLnBrk="0" fontAlgn="base" hangingPunct="0">
              <a:spcBef>
                <a:spcPct val="0"/>
              </a:spcBef>
              <a:spcAft>
                <a:spcPct val="0"/>
              </a:spcAft>
              <a:defRPr sz="2400">
                <a:solidFill>
                  <a:schemeClr val="tx1"/>
                </a:solidFill>
                <a:latin typeface="Times New Roman" panose="02020603050405020304" pitchFamily="18" charset="0"/>
              </a:defRPr>
            </a:lvl8pPr>
            <a:lvl9pPr marL="4824413"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sr-Latn-CS" altLang="sr-Latn-RS" dirty="0">
                <a:latin typeface="Arial" panose="020B0604020202020204" pitchFamily="34" charset="0"/>
              </a:rPr>
              <a:t>Jedan od najčešćih izvora smetnji u praksi jesu sistemi </a:t>
            </a:r>
            <a:r>
              <a:rPr lang="sr-Latn-CS" altLang="sr-Latn-RS" dirty="0" err="1">
                <a:latin typeface="Arial" panose="020B0604020202020204" pitchFamily="34" charset="0"/>
              </a:rPr>
              <a:t>tiristorski</a:t>
            </a:r>
            <a:r>
              <a:rPr lang="sr-Latn-CS" altLang="sr-Latn-RS" dirty="0">
                <a:latin typeface="Arial" panose="020B0604020202020204" pitchFamily="34" charset="0"/>
              </a:rPr>
              <a:t> kontrolisane </a:t>
            </a:r>
            <a:r>
              <a:rPr lang="sr-Latn-CS" altLang="sr-Latn-RS" dirty="0" err="1">
                <a:latin typeface="Arial" panose="020B0604020202020204" pitchFamily="34" charset="0"/>
              </a:rPr>
              <a:t>rasvete</a:t>
            </a:r>
            <a:r>
              <a:rPr lang="sr-Latn-CS" altLang="sr-Latn-RS" dirty="0">
                <a:latin typeface="Arial" panose="020B0604020202020204" pitchFamily="34" charset="0"/>
              </a:rPr>
              <a:t>. </a:t>
            </a:r>
            <a:r>
              <a:rPr lang="sr-Latn-CS" altLang="sr-Latn-RS" dirty="0" err="1">
                <a:latin typeface="Arial" panose="020B0604020202020204" pitchFamily="34" charset="0"/>
              </a:rPr>
              <a:t>Tiristorska</a:t>
            </a:r>
            <a:r>
              <a:rPr lang="sr-Latn-CS" altLang="sr-Latn-RS" dirty="0">
                <a:latin typeface="Arial" panose="020B0604020202020204" pitchFamily="34" charset="0"/>
              </a:rPr>
              <a:t> regulacija </a:t>
            </a:r>
            <a:r>
              <a:rPr lang="sr-Latn-CS" altLang="sr-Latn-RS" dirty="0" err="1">
                <a:latin typeface="Arial" panose="020B0604020202020204" pitchFamily="34" charset="0"/>
              </a:rPr>
              <a:t>osvetljaja</a:t>
            </a:r>
            <a:r>
              <a:rPr lang="sr-Latn-CS" altLang="sr-Latn-RS" dirty="0">
                <a:latin typeface="Arial" panose="020B0604020202020204" pitchFamily="34" charset="0"/>
              </a:rPr>
              <a:t> </a:t>
            </a:r>
            <a:r>
              <a:rPr lang="sr-Latn-CS" altLang="sr-Latn-RS" dirty="0" err="1">
                <a:latin typeface="Arial" panose="020B0604020202020204" pitchFamily="34" charset="0"/>
              </a:rPr>
              <a:t>podrazumeva</a:t>
            </a:r>
            <a:r>
              <a:rPr lang="sr-Latn-CS" altLang="sr-Latn-RS" dirty="0">
                <a:latin typeface="Arial" panose="020B0604020202020204" pitchFamily="34" charset="0"/>
              </a:rPr>
              <a:t> </a:t>
            </a:r>
            <a:r>
              <a:rPr lang="sr-Latn-CS" altLang="sr-Latn-RS" dirty="0" err="1">
                <a:latin typeface="Arial" panose="020B0604020202020204" pitchFamily="34" charset="0"/>
              </a:rPr>
              <a:t>sečenje</a:t>
            </a:r>
            <a:r>
              <a:rPr lang="sr-Latn-CS" altLang="sr-Latn-RS" dirty="0">
                <a:latin typeface="Arial" panose="020B0604020202020204" pitchFamily="34" charset="0"/>
              </a:rPr>
              <a:t> talasnih oblika mrežnog napona osnovne frekvencije 50 Hz. </a:t>
            </a:r>
          </a:p>
        </p:txBody>
      </p:sp>
      <p:pic>
        <p:nvPicPr>
          <p:cNvPr id="6147" name="Picture 3" descr="50 HZ SECE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58" y="2683998"/>
            <a:ext cx="5912020" cy="382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50 HZ SECENO SPEKT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826" y="2479878"/>
            <a:ext cx="5544814" cy="430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9" name="Picture 5" descr="kolor zraci"/>
          <p:cNvPicPr>
            <a:picLocks noChangeAspect="1" noChangeArrowheads="1"/>
          </p:cNvPicPr>
          <p:nvPr/>
        </p:nvPicPr>
        <p:blipFill>
          <a:blip r:embed="rId4">
            <a:extLst>
              <a:ext uri="{28A0092B-C50C-407E-A947-70E740481C1C}">
                <a14:useLocalDpi xmlns:a14="http://schemas.microsoft.com/office/drawing/2010/main" val="0"/>
              </a:ext>
            </a:extLst>
          </a:blip>
          <a:srcRect l="2704" r="902"/>
          <a:stretch>
            <a:fillRect/>
          </a:stretch>
        </p:blipFill>
        <p:spPr bwMode="auto">
          <a:xfrm>
            <a:off x="1095136" y="173456"/>
            <a:ext cx="9633768" cy="6511087"/>
          </a:xfrm>
          <a:prstGeom prst="rect">
            <a:avLst/>
          </a:prstGeom>
          <a:noFill/>
          <a:ln w="44450">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303111" name="Picture 7" descr="rasveta 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699" y="172402"/>
            <a:ext cx="6840538" cy="6511925"/>
          </a:xfrm>
          <a:prstGeom prst="rect">
            <a:avLst/>
          </a:prstGeom>
          <a:noFill/>
          <a:ln w="476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3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0310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31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03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752600" y="115889"/>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sz="2400" b="1" dirty="0">
                <a:latin typeface="Arial" panose="020B0604020202020204" pitchFamily="34" charset="0"/>
                <a:cs typeface="Arial" panose="020B0604020202020204" pitchFamily="34" charset="0"/>
              </a:rPr>
              <a:t>Pojavni oblici signala smetnji </a:t>
            </a:r>
            <a:endParaRPr lang="en-US" altLang="sr-Latn-RS" sz="2400" b="1" u="sng" dirty="0">
              <a:latin typeface="Arial" panose="020B0604020202020204" pitchFamily="34" charset="0"/>
              <a:cs typeface="Arial" panose="020B0604020202020204" pitchFamily="34" charset="0"/>
            </a:endParaRPr>
          </a:p>
        </p:txBody>
      </p:sp>
      <p:sp>
        <p:nvSpPr>
          <p:cNvPr id="270339" name="Rectangle 3"/>
          <p:cNvSpPr>
            <a:spLocks noChangeArrowheads="1"/>
          </p:cNvSpPr>
          <p:nvPr/>
        </p:nvSpPr>
        <p:spPr bwMode="auto">
          <a:xfrm>
            <a:off x="609600" y="908720"/>
            <a:ext cx="10972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sr-Latn-CS" altLang="sr-Latn-RS" sz="2800" dirty="0">
                <a:latin typeface="Arial" panose="020B0604020202020204" pitchFamily="34" charset="0"/>
              </a:rPr>
              <a:t>U zavisnosti od načina na koji spoljašnja smetnja deluje na provodnike kabla moguća su dva osnovna pojavna oblika signala smetnje na ulazu u prijemnik signala. To su zajednički i diferencijalni oblik signala (</a:t>
            </a:r>
            <a:r>
              <a:rPr lang="sr-Latn-CS" altLang="sr-Latn-RS" sz="2800" i="1" dirty="0">
                <a:latin typeface="Arial" panose="020B0604020202020204" pitchFamily="34" charset="0"/>
              </a:rPr>
              <a:t>common mode</a:t>
            </a:r>
            <a:r>
              <a:rPr lang="sr-Latn-CS" altLang="sr-Latn-RS" sz="2800" dirty="0">
                <a:latin typeface="Arial" panose="020B0604020202020204" pitchFamily="34" charset="0"/>
              </a:rPr>
              <a:t> i </a:t>
            </a:r>
            <a:r>
              <a:rPr lang="sr-Latn-CS" altLang="sr-Latn-RS" sz="2800" i="1" dirty="0">
                <a:latin typeface="Arial" panose="020B0604020202020204" pitchFamily="34" charset="0"/>
              </a:rPr>
              <a:t>differential mode</a:t>
            </a:r>
            <a:r>
              <a:rPr lang="sr-Latn-CS" altLang="sr-Latn-RS" sz="2800" dirty="0">
                <a:latin typeface="Arial" panose="020B0604020202020204" pitchFamily="34" charset="0"/>
              </a:rPr>
              <a:t>). </a:t>
            </a:r>
          </a:p>
        </p:txBody>
      </p:sp>
      <p:pic>
        <p:nvPicPr>
          <p:cNvPr id="270340" name="Picture 4" descr="Slika 13"/>
          <p:cNvPicPr>
            <a:picLocks noChangeAspect="1" noChangeArrowheads="1"/>
          </p:cNvPicPr>
          <p:nvPr/>
        </p:nvPicPr>
        <p:blipFill>
          <a:blip r:embed="rId2">
            <a:extLst>
              <a:ext uri="{28A0092B-C50C-407E-A947-70E740481C1C}">
                <a14:useLocalDpi xmlns:a14="http://schemas.microsoft.com/office/drawing/2010/main" val="0"/>
              </a:ext>
            </a:extLst>
          </a:blip>
          <a:srcRect r="-1288"/>
          <a:stretch>
            <a:fillRect/>
          </a:stretch>
        </p:blipFill>
        <p:spPr bwMode="auto">
          <a:xfrm>
            <a:off x="1055440" y="3517832"/>
            <a:ext cx="4066853" cy="222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descr="Slika 13"/>
          <p:cNvPicPr>
            <a:picLocks noChangeAspect="1" noChangeArrowheads="1"/>
          </p:cNvPicPr>
          <p:nvPr/>
        </p:nvPicPr>
        <p:blipFill>
          <a:blip r:embed="rId3">
            <a:extLst>
              <a:ext uri="{28A0092B-C50C-407E-A947-70E740481C1C}">
                <a14:useLocalDpi xmlns:a14="http://schemas.microsoft.com/office/drawing/2010/main" val="0"/>
              </a:ext>
            </a:extLst>
          </a:blip>
          <a:srcRect r="-1094"/>
          <a:stretch>
            <a:fillRect/>
          </a:stretch>
        </p:blipFill>
        <p:spPr bwMode="auto">
          <a:xfrm>
            <a:off x="6267450" y="3517832"/>
            <a:ext cx="424815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0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92075"/>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sr-Latn-RS" sz="2400" b="1" dirty="0" err="1">
                <a:latin typeface="Arial" panose="020B0604020202020204" pitchFamily="34" charset="0"/>
                <a:cs typeface="Times New Roman" panose="02020603050405020304" pitchFamily="18" charset="0"/>
              </a:rPr>
              <a:t>Smetnje</a:t>
            </a:r>
            <a:r>
              <a:rPr lang="en-US" altLang="sr-Latn-RS" sz="2400" b="1" dirty="0">
                <a:latin typeface="Arial" panose="020B0604020202020204" pitchFamily="34" charset="0"/>
                <a:cs typeface="Times New Roman" panose="02020603050405020304" pitchFamily="18" charset="0"/>
              </a:rPr>
              <a:t> u </a:t>
            </a:r>
            <a:r>
              <a:rPr lang="en-US" altLang="sr-Latn-RS" sz="2400" b="1" dirty="0" err="1">
                <a:latin typeface="Arial" panose="020B0604020202020204" pitchFamily="34" charset="0"/>
                <a:cs typeface="Times New Roman" panose="02020603050405020304" pitchFamily="18" charset="0"/>
              </a:rPr>
              <a:t>kolu</a:t>
            </a:r>
            <a:r>
              <a:rPr lang="en-US" altLang="sr-Latn-RS" sz="2400" b="1" dirty="0">
                <a:latin typeface="Arial" panose="020B0604020202020204" pitchFamily="34" charset="0"/>
                <a:cs typeface="Times New Roman" panose="02020603050405020304" pitchFamily="18" charset="0"/>
              </a:rPr>
              <a:t> </a:t>
            </a:r>
            <a:r>
              <a:rPr lang="en-US" altLang="sr-Latn-RS" sz="2400" b="1" dirty="0" err="1">
                <a:latin typeface="Arial" panose="020B0604020202020204" pitchFamily="34" charset="0"/>
                <a:cs typeface="Times New Roman" panose="02020603050405020304" pitchFamily="18" charset="0"/>
              </a:rPr>
              <a:t>asimetri</a:t>
            </a:r>
            <a:r>
              <a:rPr lang="sr-Latn-CS" altLang="sr-Latn-RS" sz="2400" b="1" dirty="0">
                <a:latin typeface="Arial" panose="020B0604020202020204" pitchFamily="34" charset="0"/>
                <a:cs typeface="Times New Roman" panose="02020603050405020304" pitchFamily="18" charset="0"/>
              </a:rPr>
              <a:t>č</a:t>
            </a:r>
            <a:r>
              <a:rPr lang="en-US" altLang="sr-Latn-RS" sz="2400" b="1" dirty="0">
                <a:latin typeface="Arial" panose="020B0604020202020204" pitchFamily="34" charset="0"/>
                <a:cs typeface="Times New Roman" panose="02020603050405020304" pitchFamily="18" charset="0"/>
              </a:rPr>
              <a:t>ne </a:t>
            </a:r>
            <a:r>
              <a:rPr lang="en-US" altLang="sr-Latn-RS" sz="2400" b="1" dirty="0" err="1">
                <a:latin typeface="Arial" panose="020B0604020202020204" pitchFamily="34" charset="0"/>
                <a:cs typeface="Times New Roman" panose="02020603050405020304" pitchFamily="18" charset="0"/>
              </a:rPr>
              <a:t>ve</a:t>
            </a:r>
            <a:r>
              <a:rPr lang="sr-Latn-RS" altLang="sr-Latn-RS" sz="2400" b="1" dirty="0">
                <a:latin typeface="Arial" panose="020B0604020202020204" pitchFamily="34" charset="0"/>
                <a:cs typeface="Times New Roman" panose="02020603050405020304" pitchFamily="18" charset="0"/>
              </a:rPr>
              <a:t>z</a:t>
            </a:r>
            <a:r>
              <a:rPr lang="en-US" altLang="sr-Latn-RS" sz="2400" b="1" dirty="0">
                <a:latin typeface="Arial" panose="020B0604020202020204" pitchFamily="34" charset="0"/>
                <a:cs typeface="Times New Roman" panose="02020603050405020304" pitchFamily="18" charset="0"/>
              </a:rPr>
              <a:t>e</a:t>
            </a:r>
          </a:p>
        </p:txBody>
      </p:sp>
      <p:sp>
        <p:nvSpPr>
          <p:cNvPr id="304131" name="Text Box 3"/>
          <p:cNvSpPr txBox="1">
            <a:spLocks noChangeArrowheads="1"/>
          </p:cNvSpPr>
          <p:nvPr/>
        </p:nvSpPr>
        <p:spPr bwMode="auto">
          <a:xfrm>
            <a:off x="623392" y="620688"/>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cs typeface="Times New Roman" panose="02020603050405020304" pitchFamily="18" charset="0"/>
              </a:rPr>
              <a:t>Princip asimetri</a:t>
            </a:r>
            <a:r>
              <a:rPr lang="sr-Latn-CS" altLang="sr-Latn-RS" sz="2400" dirty="0">
                <a:latin typeface="Arial" panose="020B0604020202020204" pitchFamily="34" charset="0"/>
              </a:rPr>
              <a:t>č</a:t>
            </a:r>
            <a:r>
              <a:rPr lang="sr-Latn-CS" altLang="sr-Latn-RS" sz="2400" dirty="0">
                <a:latin typeface="Arial" panose="020B0604020202020204" pitchFamily="34" charset="0"/>
                <a:cs typeface="Times New Roman" panose="02020603050405020304" pitchFamily="18" charset="0"/>
              </a:rPr>
              <a:t>ne veze dva ure</a:t>
            </a:r>
            <a:r>
              <a:rPr lang="sr-Latn-CS" altLang="sr-Latn-RS" sz="2400" dirty="0">
                <a:latin typeface="Arial" panose="020B0604020202020204" pitchFamily="34" charset="0"/>
              </a:rPr>
              <a:t>đ</a:t>
            </a:r>
            <a:r>
              <a:rPr lang="sr-Latn-CS" altLang="sr-Latn-RS" sz="2400" dirty="0">
                <a:latin typeface="Arial" panose="020B0604020202020204" pitchFamily="34" charset="0"/>
                <a:cs typeface="Times New Roman" panose="02020603050405020304" pitchFamily="18" charset="0"/>
              </a:rPr>
              <a:t>aja:</a:t>
            </a:r>
          </a:p>
        </p:txBody>
      </p:sp>
      <p:pic>
        <p:nvPicPr>
          <p:cNvPr id="304132" name="Picture 4" descr="Slika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052514"/>
            <a:ext cx="75612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3" name="Picture 5" descr="Slika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997201"/>
            <a:ext cx="748823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4" name="Text Box 6"/>
          <p:cNvSpPr txBox="1">
            <a:spLocks noChangeArrowheads="1"/>
          </p:cNvSpPr>
          <p:nvPr/>
        </p:nvSpPr>
        <p:spPr bwMode="auto">
          <a:xfrm>
            <a:off x="623392" y="2852713"/>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a:latin typeface="Arial" panose="020B0604020202020204" pitchFamily="34" charset="0"/>
                <a:cs typeface="Times New Roman" panose="02020603050405020304" pitchFamily="18" charset="0"/>
              </a:rPr>
              <a:t>Smetnje u kolu:</a:t>
            </a:r>
          </a:p>
        </p:txBody>
      </p:sp>
      <p:pic>
        <p:nvPicPr>
          <p:cNvPr id="304135" name="Picture 7" descr="obican shi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5445126"/>
            <a:ext cx="31686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6" name="Text Box 8"/>
          <p:cNvSpPr txBox="1">
            <a:spLocks noChangeArrowheads="1"/>
          </p:cNvSpPr>
          <p:nvPr/>
        </p:nvSpPr>
        <p:spPr bwMode="auto">
          <a:xfrm>
            <a:off x="5664201" y="5805489"/>
            <a:ext cx="46085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a:latin typeface="Arial" panose="020B0604020202020204" pitchFamily="34" charset="0"/>
                <a:cs typeface="Times New Roman" panose="02020603050405020304" pitchFamily="18" charset="0"/>
              </a:rPr>
              <a:t>Koaksijalni kabl za asimetričnu vezu </a:t>
            </a:r>
          </a:p>
        </p:txBody>
      </p:sp>
      <p:sp>
        <p:nvSpPr>
          <p:cNvPr id="304137" name="Line 9"/>
          <p:cNvSpPr>
            <a:spLocks noChangeShapeType="1"/>
          </p:cNvSpPr>
          <p:nvPr/>
        </p:nvSpPr>
        <p:spPr bwMode="auto">
          <a:xfrm>
            <a:off x="2927350" y="5300663"/>
            <a:ext cx="619283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Cyrl-R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1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41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41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41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41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4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p:bldP spid="304134" grpId="0"/>
      <p:bldP spid="304136" grpId="0"/>
      <p:bldP spid="3041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9" descr="kolo simetricne ve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335" y="1628800"/>
            <a:ext cx="9721330" cy="401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631504" y="260649"/>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sz="2400" b="1" dirty="0">
                <a:latin typeface="Arial" panose="020B0604020202020204" pitchFamily="34" charset="0"/>
                <a:cs typeface="Arial" panose="020B0604020202020204" pitchFamily="34" charset="0"/>
              </a:rPr>
              <a:t>Smetnja u kolu simetrične veze uređaja </a:t>
            </a:r>
            <a:endParaRPr lang="sr-Latn-CS" altLang="sr-Latn-RS" sz="2400"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6" descr="ponistavanje smetnji u simetricnoj vezi"/>
          <p:cNvPicPr>
            <a:picLocks noChangeAspect="1" noChangeArrowheads="1"/>
          </p:cNvPicPr>
          <p:nvPr/>
        </p:nvPicPr>
        <p:blipFill>
          <a:blip r:embed="rId2">
            <a:extLst>
              <a:ext uri="{28A0092B-C50C-407E-A947-70E740481C1C}">
                <a14:useLocalDpi xmlns:a14="http://schemas.microsoft.com/office/drawing/2010/main" val="0"/>
              </a:ext>
            </a:extLst>
          </a:blip>
          <a:srcRect l="-746" r="-746"/>
          <a:stretch>
            <a:fillRect/>
          </a:stretch>
        </p:blipFill>
        <p:spPr bwMode="auto">
          <a:xfrm>
            <a:off x="1451210" y="685492"/>
            <a:ext cx="9289580" cy="54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polje kroz UT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946" y="1519237"/>
            <a:ext cx="30099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5155" name="Object 3"/>
          <p:cNvGraphicFramePr>
            <a:graphicFrameLocks noChangeAspect="1"/>
          </p:cNvGraphicFramePr>
          <p:nvPr/>
        </p:nvGraphicFramePr>
        <p:xfrm>
          <a:off x="5159376" y="3500439"/>
          <a:ext cx="1871663" cy="746125"/>
        </p:xfrm>
        <a:graphic>
          <a:graphicData uri="http://schemas.openxmlformats.org/presentationml/2006/ole">
            <mc:AlternateContent xmlns:mc="http://schemas.openxmlformats.org/markup-compatibility/2006">
              <mc:Choice xmlns:v="urn:schemas-microsoft-com:vml" Requires="v">
                <p:oleObj r:id="rId3" imgW="787058" imgH="317362" progId="Equation.3">
                  <p:embed/>
                </p:oleObj>
              </mc:Choice>
              <mc:Fallback>
                <p:oleObj r:id="rId3" imgW="787058" imgH="317362"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3500439"/>
                        <a:ext cx="18716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5156" name="Text Box 4"/>
          <p:cNvSpPr txBox="1">
            <a:spLocks noChangeArrowheads="1"/>
          </p:cNvSpPr>
          <p:nvPr/>
        </p:nvSpPr>
        <p:spPr bwMode="auto">
          <a:xfrm>
            <a:off x="911994" y="1928078"/>
            <a:ext cx="47529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cs typeface="Times New Roman" panose="02020603050405020304" pitchFamily="18" charset="0"/>
              </a:rPr>
              <a:t>Princip poništavanja uticaja magnetskog polja na upredenu paricu </a:t>
            </a:r>
          </a:p>
        </p:txBody>
      </p:sp>
      <p:pic>
        <p:nvPicPr>
          <p:cNvPr id="30725" name="Picture 5" descr="UT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046" y="295273"/>
            <a:ext cx="37020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6" descr="UTP+shi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3357" y="5356227"/>
            <a:ext cx="37020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983432" y="200878"/>
            <a:ext cx="48974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cs typeface="Times New Roman" panose="02020603050405020304" pitchFamily="18" charset="0"/>
              </a:rPr>
              <a:t>Simetrična veza se realizuje upredenom paricom</a:t>
            </a:r>
          </a:p>
        </p:txBody>
      </p:sp>
      <p:sp>
        <p:nvSpPr>
          <p:cNvPr id="305160" name="Text Box 8"/>
          <p:cNvSpPr txBox="1">
            <a:spLocks noChangeArrowheads="1"/>
          </p:cNvSpPr>
          <p:nvPr/>
        </p:nvSpPr>
        <p:spPr bwMode="auto">
          <a:xfrm>
            <a:off x="911994" y="4558508"/>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r-Latn-CS" altLang="sr-Latn-RS" sz="2400" dirty="0">
                <a:latin typeface="Arial" panose="020B0604020202020204" pitchFamily="34" charset="0"/>
                <a:cs typeface="Times New Roman" panose="02020603050405020304" pitchFamily="18" charset="0"/>
              </a:rPr>
              <a:t>Standardni audio kabl je oklopljena upredena parica</a:t>
            </a:r>
          </a:p>
        </p:txBody>
      </p:sp>
      <p:sp>
        <p:nvSpPr>
          <p:cNvPr id="305161" name="Line 9"/>
          <p:cNvSpPr>
            <a:spLocks noChangeShapeType="1"/>
          </p:cNvSpPr>
          <p:nvPr/>
        </p:nvSpPr>
        <p:spPr bwMode="auto">
          <a:xfrm>
            <a:off x="2747964" y="4435475"/>
            <a:ext cx="619283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Cyrl-R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5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51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51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5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51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5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6" grpId="0"/>
      <p:bldP spid="305160" grpId="0"/>
      <p:bldP spid="3051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simetrican izlaz sa traf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007" y="1916832"/>
            <a:ext cx="9119986" cy="41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1752600" y="235802"/>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sr-Latn-RS" sz="2400" dirty="0" err="1">
                <a:latin typeface="Arial" panose="020B0604020202020204" pitchFamily="34" charset="0"/>
                <a:cs typeface="Times New Roman" panose="02020603050405020304" pitchFamily="18" charset="0"/>
              </a:rPr>
              <a:t>Realizacija</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simetri</a:t>
            </a:r>
            <a:r>
              <a:rPr lang="sr-Latn-CS" altLang="sr-Latn-RS" sz="2400" dirty="0">
                <a:latin typeface="Arial" panose="020B0604020202020204" pitchFamily="34" charset="0"/>
              </a:rPr>
              <a:t>č</a:t>
            </a:r>
            <a:r>
              <a:rPr lang="de-DE" altLang="sr-Latn-RS" sz="2400" dirty="0" err="1">
                <a:latin typeface="Arial" panose="020B0604020202020204" pitchFamily="34" charset="0"/>
                <a:cs typeface="Times New Roman" panose="02020603050405020304" pitchFamily="18" charset="0"/>
              </a:rPr>
              <a:t>nog</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izlaza</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ure</a:t>
            </a:r>
            <a:r>
              <a:rPr lang="sr-Latn-CS" altLang="sr-Latn-RS" sz="2400" dirty="0">
                <a:latin typeface="Arial" panose="020B0604020202020204" pitchFamily="34" charset="0"/>
              </a:rPr>
              <a:t>đ</a:t>
            </a:r>
            <a:r>
              <a:rPr lang="de-DE" altLang="sr-Latn-RS" sz="2400" dirty="0" err="1">
                <a:latin typeface="Arial" panose="020B0604020202020204" pitchFamily="34" charset="0"/>
                <a:cs typeface="Times New Roman" panose="02020603050405020304" pitchFamily="18" charset="0"/>
              </a:rPr>
              <a:t>aja</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pomoću</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izlaznog</a:t>
            </a:r>
            <a:r>
              <a:rPr lang="de-DE" altLang="sr-Latn-RS" sz="2400" dirty="0">
                <a:latin typeface="Arial" panose="020B0604020202020204" pitchFamily="34" charset="0"/>
                <a:cs typeface="Times New Roman" panose="02020603050405020304" pitchFamily="18" charset="0"/>
              </a:rPr>
              <a:t> </a:t>
            </a:r>
            <a:r>
              <a:rPr lang="de-DE" altLang="sr-Latn-RS" sz="2400" dirty="0" err="1">
                <a:latin typeface="Arial" panose="020B0604020202020204" pitchFamily="34" charset="0"/>
                <a:cs typeface="Times New Roman" panose="02020603050405020304" pitchFamily="18" charset="0"/>
              </a:rPr>
              <a:t>transformatora</a:t>
            </a:r>
            <a:r>
              <a:rPr lang="en-US" altLang="sr-Latn-RS" sz="2400" dirty="0">
                <a:latin typeface="Arial" panose="020B0604020202020204" pitchFamily="34" charset="0"/>
                <a:cs typeface="Times New Roman" panose="02020603050405020304" pitchFamily="18" charset="0"/>
              </a:rPr>
              <a:t> </a:t>
            </a:r>
            <a:endParaRPr lang="sr-Latn-CS" altLang="sr-Latn-RS" sz="2400" dirty="0">
              <a:latin typeface="Arial" panose="020B060402020202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760" y="268677"/>
            <a:ext cx="8412480" cy="6320645"/>
          </a:xfrm>
          <a:prstGeom prst="rect">
            <a:avLst/>
          </a:prstGeom>
        </p:spPr>
      </p:pic>
    </p:spTree>
    <p:extLst>
      <p:ext uri="{BB962C8B-B14F-4D97-AF65-F5344CB8AC3E}">
        <p14:creationId xmlns:p14="http://schemas.microsoft.com/office/powerpoint/2010/main" val="227714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752600" y="115888"/>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400" b="1" u="sng">
                <a:latin typeface="Arial" panose="020B0604020202020204" pitchFamily="34" charset="0"/>
                <a:cs typeface="Times New Roman" panose="02020603050405020304" pitchFamily="18" charset="0"/>
              </a:rPr>
              <a:t>K</a:t>
            </a:r>
            <a:r>
              <a:rPr lang="de-DE" altLang="sr-Latn-RS" sz="2400" b="1" u="sng">
                <a:latin typeface="Arial" panose="020B0604020202020204" pitchFamily="34" charset="0"/>
                <a:cs typeface="Times New Roman" panose="02020603050405020304" pitchFamily="18" charset="0"/>
              </a:rPr>
              <a:t>onektori u audiotehnici</a:t>
            </a:r>
            <a:r>
              <a:rPr lang="en-US" altLang="sr-Latn-RS" sz="2400" b="1" u="sng">
                <a:latin typeface="Arial" panose="020B0604020202020204" pitchFamily="34" charset="0"/>
                <a:cs typeface="Times New Roman" panose="02020603050405020304" pitchFamily="18" charset="0"/>
              </a:rPr>
              <a:t> </a:t>
            </a:r>
          </a:p>
        </p:txBody>
      </p:sp>
      <p:pic>
        <p:nvPicPr>
          <p:cNvPr id="32771" name="Picture 14" descr="XLR M"/>
          <p:cNvPicPr>
            <a:picLocks noChangeAspect="1" noChangeArrowheads="1"/>
          </p:cNvPicPr>
          <p:nvPr/>
        </p:nvPicPr>
        <p:blipFill>
          <a:blip r:embed="rId2">
            <a:extLst>
              <a:ext uri="{28A0092B-C50C-407E-A947-70E740481C1C}">
                <a14:useLocalDpi xmlns:a14="http://schemas.microsoft.com/office/drawing/2010/main" val="0"/>
              </a:ext>
            </a:extLst>
          </a:blip>
          <a:srcRect l="13124" r="13124" b="3120"/>
          <a:stretch>
            <a:fillRect/>
          </a:stretch>
        </p:blipFill>
        <p:spPr bwMode="auto">
          <a:xfrm>
            <a:off x="1895476" y="3284538"/>
            <a:ext cx="1463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3" descr="XLR M panel"/>
          <p:cNvPicPr>
            <a:picLocks noChangeAspect="1" noChangeArrowheads="1"/>
          </p:cNvPicPr>
          <p:nvPr/>
        </p:nvPicPr>
        <p:blipFill>
          <a:blip r:embed="rId3">
            <a:extLst>
              <a:ext uri="{28A0092B-C50C-407E-A947-70E740481C1C}">
                <a14:useLocalDpi xmlns:a14="http://schemas.microsoft.com/office/drawing/2010/main" val="0"/>
              </a:ext>
            </a:extLst>
          </a:blip>
          <a:srcRect l="9761" t="11032" r="9761" b="6206"/>
          <a:stretch>
            <a:fillRect/>
          </a:stretch>
        </p:blipFill>
        <p:spPr bwMode="auto">
          <a:xfrm>
            <a:off x="1952626" y="981076"/>
            <a:ext cx="13874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descr="XLR F panel"/>
          <p:cNvPicPr>
            <a:picLocks noChangeAspect="1" noChangeArrowheads="1"/>
          </p:cNvPicPr>
          <p:nvPr/>
        </p:nvPicPr>
        <p:blipFill>
          <a:blip r:embed="rId4">
            <a:extLst>
              <a:ext uri="{28A0092B-C50C-407E-A947-70E740481C1C}">
                <a14:useLocalDpi xmlns:a14="http://schemas.microsoft.com/office/drawing/2010/main" val="0"/>
              </a:ext>
            </a:extLst>
          </a:blip>
          <a:srcRect l="7126" t="2016" r="7126" b="2016"/>
          <a:stretch>
            <a:fillRect/>
          </a:stretch>
        </p:blipFill>
        <p:spPr bwMode="auto">
          <a:xfrm>
            <a:off x="4079875" y="4437063"/>
            <a:ext cx="1574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XLR F"/>
          <p:cNvPicPr>
            <a:picLocks noChangeAspect="1" noChangeArrowheads="1"/>
          </p:cNvPicPr>
          <p:nvPr/>
        </p:nvPicPr>
        <p:blipFill>
          <a:blip r:embed="rId5">
            <a:extLst>
              <a:ext uri="{28A0092B-C50C-407E-A947-70E740481C1C}">
                <a14:useLocalDpi xmlns:a14="http://schemas.microsoft.com/office/drawing/2010/main" val="0"/>
              </a:ext>
            </a:extLst>
          </a:blip>
          <a:srcRect l="6296" r="6296" b="1820"/>
          <a:stretch>
            <a:fillRect/>
          </a:stretch>
        </p:blipFill>
        <p:spPr bwMode="auto">
          <a:xfrm>
            <a:off x="4251326" y="981076"/>
            <a:ext cx="14128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descr="jack muski"/>
          <p:cNvPicPr>
            <a:picLocks noChangeAspect="1" noChangeArrowheads="1"/>
          </p:cNvPicPr>
          <p:nvPr/>
        </p:nvPicPr>
        <p:blipFill>
          <a:blip r:embed="rId6">
            <a:extLst>
              <a:ext uri="{28A0092B-C50C-407E-A947-70E740481C1C}">
                <a14:useLocalDpi xmlns:a14="http://schemas.microsoft.com/office/drawing/2010/main" val="0"/>
              </a:ext>
            </a:extLst>
          </a:blip>
          <a:srcRect l="10890" t="4646" r="10890" b="2534"/>
          <a:stretch>
            <a:fillRect/>
          </a:stretch>
        </p:blipFill>
        <p:spPr bwMode="auto">
          <a:xfrm>
            <a:off x="6743701" y="3500438"/>
            <a:ext cx="13446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9" descr="jack zenski panel"/>
          <p:cNvPicPr>
            <a:picLocks noChangeAspect="1" noChangeArrowheads="1"/>
          </p:cNvPicPr>
          <p:nvPr/>
        </p:nvPicPr>
        <p:blipFill>
          <a:blip r:embed="rId7">
            <a:extLst>
              <a:ext uri="{28A0092B-C50C-407E-A947-70E740481C1C}">
                <a14:useLocalDpi xmlns:a14="http://schemas.microsoft.com/office/drawing/2010/main" val="0"/>
              </a:ext>
            </a:extLst>
          </a:blip>
          <a:srcRect l="10338" t="7637" r="10338" b="5090"/>
          <a:stretch>
            <a:fillRect/>
          </a:stretch>
        </p:blipFill>
        <p:spPr bwMode="auto">
          <a:xfrm>
            <a:off x="6959601" y="908050"/>
            <a:ext cx="10779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chin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6950" y="3716338"/>
            <a:ext cx="136525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7" descr="chinc panel"/>
          <p:cNvPicPr>
            <a:picLocks noChangeAspect="1" noChangeArrowheads="1"/>
          </p:cNvPicPr>
          <p:nvPr/>
        </p:nvPicPr>
        <p:blipFill>
          <a:blip r:embed="rId9">
            <a:extLst>
              <a:ext uri="{28A0092B-C50C-407E-A947-70E740481C1C}">
                <a14:useLocalDpi xmlns:a14="http://schemas.microsoft.com/office/drawing/2010/main" val="0"/>
              </a:ext>
            </a:extLst>
          </a:blip>
          <a:srcRect l="5147" r="5147"/>
          <a:stretch>
            <a:fillRect/>
          </a:stretch>
        </p:blipFill>
        <p:spPr bwMode="auto">
          <a:xfrm>
            <a:off x="8743951" y="838201"/>
            <a:ext cx="11715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15"/>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Latn-RS" altLang="sr-Latn-RS" sz="2400"/>
          </a:p>
        </p:txBody>
      </p:sp>
      <p:sp>
        <p:nvSpPr>
          <p:cNvPr id="32780" name="Rectangle 16"/>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1" name="Rectangle 18"/>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2" name="Rectangle 20"/>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3" name="Rectangle 22"/>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4" name="Rectangle 24"/>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5" name="Rectangle 26"/>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6" name="Rectangle 28"/>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
        <p:nvSpPr>
          <p:cNvPr id="32787" name="Rectangle 30"/>
          <p:cNvSpPr>
            <a:spLocks noChangeArrowheads="1"/>
          </p:cNvSpPr>
          <p:nvPr/>
        </p:nvSpPr>
        <p:spPr bwMode="auto">
          <a:xfrm>
            <a:off x="1524001" y="2412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sr-Cyrl-RS" altLang="sr-Latn-RS" sz="2400"/>
          </a:p>
        </p:txBody>
      </p:sp>
    </p:spTree>
    <p:extLst>
      <p:ext uri="{BB962C8B-B14F-4D97-AF65-F5344CB8AC3E}">
        <p14:creationId xmlns:p14="http://schemas.microsoft.com/office/powerpoint/2010/main" val="3775766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t="29655" b="30971"/>
          <a:stretch/>
        </p:blipFill>
        <p:spPr>
          <a:xfrm>
            <a:off x="1158240" y="1484784"/>
            <a:ext cx="9875520" cy="388843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74" y="1404482"/>
            <a:ext cx="3996922" cy="4046388"/>
          </a:xfrm>
          <a:prstGeom prst="rect">
            <a:avLst/>
          </a:prstGeom>
          <a:ln>
            <a:solidFill>
              <a:srgbClr val="C00000"/>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920" y="1404482"/>
            <a:ext cx="6045406" cy="4049035"/>
          </a:xfrm>
          <a:prstGeom prst="rect">
            <a:avLst/>
          </a:prstGeom>
          <a:ln>
            <a:solidFill>
              <a:srgbClr val="C00000"/>
            </a:solidFill>
          </a:ln>
        </p:spPr>
      </p:pic>
    </p:spTree>
    <p:extLst>
      <p:ext uri="{BB962C8B-B14F-4D97-AF65-F5344CB8AC3E}">
        <p14:creationId xmlns:p14="http://schemas.microsoft.com/office/powerpoint/2010/main" val="44917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56" y="479112"/>
            <a:ext cx="10488488" cy="5899775"/>
          </a:xfrm>
          <a:prstGeom prst="rect">
            <a:avLst/>
          </a:prstGeom>
        </p:spPr>
      </p:pic>
    </p:spTree>
    <p:extLst>
      <p:ext uri="{BB962C8B-B14F-4D97-AF65-F5344CB8AC3E}">
        <p14:creationId xmlns:p14="http://schemas.microsoft.com/office/powerpoint/2010/main" val="2604842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47CAF-3CBE-49C4-921A-8EFD0B171462}"/>
              </a:ext>
            </a:extLst>
          </p:cNvPr>
          <p:cNvSpPr>
            <a:spLocks noChangeArrowheads="1"/>
          </p:cNvSpPr>
          <p:nvPr/>
        </p:nvSpPr>
        <p:spPr bwMode="white">
          <a:xfrm>
            <a:off x="609600" y="2090172"/>
            <a:ext cx="10972800" cy="193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lgn="ctr">
              <a:spcBef>
                <a:spcPct val="0"/>
              </a:spcBef>
              <a:buFontTx/>
              <a:buNone/>
            </a:pPr>
            <a:r>
              <a:rPr lang="sr-Latn-CS" altLang="sr-Latn-RS" dirty="0">
                <a:latin typeface="YU L Swiss"/>
              </a:rPr>
              <a:t>Tema </a:t>
            </a:r>
            <a:r>
              <a:rPr lang="en-US" altLang="sr-Latn-RS" dirty="0">
                <a:latin typeface="YU L Swiss"/>
              </a:rPr>
              <a:t>12</a:t>
            </a:r>
          </a:p>
          <a:p>
            <a:pPr algn="ctr">
              <a:spcBef>
                <a:spcPct val="0"/>
              </a:spcBef>
              <a:buFontTx/>
              <a:buNone/>
            </a:pPr>
            <a:endParaRPr lang="en-US" altLang="sr-Latn-RS" sz="4800" b="1" dirty="0">
              <a:latin typeface="Arial" panose="020B0604020202020204" pitchFamily="34" charset="0"/>
              <a:cs typeface="Times New Roman" panose="02020603050405020304" pitchFamily="18" charset="0"/>
            </a:endParaRPr>
          </a:p>
          <a:p>
            <a:pPr algn="ctr"/>
            <a:r>
              <a:rPr lang="sr-Latn-CS" altLang="sr-Latn-RS" sz="4800" b="1" dirty="0"/>
              <a:t>POVEZIVANJE AUDIO UREĐAJA</a:t>
            </a:r>
          </a:p>
        </p:txBody>
      </p:sp>
    </p:spTree>
    <p:extLst>
      <p:ext uri="{BB962C8B-B14F-4D97-AF65-F5344CB8AC3E}">
        <p14:creationId xmlns:p14="http://schemas.microsoft.com/office/powerpoint/2010/main" val="169272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7" name="Picture 5" descr="veza dva uredaja - osnov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1596231"/>
            <a:ext cx="53959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9" name="Text Box 7"/>
          <p:cNvSpPr txBox="1">
            <a:spLocks noChangeArrowheads="1"/>
          </p:cNvSpPr>
          <p:nvPr/>
        </p:nvSpPr>
        <p:spPr bwMode="auto">
          <a:xfrm>
            <a:off x="609600" y="1036118"/>
            <a:ext cx="1097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sr-Latn-CS" altLang="sr-Latn-RS" sz="2400" dirty="0">
                <a:latin typeface="Arial" panose="020B0604020202020204" pitchFamily="34" charset="0"/>
                <a:cs typeface="Times New Roman" panose="02020603050405020304" pitchFamily="18" charset="0"/>
              </a:rPr>
              <a:t>Osnovna šema veze dva ure</a:t>
            </a:r>
            <a:r>
              <a:rPr lang="sr-Latn-CS" altLang="sr-Latn-RS" sz="2400" dirty="0">
                <a:latin typeface="Arial" panose="020B0604020202020204" pitchFamily="34" charset="0"/>
              </a:rPr>
              <a:t>đ</a:t>
            </a:r>
            <a:r>
              <a:rPr lang="sr-Latn-CS" altLang="sr-Latn-RS" sz="2400" dirty="0">
                <a:latin typeface="Arial" panose="020B0604020202020204" pitchFamily="34" charset="0"/>
                <a:cs typeface="Times New Roman" panose="02020603050405020304" pitchFamily="18" charset="0"/>
              </a:rPr>
              <a:t>aja u audio sistemu</a:t>
            </a:r>
            <a:r>
              <a:rPr lang="sr-Latn-CS" altLang="sr-Latn-RS" sz="2400" dirty="0">
                <a:latin typeface="Arial" panose="020B0604020202020204" pitchFamily="34" charset="0"/>
              </a:rPr>
              <a:t>: </a:t>
            </a:r>
          </a:p>
        </p:txBody>
      </p:sp>
      <p:sp>
        <p:nvSpPr>
          <p:cNvPr id="228360" name="Rectangle 8"/>
          <p:cNvSpPr>
            <a:spLocks noChangeArrowheads="1"/>
          </p:cNvSpPr>
          <p:nvPr/>
        </p:nvSpPr>
        <p:spPr bwMode="auto">
          <a:xfrm>
            <a:off x="609600" y="4235167"/>
            <a:ext cx="10972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sr-Latn-CS" altLang="sr-Latn-RS" sz="2400" dirty="0">
                <a:latin typeface="Arial" panose="020B0604020202020204" pitchFamily="34" charset="0"/>
              </a:rPr>
              <a:t>Audio uređaji se međusobno povezuju kablovima u kojima se spojni provodnici </a:t>
            </a:r>
            <a:r>
              <a:rPr lang="sr-Latn-CS" altLang="sr-Latn-RS" sz="2400" dirty="0" err="1">
                <a:latin typeface="Arial" panose="020B0604020202020204" pitchFamily="34" charset="0"/>
              </a:rPr>
              <a:t>nezanemarljivih</a:t>
            </a:r>
            <a:r>
              <a:rPr lang="sr-Latn-CS" altLang="sr-Latn-RS" sz="2400" dirty="0">
                <a:latin typeface="Arial" panose="020B0604020202020204" pitchFamily="34" charset="0"/>
              </a:rPr>
              <a:t> električnih karakteristika. </a:t>
            </a:r>
          </a:p>
          <a:p>
            <a:pPr algn="just">
              <a:spcBef>
                <a:spcPct val="0"/>
              </a:spcBef>
              <a:buFontTx/>
              <a:buNone/>
            </a:pPr>
            <a:endParaRPr lang="sr-Latn-CS" altLang="sr-Latn-RS" sz="2400" dirty="0">
              <a:latin typeface="Arial" panose="020B0604020202020204" pitchFamily="34" charset="0"/>
            </a:endParaRPr>
          </a:p>
          <a:p>
            <a:pPr algn="just">
              <a:spcBef>
                <a:spcPct val="0"/>
              </a:spcBef>
              <a:buFontTx/>
              <a:buNone/>
            </a:pPr>
            <a:r>
              <a:rPr lang="sr-Latn-CS" altLang="sr-Latn-RS" sz="2400" dirty="0">
                <a:latin typeface="Arial" panose="020B0604020202020204" pitchFamily="34" charset="0"/>
              </a:rPr>
              <a:t>Dužina spojnih kablova zavisi od fizičkog rastojanja uređaja u prostoru i u praksi može biti u rasponu od nekoliko desetina santimetara (veza uređaja koji stoje neposredno jedan pored drugoga) do reda stotina metara.</a:t>
            </a:r>
          </a:p>
        </p:txBody>
      </p:sp>
      <p:sp>
        <p:nvSpPr>
          <p:cNvPr id="2" name="Oval 1"/>
          <p:cNvSpPr>
            <a:spLocks noChangeArrowheads="1"/>
          </p:cNvSpPr>
          <p:nvPr/>
        </p:nvSpPr>
        <p:spPr bwMode="auto">
          <a:xfrm>
            <a:off x="5880100" y="1484784"/>
            <a:ext cx="863600" cy="2735262"/>
          </a:xfrm>
          <a:prstGeom prst="ellipse">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sr-Cyrl-RS" altLang="sr-Latn-RS"/>
          </a:p>
        </p:txBody>
      </p:sp>
      <p:sp>
        <p:nvSpPr>
          <p:cNvPr id="7" name="Text Box 9"/>
          <p:cNvSpPr txBox="1">
            <a:spLocks noChangeArrowheads="1"/>
          </p:cNvSpPr>
          <p:nvPr/>
        </p:nvSpPr>
        <p:spPr bwMode="auto">
          <a:xfrm>
            <a:off x="1752600" y="188641"/>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sr-Latn-CS" altLang="sr-Latn-RS" sz="2800" b="1" u="sng" dirty="0">
                <a:latin typeface="Arial" panose="020B0604020202020204" pitchFamily="34" charset="0"/>
              </a:rPr>
              <a:t>Uticaji spojnih kablova između uređaja</a:t>
            </a:r>
            <a:r>
              <a:rPr lang="sr-Latn-CS" altLang="sr-Latn-RS" sz="2800" u="sng" dirty="0">
                <a:latin typeface="Arial" panose="020B0604020202020204"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32" y="614211"/>
            <a:ext cx="10008136" cy="5629577"/>
          </a:xfrm>
          <a:prstGeom prst="rect">
            <a:avLst/>
          </a:prstGeom>
        </p:spPr>
      </p:pic>
    </p:spTree>
    <p:extLst>
      <p:ext uri="{BB962C8B-B14F-4D97-AF65-F5344CB8AC3E}">
        <p14:creationId xmlns:p14="http://schemas.microsoft.com/office/powerpoint/2010/main" val="330021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10100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nk Flojd total"/>
          <p:cNvPicPr>
            <a:picLocks noChangeAspect="1" noChangeArrowheads="1"/>
          </p:cNvPicPr>
          <p:nvPr/>
        </p:nvPicPr>
        <p:blipFill>
          <a:blip r:embed="rId2">
            <a:extLst>
              <a:ext uri="{28A0092B-C50C-407E-A947-70E740481C1C}">
                <a14:useLocalDpi xmlns:a14="http://schemas.microsoft.com/office/drawing/2010/main" val="0"/>
              </a:ext>
            </a:extLst>
          </a:blip>
          <a:srcRect l="1202" t="5434" r="601"/>
          <a:stretch>
            <a:fillRect/>
          </a:stretch>
        </p:blipFill>
        <p:spPr bwMode="auto">
          <a:xfrm>
            <a:off x="1289720" y="354148"/>
            <a:ext cx="9612560" cy="614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nvention Center Birmingen"/>
          <p:cNvPicPr>
            <a:picLocks noChangeAspect="1" noChangeArrowheads="1"/>
          </p:cNvPicPr>
          <p:nvPr/>
        </p:nvPicPr>
        <p:blipFill>
          <a:blip r:embed="rId2">
            <a:extLst>
              <a:ext uri="{28A0092B-C50C-407E-A947-70E740481C1C}">
                <a14:useLocalDpi xmlns:a14="http://schemas.microsoft.com/office/drawing/2010/main" val="0"/>
              </a:ext>
            </a:extLst>
          </a:blip>
          <a:srcRect b="1474"/>
          <a:stretch>
            <a:fillRect/>
          </a:stretch>
        </p:blipFill>
        <p:spPr bwMode="auto">
          <a:xfrm>
            <a:off x="1981200" y="15875"/>
            <a:ext cx="8077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6654</TotalTime>
  <Words>1239</Words>
  <Application>Microsoft Office PowerPoint</Application>
  <PresentationFormat>Widescreen</PresentationFormat>
  <Paragraphs>117</Paragraphs>
  <Slides>40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1" baseType="lpstr">
      <vt:lpstr>Arial</vt:lpstr>
      <vt:lpstr>Calibri</vt:lpstr>
      <vt:lpstr>Calibri Light</vt:lpstr>
      <vt:lpstr>Cambria Math</vt:lpstr>
      <vt:lpstr>Times New Roman</vt:lpstr>
      <vt:lpstr>Wingdings</vt:lpstr>
      <vt:lpstr>Yu L Helvetica</vt:lpstr>
      <vt:lpstr>YU L Swiss</vt:lpstr>
      <vt:lpstr>Default Design</vt:lpstr>
      <vt:lpstr>Equation.3</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Miomir Mijic</dc:creator>
  <cp:lastModifiedBy>Milos Bjelic</cp:lastModifiedBy>
  <cp:revision>449</cp:revision>
  <cp:lastPrinted>2001-03-22T22:20:39Z</cp:lastPrinted>
  <dcterms:created xsi:type="dcterms:W3CDTF">2001-03-21T09:19:14Z</dcterms:created>
  <dcterms:modified xsi:type="dcterms:W3CDTF">2023-05-09T08:13:48Z</dcterms:modified>
</cp:coreProperties>
</file>