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sldIdLst>
    <p:sldId id="257" r:id="rId2"/>
    <p:sldId id="435" r:id="rId3"/>
    <p:sldId id="277" r:id="rId4"/>
    <p:sldId id="282" r:id="rId5"/>
    <p:sldId id="344" r:id="rId6"/>
    <p:sldId id="398" r:id="rId7"/>
    <p:sldId id="399" r:id="rId8"/>
    <p:sldId id="284" r:id="rId9"/>
    <p:sldId id="286" r:id="rId10"/>
    <p:sldId id="331" r:id="rId11"/>
    <p:sldId id="332" r:id="rId12"/>
    <p:sldId id="327" r:id="rId13"/>
    <p:sldId id="328" r:id="rId14"/>
    <p:sldId id="407" r:id="rId15"/>
    <p:sldId id="334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415" r:id="rId24"/>
    <p:sldId id="298" r:id="rId25"/>
    <p:sldId id="299" r:id="rId26"/>
    <p:sldId id="300" r:id="rId27"/>
    <p:sldId id="281" r:id="rId28"/>
    <p:sldId id="35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FF"/>
    <a:srgbClr val="FFCC00"/>
    <a:srgbClr val="99CCFF"/>
    <a:srgbClr val="FF3300"/>
    <a:srgbClr val="800000"/>
    <a:srgbClr val="313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273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75BDC9-A1BF-4842-9AEF-52278FDA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3A385DA-6B96-4C23-8C57-20E36DC4F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80CA-FDA4-4972-83B5-27771F31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95E5-E2AD-4F2C-B2FE-5EE87CDE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B767-20CD-42BB-A906-5CFDAD56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048B-E4D3-4F8F-B14E-1B31B05D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644C-DF6C-477F-BAC8-1862AFCA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C85C-B115-4256-9A2D-F777B7807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07C4-AD05-4EDC-B79D-A2EEB82F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85B2-8095-4B0D-83E0-C7CC150ED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4C84-7F45-4C43-9AA0-73DF9E3EF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D688-C4CC-47A7-A440-FFF25C7DD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CDFB8794-C394-4B67-B560-FFFE0C3C2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915400" cy="6542088"/>
          </a:xfrm>
        </p:spPr>
        <p:txBody>
          <a:bodyPr/>
          <a:lstStyle/>
          <a:p>
            <a:pPr eaLnBrk="1" hangingPunct="1"/>
            <a:r>
              <a:rPr lang="hr-HR" sz="2800" b="1" i="1" dirty="0" smtClean="0">
                <a:solidFill>
                  <a:schemeClr val="tx1"/>
                </a:solidFill>
                <a:cs typeface="Times New Roman" pitchFamily="18" charset="0"/>
              </a:rPr>
              <a:t>Elektrotehnički fakultet</a:t>
            </a:r>
            <a:br>
              <a:rPr lang="hr-HR" sz="28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800" b="1" i="1" dirty="0" err="1" smtClean="0">
                <a:solidFill>
                  <a:schemeClr val="tx1"/>
                </a:solidFill>
                <a:cs typeface="Times New Roman" pitchFamily="18" charset="0"/>
              </a:rPr>
              <a:t>Unive</a:t>
            </a:r>
            <a:r>
              <a:rPr lang="hr-HR" sz="2800" b="1" i="1" dirty="0" smtClean="0">
                <a:solidFill>
                  <a:schemeClr val="tx1"/>
                </a:solidFill>
                <a:cs typeface="Times New Roman" pitchFamily="18" charset="0"/>
              </a:rPr>
              <a:t>rzitet u Beogradu</a:t>
            </a:r>
            <a:r>
              <a:rPr lang="en-US" sz="2800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/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4000" b="1" i="1" u="sng" dirty="0" err="1" smtClean="0"/>
              <a:t>kurs</a:t>
            </a:r>
            <a:r>
              <a:rPr lang="en-US" sz="4000" dirty="0" smtClean="0"/>
              <a:t>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sr-Latn-RS" sz="4000" b="1" i="1" smtClean="0"/>
              <a:t>VEŠTAČKA INTELIGENCIJA </a:t>
            </a:r>
            <a:br>
              <a:rPr lang="sr-Latn-RS" sz="4000" b="1" i="1" smtClean="0"/>
            </a:br>
            <a:r>
              <a:rPr lang="sr-Latn-RS" sz="4000" b="1" i="1" smtClean="0"/>
              <a:t>U MOBILNIM MREŽAMA</a:t>
            </a:r>
            <a:r>
              <a:rPr lang="sr-Latn-CS" b="1" i="1" dirty="0" smtClean="0"/>
              <a:t/>
            </a:r>
            <a:br>
              <a:rPr lang="sr-Latn-CS" b="1" i="1" dirty="0" smtClean="0"/>
            </a:br>
            <a:r>
              <a:rPr lang="en-US" sz="3200" b="1" i="1" dirty="0" err="1" smtClean="0"/>
              <a:t>letnji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semestar</a:t>
            </a:r>
            <a:r>
              <a:rPr lang="en-US" sz="3200" b="1" i="1" dirty="0" smtClean="0"/>
              <a:t> </a:t>
            </a:r>
            <a:r>
              <a:rPr lang="sr-Latn-CS" sz="3200" b="1" i="1" smtClean="0"/>
              <a:t>20</a:t>
            </a:r>
            <a:r>
              <a:rPr lang="sr-Latn-RS" sz="3200" b="1" i="1" smtClean="0"/>
              <a:t>24</a:t>
            </a:r>
            <a:r>
              <a:rPr lang="en-US" sz="4000" b="1" i="1" smtClean="0"/>
              <a:t/>
            </a:r>
            <a:br>
              <a:rPr lang="en-US" sz="4000" b="1" i="1" smtClean="0"/>
            </a:br>
            <a:r>
              <a:rPr lang="en-US" sz="1200" b="1" i="1" smtClean="0"/>
              <a:t/>
            </a:r>
            <a:br>
              <a:rPr lang="en-US" sz="1200" b="1" i="1" smtClean="0"/>
            </a:br>
            <a:r>
              <a:rPr lang="en-US" sz="2800" b="1" i="1" u="sng" dirty="0" err="1" smtClean="0">
                <a:solidFill>
                  <a:srgbClr val="66FF33"/>
                </a:solidFill>
              </a:rPr>
              <a:t>nastavnik</a:t>
            </a:r>
            <a:r>
              <a:rPr lang="en-US" sz="2800" b="1" i="1" u="sng" dirty="0" smtClean="0">
                <a:solidFill>
                  <a:srgbClr val="66FF33"/>
                </a:solidFill>
              </a:rPr>
              <a:t>:</a:t>
            </a:r>
            <a:br>
              <a:rPr lang="en-US" sz="2800" b="1" i="1" u="sng" dirty="0" smtClean="0">
                <a:solidFill>
                  <a:srgbClr val="66FF33"/>
                </a:solidFill>
              </a:rPr>
            </a:br>
            <a:r>
              <a:rPr lang="en-US" sz="2800" b="1" i="1" dirty="0" err="1" smtClean="0">
                <a:solidFill>
                  <a:srgbClr val="66FF33"/>
                </a:solidFill>
              </a:rPr>
              <a:t>prof</a:t>
            </a:r>
            <a:r>
              <a:rPr lang="sl-SI" sz="2800" b="1" i="1" dirty="0" smtClean="0">
                <a:solidFill>
                  <a:srgbClr val="66FF33"/>
                </a:solidFill>
              </a:rPr>
              <a:t>. dr Aleksandar Nešković, dipl.ing.</a:t>
            </a:r>
            <a:br>
              <a:rPr lang="sl-SI" sz="2800" b="1" i="1" dirty="0" smtClean="0">
                <a:solidFill>
                  <a:srgbClr val="66FF33"/>
                </a:solidFill>
              </a:rPr>
            </a:br>
            <a:r>
              <a:rPr lang="sl-SI" sz="2800" b="1" i="1" dirty="0" smtClean="0">
                <a:solidFill>
                  <a:srgbClr val="66FF33"/>
                </a:solidFill>
              </a:rPr>
              <a:t>( kabinet </a:t>
            </a:r>
            <a:r>
              <a:rPr lang="sr-Latn-CS" sz="2800" b="1" i="1" dirty="0" smtClean="0">
                <a:solidFill>
                  <a:srgbClr val="66FF33"/>
                </a:solidFill>
              </a:rPr>
              <a:t>67</a:t>
            </a:r>
            <a:r>
              <a:rPr lang="en-US" sz="2800" b="1" i="1" dirty="0" smtClean="0">
                <a:solidFill>
                  <a:srgbClr val="66FF33"/>
                </a:solidFill>
              </a:rPr>
              <a:t>,  </a:t>
            </a:r>
            <a:r>
              <a:rPr lang="sr-Latn-CS" sz="2800" b="1" i="1" dirty="0" smtClean="0">
                <a:solidFill>
                  <a:srgbClr val="66FF33"/>
                </a:solidFill>
              </a:rPr>
              <a:t>tel. 064/111-59-83</a:t>
            </a:r>
            <a:r>
              <a:rPr lang="en-US" sz="2800" b="1" i="1" dirty="0" smtClean="0">
                <a:solidFill>
                  <a:srgbClr val="66FF33"/>
                </a:solidFill>
              </a:rPr>
              <a:t/>
            </a:r>
            <a:br>
              <a:rPr lang="en-US" sz="2800" b="1" i="1" dirty="0" smtClean="0">
                <a:solidFill>
                  <a:srgbClr val="66FF33"/>
                </a:solidFill>
              </a:rPr>
            </a:br>
            <a:r>
              <a:rPr lang="sr-Latn-CS" sz="2800" b="1" i="1" dirty="0" smtClean="0">
                <a:solidFill>
                  <a:srgbClr val="66FF33"/>
                </a:solidFill>
              </a:rPr>
              <a:t>e-mail</a:t>
            </a:r>
            <a:r>
              <a:rPr lang="en-US" sz="2800" b="1" i="1" dirty="0" smtClean="0">
                <a:solidFill>
                  <a:srgbClr val="66FF33"/>
                </a:solidFill>
              </a:rPr>
              <a:t>: an@etf.rs )</a:t>
            </a:r>
            <a:br>
              <a:rPr lang="en-US" sz="2800" b="1" i="1" dirty="0" smtClean="0">
                <a:solidFill>
                  <a:srgbClr val="66FF33"/>
                </a:solidFill>
              </a:rPr>
            </a:br>
            <a:r>
              <a:rPr lang="sr-Latn-CS" sz="300" i="1" dirty="0" smtClean="0">
                <a:solidFill>
                  <a:schemeClr val="tx1"/>
                </a:solidFill>
              </a:rPr>
              <a:t> </a:t>
            </a: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en-US" sz="300" i="1" dirty="0" smtClean="0">
                <a:solidFill>
                  <a:schemeClr val="tx1"/>
                </a:solidFill>
              </a:rPr>
              <a:t/>
            </a:r>
            <a:br>
              <a:rPr lang="en-US" sz="300" i="1" dirty="0" smtClean="0">
                <a:solidFill>
                  <a:schemeClr val="tx1"/>
                </a:solidFill>
              </a:rPr>
            </a:br>
            <a:r>
              <a:rPr lang="sr-Latn-CS" sz="1200" i="1" dirty="0" smtClean="0">
                <a:solidFill>
                  <a:schemeClr val="tx1"/>
                </a:solidFill>
              </a:rPr>
              <a:t/>
            </a:r>
            <a:br>
              <a:rPr lang="sr-Latn-CS" sz="1200" i="1" dirty="0" smtClean="0">
                <a:solidFill>
                  <a:schemeClr val="tx1"/>
                </a:solidFill>
              </a:rPr>
            </a:br>
            <a:r>
              <a:rPr lang="en-US" sz="2800" b="1" i="1" u="sng" dirty="0" err="1" smtClean="0">
                <a:solidFill>
                  <a:srgbClr val="66FF33"/>
                </a:solidFill>
              </a:rPr>
              <a:t>ve</a:t>
            </a:r>
            <a:r>
              <a:rPr lang="sr-Latn-CS" sz="2800" b="1" i="1" u="sng" dirty="0" smtClean="0">
                <a:solidFill>
                  <a:srgbClr val="66FF33"/>
                </a:solidFill>
              </a:rPr>
              <a:t>žbe na tabli</a:t>
            </a:r>
            <a:r>
              <a:rPr lang="en-US" sz="2800" b="1" i="1" u="sng" dirty="0" smtClean="0">
                <a:solidFill>
                  <a:srgbClr val="66FF33"/>
                </a:solidFill>
              </a:rPr>
              <a:t>:</a:t>
            </a:r>
            <a:br>
              <a:rPr lang="en-US" sz="2800" b="1" i="1" u="sng" dirty="0" smtClean="0">
                <a:solidFill>
                  <a:srgbClr val="66FF33"/>
                </a:solidFill>
              </a:rPr>
            </a:br>
            <a:r>
              <a:rPr lang="en-US" sz="2800" b="1" i="1" dirty="0" err="1" smtClean="0">
                <a:solidFill>
                  <a:srgbClr val="66FF33"/>
                </a:solidFill>
              </a:rPr>
              <a:t>Jelena</a:t>
            </a:r>
            <a:r>
              <a:rPr lang="en-US" sz="2800" b="1" i="1" dirty="0" smtClean="0">
                <a:solidFill>
                  <a:srgbClr val="66FF33"/>
                </a:solidFill>
              </a:rPr>
              <a:t> </a:t>
            </a:r>
            <a:r>
              <a:rPr lang="en-US" sz="2800" b="1" i="1" dirty="0" err="1" smtClean="0">
                <a:solidFill>
                  <a:srgbClr val="66FF33"/>
                </a:solidFill>
              </a:rPr>
              <a:t>Mladenović</a:t>
            </a:r>
            <a:r>
              <a:rPr lang="sr-Latn-CS" sz="2800" b="1" i="1" dirty="0" smtClean="0">
                <a:solidFill>
                  <a:srgbClr val="66FF33"/>
                </a:solidFill>
              </a:rPr>
              <a:t>, dipl. ing. </a:t>
            </a:r>
            <a:endParaRPr lang="en-US" sz="2800" b="1" i="1" dirty="0" smtClean="0">
              <a:solidFill>
                <a:srgbClr val="66FF33"/>
              </a:solidFill>
            </a:endParaRPr>
          </a:p>
        </p:txBody>
      </p:sp>
      <p:pic>
        <p:nvPicPr>
          <p:cNvPr id="1028" name="Picture 6" descr="etflogo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304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458200" y="152400"/>
          <a:ext cx="481013" cy="525463"/>
        </p:xfrm>
        <a:graphic>
          <a:graphicData uri="http://schemas.openxmlformats.org/presentationml/2006/ole">
            <p:oleObj spid="_x0000_s1026" name="CorelDRAW" r:id="rId4" imgW="2779200" imgH="3034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85800"/>
          </a:xfrm>
        </p:spPr>
        <p:txBody>
          <a:bodyPr/>
          <a:lstStyle/>
          <a:p>
            <a:pPr eaLnBrk="1" hangingPunct="1"/>
            <a:r>
              <a:rPr lang="en-US" sz="3200" b="1" i="1" dirty="0" err="1" smtClean="0"/>
              <a:t>Šta</a:t>
            </a:r>
            <a:r>
              <a:rPr lang="en-US" sz="3200" b="1" i="1" dirty="0" smtClean="0"/>
              <a:t> je </a:t>
            </a:r>
            <a:r>
              <a:rPr lang="en-US" sz="3200" b="1" i="1" dirty="0" err="1" smtClean="0"/>
              <a:t>veštačka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inteligencija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80898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 descr="Image result for machine lea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746190"/>
            <a:ext cx="6324600" cy="61118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5334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AI / mašinsko učenje / deep learning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81922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i="1" u="sng" dirty="0" smtClean="0">
                <a:solidFill>
                  <a:srgbClr val="92D050"/>
                </a:solidFill>
              </a:rPr>
              <a:t>Veštačka inteligencija </a:t>
            </a:r>
            <a:r>
              <a:rPr lang="sr-Latn-RS" dirty="0" smtClean="0"/>
              <a:t>je proces kreiranja robota koji bi se ponašao kao ljudsko biće. To znači da bi robot mogao da uči, pravi greške, ispravlja svoje greške i uči na prethodnom iskustvu. Veštačka inteligencija je ustvari naučni pristup u razvoju tehnologije u veoma širokom dijapazonu naučnih oblasti (elektrotehnika, računarstvo, biologija, medicina, itd.)</a:t>
            </a:r>
          </a:p>
          <a:p>
            <a:endParaRPr lang="sr-Latn-RS" dirty="0"/>
          </a:p>
          <a:p>
            <a:r>
              <a:rPr lang="sr-Latn-RS" b="1" i="1" u="sng" smtClean="0">
                <a:solidFill>
                  <a:srgbClr val="92D050"/>
                </a:solidFill>
              </a:rPr>
              <a:t>Mašinsko učenje</a:t>
            </a:r>
            <a:r>
              <a:rPr lang="sr-Latn-RS" smtClean="0"/>
              <a:t> pomaže </a:t>
            </a:r>
            <a:r>
              <a:rPr lang="sr-Latn-RS" dirty="0" smtClean="0"/>
              <a:t>računarima da rade ono što je prirodno ljudima: učenje na osnovu iskustva. Algoritmi mašinskog učenja koriste računarske metode za *učenje* funkcionalnih zavisnosti direktno iz podataka bez korišćenja namenskih modela i/ili predefinisanih jednačina. Ovi algoritmi mogu adaptivno da poboljšavaju svoje performanse kako broj primera za učenje raste.</a:t>
            </a:r>
            <a:endParaRPr lang="en-US" dirty="0" smtClean="0"/>
          </a:p>
          <a:p>
            <a:endParaRPr lang="sr-Latn-RS" dirty="0" smtClean="0"/>
          </a:p>
          <a:p>
            <a:r>
              <a:rPr lang="sr-Latn-RS" b="1" i="1" u="sng" dirty="0" smtClean="0">
                <a:solidFill>
                  <a:srgbClr val="92D050"/>
                </a:solidFill>
              </a:rPr>
              <a:t>Duboko učenje (d</a:t>
            </a:r>
            <a:r>
              <a:rPr lang="en-US" b="1" i="1" u="sng" dirty="0" err="1" smtClean="0">
                <a:solidFill>
                  <a:srgbClr val="92D050"/>
                </a:solidFill>
              </a:rPr>
              <a:t>eep</a:t>
            </a:r>
            <a:r>
              <a:rPr lang="en-US" b="1" i="1" u="sng" dirty="0" smtClean="0">
                <a:solidFill>
                  <a:srgbClr val="92D050"/>
                </a:solidFill>
              </a:rPr>
              <a:t> learning</a:t>
            </a:r>
            <a:r>
              <a:rPr lang="sr-Latn-RS" b="1" i="1" u="sng" dirty="0" smtClean="0">
                <a:solidFill>
                  <a:srgbClr val="92D050"/>
                </a:solidFill>
              </a:rPr>
              <a:t>)</a:t>
            </a:r>
            <a:r>
              <a:rPr lang="en-US" b="1" i="1" u="sng" dirty="0" smtClean="0">
                <a:solidFill>
                  <a:srgbClr val="92D050"/>
                </a:solidFill>
              </a:rPr>
              <a:t> </a:t>
            </a:r>
            <a:r>
              <a:rPr lang="sr-Latn-RS" dirty="0" smtClean="0"/>
              <a:t>je podskup mašinskog učenja kod koga se problemi rešavaju primenom kompleksnih neuralnih mreža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Životni put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veštačk</a:t>
            </a:r>
            <a:r>
              <a:rPr lang="sr-Latn-RS" sz="3200" b="1" i="1" dirty="0" smtClean="0"/>
              <a:t>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inteligencij</a:t>
            </a:r>
            <a:r>
              <a:rPr lang="sr-Latn-RS" sz="3200" b="1" i="1" dirty="0" smtClean="0"/>
              <a:t>e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76802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457200" y="990600"/>
            <a:ext cx="8147999" cy="54102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72400" y="5638800"/>
            <a:ext cx="741096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chemeClr val="bg2"/>
                </a:solidFill>
              </a:rPr>
              <a:t>vreme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1163384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chemeClr val="bg2"/>
                </a:solidFill>
              </a:rPr>
              <a:t>očekivanja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15000"/>
            <a:ext cx="2813627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P</a:t>
            </a:r>
            <a:r>
              <a:rPr lang="sr-Latn-RS" sz="2000" dirty="0" smtClean="0">
                <a:solidFill>
                  <a:schemeClr val="bg2"/>
                </a:solidFill>
              </a:rPr>
              <a:t>očetak tehnološkog razvoja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676400"/>
            <a:ext cx="2915091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V</a:t>
            </a:r>
            <a:r>
              <a:rPr lang="sr-Latn-RS" sz="2000" dirty="0" smtClean="0">
                <a:solidFill>
                  <a:schemeClr val="bg2"/>
                </a:solidFill>
              </a:rPr>
              <a:t>rhunac nerealnih očekivanja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181600"/>
            <a:ext cx="2332246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M</a:t>
            </a:r>
            <a:r>
              <a:rPr lang="sr-Latn-RS" sz="2000" dirty="0" smtClean="0">
                <a:solidFill>
                  <a:schemeClr val="bg2"/>
                </a:solidFill>
              </a:rPr>
              <a:t>aksimum razočarenja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4191000"/>
            <a:ext cx="2352424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</a:t>
            </a:r>
            <a:r>
              <a:rPr lang="sr-Latn-RS" sz="2000" dirty="0" smtClean="0">
                <a:solidFill>
                  <a:schemeClr val="bg2"/>
                </a:solidFill>
              </a:rPr>
              <a:t>aza realnih očekivanja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048000"/>
            <a:ext cx="1788891" cy="35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chemeClr val="bg2"/>
                </a:solidFill>
              </a:rPr>
              <a:t>Stabilna primena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i="1" dirty="0" err="1" smtClean="0"/>
              <a:t>Šta</a:t>
            </a:r>
            <a:r>
              <a:rPr lang="en-US" sz="3200" b="1" i="1" dirty="0" smtClean="0"/>
              <a:t> je </a:t>
            </a:r>
            <a:r>
              <a:rPr lang="en-US" sz="3200" b="1" i="1" dirty="0" err="1" smtClean="0"/>
              <a:t>veštačka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inteligencija</a:t>
            </a:r>
            <a:endParaRPr lang="en-US" sz="3200" b="1" dirty="0" smtClean="0"/>
          </a:p>
        </p:txBody>
      </p:sp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77826" name="CorelDRAW" r:id="rId3" imgW="2779200" imgH="3034440" progId="">
              <p:embed/>
            </p:oleObj>
          </a:graphicData>
        </a:graphic>
      </p:graphicFrame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i="1" dirty="0" err="1" smtClean="0"/>
              <a:t>Šta</a:t>
            </a:r>
            <a:r>
              <a:rPr lang="en-US" sz="3200" b="1" i="1" dirty="0" smtClean="0"/>
              <a:t> je </a:t>
            </a:r>
            <a:r>
              <a:rPr lang="en-US" sz="3200" b="1" i="1" dirty="0" err="1" smtClean="0"/>
              <a:t>veštačka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inteligencija</a:t>
            </a:r>
            <a:endParaRPr lang="en-US" sz="3200" b="1" dirty="0" smtClean="0"/>
          </a:p>
        </p:txBody>
      </p:sp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163842" name="CorelDRAW" r:id="rId3" imgW="2779200" imgH="3034440" progId="">
              <p:embed/>
            </p:oleObj>
          </a:graphicData>
        </a:graphic>
      </p:graphicFrame>
      <p:pic>
        <p:nvPicPr>
          <p:cNvPr id="163844" name="Picture 4" descr="GenAI Debuts Atop Gartner's 2023 Hype Cy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91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62200"/>
            <a:ext cx="8153400" cy="990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Mašinsko učenje</a:t>
            </a:r>
            <a:br>
              <a:rPr lang="sr-Latn-RS" sz="3200" b="1" i="1" dirty="0" smtClean="0"/>
            </a:br>
            <a:r>
              <a:rPr lang="sr-Latn-RS" sz="3200" b="1" i="1" dirty="0" smtClean="0"/>
              <a:t>(Machine Learning)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83970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Tipovi učenja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38914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450" y="990600"/>
            <a:ext cx="89835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Na osnovu povratne sprege definiše se više tipova *učenja*: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/>
              <a:t> </a:t>
            </a:r>
            <a:r>
              <a:rPr lang="sr-Latn-RS" b="1" i="1" u="sng" dirty="0" smtClean="0">
                <a:solidFill>
                  <a:srgbClr val="92D050"/>
                </a:solidFill>
              </a:rPr>
              <a:t>nenadgledano učenje (unsupervised learning) </a:t>
            </a:r>
            <a:r>
              <a:rPr lang="sr-Latn-RS" dirty="0" smtClean="0"/>
              <a:t>– algoritam otkriva (uči) šablone (</a:t>
            </a:r>
            <a:r>
              <a:rPr lang="sr-Latn-RS" i="1" dirty="0" smtClean="0"/>
              <a:t>patterns</a:t>
            </a:r>
            <a:r>
              <a:rPr lang="sr-Latn-RS" dirty="0" smtClean="0"/>
              <a:t>) u skupu ulaznih podataka iako nikakva povratna sprega između rezultata rada algoritma i očekivanog odziva ne postoji. Primer: klasterizacija podataka (grupisanje objekata po sličnosti)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/>
              <a:t> </a:t>
            </a:r>
            <a:r>
              <a:rPr lang="sr-Latn-RS" b="1" i="1" u="sng" dirty="0" smtClean="0">
                <a:solidFill>
                  <a:srgbClr val="92D050"/>
                </a:solidFill>
              </a:rPr>
              <a:t>potpomognuto učenje (reinforcement learning) </a:t>
            </a:r>
            <a:r>
              <a:rPr lang="sr-Latn-RS" dirty="0" smtClean="0"/>
              <a:t>– učenje se sprovodi na osnovu nagrada i kazni (princip *šargarepe i batine*)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/>
              <a:t> </a:t>
            </a:r>
            <a:r>
              <a:rPr lang="sr-Latn-RS" b="1" i="1" u="sng" dirty="0" smtClean="0">
                <a:solidFill>
                  <a:srgbClr val="92D050"/>
                </a:solidFill>
              </a:rPr>
              <a:t>nadgledano učenje (supervised learning) </a:t>
            </a:r>
            <a:r>
              <a:rPr lang="sr-Latn-RS" dirty="0" smtClean="0"/>
              <a:t>– algoritam na osnovu poznatih ulazno-izlaznih parova uči funkcionalnu zavisnost izlaza od ulaznih parametara.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/>
              <a:t> </a:t>
            </a:r>
            <a:r>
              <a:rPr lang="sr-Latn-RS" b="1" i="1" u="sng" dirty="0" smtClean="0">
                <a:solidFill>
                  <a:srgbClr val="92D050"/>
                </a:solidFill>
              </a:rPr>
              <a:t>polunadgledano učenje (semi-supervised learning) </a:t>
            </a:r>
            <a:r>
              <a:rPr lang="sr-Latn-RS" dirty="0" smtClean="0"/>
              <a:t>– algoritam dobija neke označene primere i treba da uradi sve što može sa velikim skupom neoznačenih primera.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Tehnike mašinskog učenja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39938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1524000" y="1447800"/>
            <a:ext cx="6019800" cy="4514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9144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Tehnike mašinskog učenja</a:t>
            </a:r>
            <a:br>
              <a:rPr lang="sr-Latn-RS" sz="3200" b="1" i="1" dirty="0" smtClean="0"/>
            </a:br>
            <a:r>
              <a:rPr lang="sr-Latn-RS" sz="3200" b="1" i="1" dirty="0" smtClean="0"/>
              <a:t>(nadgledano učenje / supervised learning)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0962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v"/>
            </a:pPr>
            <a:r>
              <a:rPr lang="sr-Latn-RS" b="1" i="1" u="sng" dirty="0" smtClean="0">
                <a:solidFill>
                  <a:srgbClr val="92D050"/>
                </a:solidFill>
              </a:rPr>
              <a:t>Klacifikacija</a:t>
            </a:r>
            <a:r>
              <a:rPr lang="sr-Latn-RS" dirty="0" smtClean="0"/>
              <a:t> omogućava predikciju diskretnih događaja –              npr., da li je neki e-mail regularan ili spam, da li je tumor benigni ili maligni, ... </a:t>
            </a:r>
          </a:p>
          <a:p>
            <a:pPr marL="1076325" lvl="1" indent="-361950">
              <a:buFont typeface="Wingdings" pitchFamily="2" charset="2"/>
              <a:buChar char="ü"/>
            </a:pPr>
            <a:r>
              <a:rPr lang="sr-Latn-RS" dirty="0" smtClean="0"/>
              <a:t>Klasifikacioni modeli vrše klasifikaciju ulaznih podtaka u jednu od definisanih kategorija. </a:t>
            </a:r>
          </a:p>
          <a:p>
            <a:pPr marL="1076325" lvl="1" indent="-361950">
              <a:buFont typeface="Wingdings" pitchFamily="2" charset="2"/>
              <a:buChar char="ü"/>
            </a:pPr>
            <a:r>
              <a:rPr lang="sr-Latn-RS" dirty="0" smtClean="0"/>
              <a:t>Tipični primeri: medicinske slike, prepoznavanje govora, pozicioniranje u smislu sobe gde se korisnik nalazi i sl.</a:t>
            </a:r>
          </a:p>
          <a:p>
            <a:pPr>
              <a:buFont typeface="Arial" pitchFamily="34" charset="0"/>
              <a:buChar char="•"/>
            </a:pPr>
            <a:endParaRPr lang="sr-Latn-RS" dirty="0" smtClean="0"/>
          </a:p>
          <a:p>
            <a:pPr marL="361950" indent="-361950">
              <a:buFont typeface="Wingdings" pitchFamily="2" charset="2"/>
              <a:buChar char="v"/>
            </a:pPr>
            <a:r>
              <a:rPr lang="sr-Latn-RS" b="1" i="1" u="sng" dirty="0" smtClean="0">
                <a:solidFill>
                  <a:srgbClr val="92D050"/>
                </a:solidFill>
              </a:rPr>
              <a:t>Regresija</a:t>
            </a:r>
            <a:r>
              <a:rPr lang="sr-Latn-RS" dirty="0" smtClean="0"/>
              <a:t> omogućava predikciju kontinulanih veličina – npr., nivoa električnog polja , pozicije korisnika, temperature, ...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1986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11430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Tehnike mašinskog učenja</a:t>
            </a:r>
            <a:br>
              <a:rPr lang="sr-Latn-RS" sz="3200" b="1" i="1" dirty="0" smtClean="0"/>
            </a:br>
            <a:r>
              <a:rPr lang="sr-Latn-RS" sz="3200" b="1" i="1" dirty="0" smtClean="0"/>
              <a:t>(nenadgledano učenje / unsupervised learning)</a:t>
            </a:r>
            <a:endParaRPr 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v"/>
            </a:pPr>
            <a:r>
              <a:rPr lang="sr-Latn-RS" b="1" i="1" u="sng" dirty="0" smtClean="0">
                <a:solidFill>
                  <a:srgbClr val="92D050"/>
                </a:solidFill>
              </a:rPr>
              <a:t>Nenadgledano učenje </a:t>
            </a:r>
            <a:r>
              <a:rPr lang="sr-Latn-RS" dirty="0" smtClean="0"/>
              <a:t>omogućava pronalaženje skrivenih zavisnosti (oblika, šablona, patterna), odnosno ugrađenih struktura u podacima.</a:t>
            </a:r>
          </a:p>
          <a:p>
            <a:pPr marL="895350" lvl="1" indent="-266700">
              <a:buFont typeface="Wingdings" pitchFamily="2" charset="2"/>
              <a:buChar char="ü"/>
            </a:pPr>
            <a:r>
              <a:rPr lang="sr-Latn-RS" dirty="0" smtClean="0"/>
              <a:t>Omogućava izvođenje zaključaka na osnovu skupova podataka pri čemu podaci nisu ni na koji način označeni.</a:t>
            </a:r>
          </a:p>
          <a:p>
            <a:pPr marL="895350" lvl="1" indent="-266700"/>
            <a:endParaRPr lang="sr-Latn-RS" dirty="0" smtClean="0"/>
          </a:p>
          <a:p>
            <a:pPr marL="447675" indent="-447675">
              <a:buFont typeface="Wingdings" pitchFamily="2" charset="2"/>
              <a:buChar char="v"/>
            </a:pPr>
            <a:r>
              <a:rPr lang="sr-Latn-RS" b="1" i="1" u="sng" dirty="0" smtClean="0">
                <a:solidFill>
                  <a:srgbClr val="92D050"/>
                </a:solidFill>
              </a:rPr>
              <a:t>Klasterizacija</a:t>
            </a:r>
            <a:r>
              <a:rPr lang="sr-Latn-RS" dirty="0" smtClean="0"/>
              <a:t> je najčešća tehnika nenadgledanog učenja</a:t>
            </a:r>
          </a:p>
          <a:p>
            <a:pPr marL="895350" lvl="1" indent="-266700">
              <a:buFont typeface="Wingdings" pitchFamily="2" charset="2"/>
              <a:buChar char="ü"/>
            </a:pPr>
            <a:r>
              <a:rPr lang="sr-Latn-RS" dirty="0" smtClean="0"/>
              <a:t> Koristi se za analizu podataka u cilju pronalaženja skrivenih oblika, šablona ili patterna u podacima.</a:t>
            </a:r>
          </a:p>
          <a:p>
            <a:pPr marL="895350" lvl="1" indent="-266700">
              <a:buFont typeface="Wingdings" pitchFamily="2" charset="2"/>
              <a:buChar char="ü"/>
            </a:pPr>
            <a:r>
              <a:rPr lang="sr-Latn-RS" dirty="0"/>
              <a:t> </a:t>
            </a:r>
            <a:r>
              <a:rPr lang="sr-Latn-RS" dirty="0" smtClean="0"/>
              <a:t>Primeri primene klasterizacije obuhvataju analizu gena, istraživanja tržišta, prepoznavanje objekata itd.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smtClean="0"/>
              <a:t>Dobre knjige kao podloga </a:t>
            </a:r>
            <a:endParaRPr lang="en-US" sz="3200" b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202754" name="CorelDRAW" r:id="rId3" imgW="2779200" imgH="303444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029200" y="6172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www.deeplearningbook.org</a:t>
            </a:r>
            <a:endParaRPr lang="en-US"/>
          </a:p>
        </p:txBody>
      </p:sp>
      <p:pic>
        <p:nvPicPr>
          <p:cNvPr id="202756" name="Picture 4" descr="Fundamentals of Artificial Neural Net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90600"/>
            <a:ext cx="3886200" cy="4995115"/>
          </a:xfrm>
          <a:prstGeom prst="rect">
            <a:avLst/>
          </a:prstGeom>
          <a:noFill/>
        </p:spPr>
      </p:pic>
      <p:pic>
        <p:nvPicPr>
          <p:cNvPr id="202758" name="Picture 6" descr="https://mit-press-us.imgix.net/covers/9780262035613.jpg?auto=format&amp;w=298&amp;dpr=1&amp;q=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90600"/>
            <a:ext cx="3823219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12192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Osnovni koncept nadgledanog učenja</a:t>
            </a:r>
            <a:br>
              <a:rPr lang="sr-Latn-RS" sz="3200" b="1" i="1" dirty="0" smtClean="0"/>
            </a:br>
            <a:r>
              <a:rPr lang="sr-Latn-RS" sz="3200" b="1" i="1" dirty="0" smtClean="0"/>
              <a:t>- primer:  razlikovanje pasa i mačaka- 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4034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0" y="1828801"/>
            <a:ext cx="9163890" cy="38576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5058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0" y="914400"/>
            <a:ext cx="9187038" cy="5314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Osnovni koncept nadgledanog učenja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K</a:t>
            </a:r>
            <a:r>
              <a:rPr lang="en-US" sz="3200" b="1" i="1" dirty="0" smtClean="0"/>
              <a:t>o</a:t>
            </a:r>
            <a:r>
              <a:rPr lang="sr-Latn-RS" sz="3200" b="1" i="1" dirty="0" smtClean="0"/>
              <a:t>ji algoritam učenja koristiti ?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6082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915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dirty="0" smtClean="0"/>
              <a:t> </a:t>
            </a:r>
            <a:r>
              <a:rPr lang="sr-Latn-RS" u="sng" dirty="0" smtClean="0"/>
              <a:t>Potenencijalno može biti težak zadatak:</a:t>
            </a:r>
          </a:p>
          <a:p>
            <a:pPr marL="809625" lvl="1" indent="-352425"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/>
              <a:t>postoji više desetina tipova (metoda) kako nadgledanog tako i nenadgledanog mašinskog učenja, a kod svakogh od njih se primenjuje specifičan pristup učenju.</a:t>
            </a:r>
          </a:p>
          <a:p>
            <a:pPr>
              <a:buFont typeface="Wingdings" pitchFamily="2" charset="2"/>
              <a:buChar char="v"/>
            </a:pPr>
            <a:r>
              <a:rPr lang="sr-Latn-RS" dirty="0" smtClean="0"/>
              <a:t> </a:t>
            </a:r>
            <a:r>
              <a:rPr lang="sr-Latn-RS" u="sng" dirty="0" smtClean="0"/>
              <a:t>Ne postoji najbolji metod koji odgovara svim problemima</a:t>
            </a:r>
          </a:p>
          <a:p>
            <a:pPr marL="809625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/>
              <a:t>Pronalaženje pravog tipa mašinskog učenja se zasniva na principu probanja </a:t>
            </a:r>
            <a:r>
              <a:rPr lang="sr-Latn-RS" smtClean="0"/>
              <a:t>– čak </a:t>
            </a:r>
            <a:r>
              <a:rPr lang="sr-Latn-RS" dirty="0" smtClean="0"/>
              <a:t>i veoma iskusni stručnjaci ne mogu odmah ga kažu da li je neki algoritam dobar ili ne, sve dok ga ne probaju.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sr-Latn-RS" u="sng" dirty="0" smtClean="0"/>
              <a:t> Izbor algoritma mašinkog učenja u velikoj meri zavisi i od veličine skupa podataka koji se analizira, tipa podataka, kao i rezultata koji se očekuje (veća tačnost, veća brzina, adaptivnost, ...)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1219200"/>
          </a:xfrm>
        </p:spPr>
        <p:txBody>
          <a:bodyPr/>
          <a:lstStyle/>
          <a:p>
            <a:pPr eaLnBrk="1" hangingPunct="1"/>
            <a:r>
              <a:rPr lang="en-US" sz="3200" b="1" i="1" smtClean="0"/>
              <a:t>No Free Lunch Theorem </a:t>
            </a:r>
            <a:r>
              <a:rPr lang="sr-Latn-RS" sz="3200" b="1" i="1" smtClean="0"/>
              <a:t/>
            </a:r>
            <a:br>
              <a:rPr lang="sr-Latn-RS" sz="3200" b="1" i="1" smtClean="0"/>
            </a:br>
            <a:r>
              <a:rPr lang="sr-Latn-RS" sz="3200" b="1" smtClean="0"/>
              <a:t>u domenu Mašinskog učenja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174082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mtClean="0">
                <a:solidFill>
                  <a:srgbClr val="66FF33"/>
                </a:solidFill>
              </a:rPr>
              <a:t>  </a:t>
            </a:r>
            <a:r>
              <a:rPr lang="sr-Latn-RS" u="sng" smtClean="0">
                <a:solidFill>
                  <a:srgbClr val="66FF33"/>
                </a:solidFill>
              </a:rPr>
              <a:t>N</a:t>
            </a:r>
            <a:r>
              <a:rPr lang="vi-VN" u="sng" smtClean="0">
                <a:solidFill>
                  <a:srgbClr val="66FF33"/>
                </a:solidFill>
              </a:rPr>
              <a:t>e postoji najbolji </a:t>
            </a:r>
            <a:r>
              <a:rPr lang="sr-Latn-RS" u="sng" smtClean="0">
                <a:solidFill>
                  <a:srgbClr val="66FF33"/>
                </a:solidFill>
              </a:rPr>
              <a:t>optimizacioni </a:t>
            </a:r>
            <a:r>
              <a:rPr lang="vi-VN" u="sng" smtClean="0">
                <a:solidFill>
                  <a:srgbClr val="66FF33"/>
                </a:solidFill>
              </a:rPr>
              <a:t>algoritam. </a:t>
            </a:r>
            <a:endParaRPr lang="sr-Latn-RS" u="sng" smtClean="0">
              <a:solidFill>
                <a:srgbClr val="66FF33"/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r>
              <a:rPr lang="sr-Latn-RS" smtClean="0"/>
              <a:t> </a:t>
            </a:r>
            <a:r>
              <a:rPr lang="vi-VN" smtClean="0"/>
              <a:t>Zbog bliskog odnosa između </a:t>
            </a:r>
            <a:r>
              <a:rPr lang="sr-Latn-RS" smtClean="0"/>
              <a:t>klasične </a:t>
            </a:r>
            <a:r>
              <a:rPr lang="vi-VN" smtClean="0"/>
              <a:t>optimizacije, pretra</a:t>
            </a:r>
            <a:r>
              <a:rPr lang="sr-Latn-RS" smtClean="0"/>
              <a:t>živanja</a:t>
            </a:r>
            <a:r>
              <a:rPr lang="vi-VN" smtClean="0"/>
              <a:t> i mašinskog učenja, to takođe implicira da ne postoji najbolji algoritam mašinskog učenja za probleme prediktivnog modeliranja kao što su klasifikacija i regresija.</a:t>
            </a:r>
            <a:endParaRPr lang="sr-Latn-RS" smtClean="0"/>
          </a:p>
          <a:p>
            <a:pPr marL="361950" indent="-361950">
              <a:buFont typeface="Wingdings" pitchFamily="2" charset="2"/>
              <a:buChar char="v"/>
            </a:pPr>
            <a:r>
              <a:rPr lang="sr-Latn-RS" i="1" smtClean="0"/>
              <a:t>N</a:t>
            </a:r>
            <a:r>
              <a:rPr lang="en-US" i="1" smtClean="0"/>
              <a:t>o free lunch </a:t>
            </a:r>
            <a:r>
              <a:rPr lang="sr-Latn-RS" smtClean="0"/>
              <a:t>t</a:t>
            </a:r>
            <a:r>
              <a:rPr lang="vi-VN" smtClean="0"/>
              <a:t>eorema </a:t>
            </a:r>
            <a:r>
              <a:rPr lang="sr-Latn-RS" smtClean="0"/>
              <a:t>kaže</a:t>
            </a:r>
            <a:r>
              <a:rPr lang="vi-VN" smtClean="0"/>
              <a:t> da su performanse svih </a:t>
            </a:r>
            <a:r>
              <a:rPr lang="sr-Latn-RS" smtClean="0"/>
              <a:t>optimizacionih </a:t>
            </a:r>
            <a:r>
              <a:rPr lang="vi-VN" smtClean="0"/>
              <a:t>algoritama identične, pod nekim specifičnim ograničenjima. </a:t>
            </a:r>
            <a:endParaRPr lang="sr-Latn-RS" smtClean="0"/>
          </a:p>
          <a:p>
            <a:pPr marL="361950" indent="-361950">
              <a:buFont typeface="Wingdings" pitchFamily="2" charset="2"/>
              <a:buChar char="v"/>
            </a:pPr>
            <a:r>
              <a:rPr lang="vi-VN" smtClean="0"/>
              <a:t>Dokazano je da ne postoji </a:t>
            </a:r>
            <a:r>
              <a:rPr lang="sr-Latn-RS" smtClean="0"/>
              <a:t>opšti </a:t>
            </a:r>
            <a:r>
              <a:rPr lang="vi-VN" smtClean="0"/>
              <a:t>najbolji algoritam za optimizaciju ili algoritam mašinskog učenja.</a:t>
            </a:r>
            <a:endParaRPr lang="sr-Latn-RS" smtClean="0"/>
          </a:p>
          <a:p>
            <a:pPr marL="361950" indent="-361950">
              <a:buFont typeface="Wingdings" pitchFamily="2" charset="2"/>
              <a:buChar char="v"/>
            </a:pPr>
            <a:r>
              <a:rPr lang="vi-VN" smtClean="0"/>
              <a:t>Ako jedan algoritam radi bolje od drugog na jednoj klasi problema, onda će biti lošiji na drugoj klasi problema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41020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i="1" smtClean="0">
                <a:solidFill>
                  <a:srgbClr val="66FF33"/>
                </a:solidFill>
              </a:rPr>
              <a:t>N</a:t>
            </a:r>
            <a:r>
              <a:rPr lang="en-US" b="1" i="1" smtClean="0">
                <a:solidFill>
                  <a:srgbClr val="66FF33"/>
                </a:solidFill>
              </a:rPr>
              <a:t>o free lunch </a:t>
            </a:r>
            <a:r>
              <a:rPr lang="sr-Latn-RS" b="1" smtClean="0">
                <a:solidFill>
                  <a:srgbClr val="66FF33"/>
                </a:solidFill>
              </a:rPr>
              <a:t>t</a:t>
            </a:r>
            <a:r>
              <a:rPr lang="vi-VN" b="1" smtClean="0">
                <a:solidFill>
                  <a:srgbClr val="66FF33"/>
                </a:solidFill>
              </a:rPr>
              <a:t>eorema </a:t>
            </a:r>
            <a:r>
              <a:rPr lang="sr-Latn-RS" b="1" smtClean="0">
                <a:solidFill>
                  <a:srgbClr val="66FF33"/>
                </a:solidFill>
              </a:rPr>
              <a:t>kaže</a:t>
            </a:r>
            <a:r>
              <a:rPr lang="vi-VN" b="1" smtClean="0">
                <a:solidFill>
                  <a:srgbClr val="66FF33"/>
                </a:solidFill>
              </a:rPr>
              <a:t> da </a:t>
            </a:r>
            <a:r>
              <a:rPr lang="sr-Latn-RS" b="1" smtClean="0">
                <a:solidFill>
                  <a:srgbClr val="66FF33"/>
                </a:solidFill>
              </a:rPr>
              <a:t>se za svaki pojedinačni problem                        </a:t>
            </a:r>
            <a:r>
              <a:rPr lang="vi-VN" b="1" smtClean="0">
                <a:solidFill>
                  <a:srgbClr val="66FF33"/>
                </a:solidFill>
              </a:rPr>
              <a:t>mora </a:t>
            </a:r>
            <a:r>
              <a:rPr lang="sr-Latn-RS" b="1" smtClean="0">
                <a:solidFill>
                  <a:srgbClr val="66FF33"/>
                </a:solidFill>
              </a:rPr>
              <a:t>odrediti  odgovarajuća tehnika</a:t>
            </a:r>
            <a:r>
              <a:rPr lang="vi-VN" b="1" smtClean="0">
                <a:solidFill>
                  <a:srgbClr val="66FF33"/>
                </a:solidFill>
              </a:rPr>
              <a:t> mašinsko</a:t>
            </a:r>
            <a:r>
              <a:rPr lang="sr-Latn-RS" b="1" smtClean="0">
                <a:solidFill>
                  <a:srgbClr val="66FF33"/>
                </a:solidFill>
              </a:rPr>
              <a:t>g</a:t>
            </a:r>
            <a:r>
              <a:rPr lang="vi-VN" b="1" smtClean="0">
                <a:solidFill>
                  <a:srgbClr val="66FF33"/>
                </a:solidFill>
              </a:rPr>
              <a:t> učenj</a:t>
            </a:r>
            <a:r>
              <a:rPr lang="sr-Latn-RS" b="1" smtClean="0">
                <a:solidFill>
                  <a:srgbClr val="66FF33"/>
                </a:solidFill>
              </a:rPr>
              <a:t>a</a:t>
            </a:r>
            <a:r>
              <a:rPr lang="vi-VN" b="1" smtClean="0">
                <a:solidFill>
                  <a:srgbClr val="66FF33"/>
                </a:solidFill>
              </a:rPr>
              <a:t>​</a:t>
            </a:r>
            <a:r>
              <a:rPr lang="sr-Latn-RS" b="1" smtClean="0">
                <a:solidFill>
                  <a:srgbClr val="66FF33"/>
                </a:solidFill>
              </a:rPr>
              <a:t>                               pogodna baš za taj problem !</a:t>
            </a:r>
            <a:endParaRPr lang="en-US" b="1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7106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1447800" y="990600"/>
            <a:ext cx="5562600" cy="5391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K</a:t>
            </a:r>
            <a:r>
              <a:rPr lang="en-US" sz="3200" b="1" i="1" dirty="0" smtClean="0"/>
              <a:t>o</a:t>
            </a:r>
            <a:r>
              <a:rPr lang="sr-Latn-RS" sz="3200" b="1" i="1" dirty="0" smtClean="0"/>
              <a:t>ji algoritam učenja koristiti ?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8130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1" y="1292602"/>
            <a:ext cx="9144000" cy="510819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153400" cy="10668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K</a:t>
            </a:r>
            <a:r>
              <a:rPr lang="en-US" sz="3200" b="1" i="1" dirty="0" smtClean="0"/>
              <a:t>o</a:t>
            </a:r>
            <a:r>
              <a:rPr lang="sr-Latn-RS" sz="3200" b="1" i="1" dirty="0" smtClean="0"/>
              <a:t>ji algoritam učenja koristiti ?</a:t>
            </a:r>
            <a:br>
              <a:rPr lang="sr-Latn-RS" sz="3200" b="1" i="1" dirty="0" smtClean="0"/>
            </a:br>
            <a:r>
              <a:rPr lang="sr-Latn-RS" sz="3200" b="1" i="1" dirty="0" smtClean="0"/>
              <a:t>(primer analize na samo jednom problemu)</a:t>
            </a:r>
            <a:br>
              <a:rPr lang="sr-Latn-RS" sz="3200" b="1" i="1" dirty="0" smtClean="0"/>
            </a:br>
            <a:endParaRPr lang="en-US" sz="32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Praktični saveti iz prakse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9154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8839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sng" dirty="0" smtClean="0"/>
              <a:t>Kada treba koristiti mašinsko učenje?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sr-Latn-RS" dirty="0" smtClean="0"/>
              <a:t>Kada se rešava kompleksan problem koji podrazumeva veliki skup podataka i veliki broj promenljivih, a kada između njih ne postoji zavisnost koja se može predstaviti formulom ili jednačinom.</a:t>
            </a:r>
          </a:p>
          <a:p>
            <a:endParaRPr lang="sr-Latn-RS" dirty="0" smtClean="0"/>
          </a:p>
          <a:p>
            <a:r>
              <a:rPr lang="sr-Latn-RS" u="sng" dirty="0" smtClean="0"/>
              <a:t>Mašinsko učenje je dobar izbor ako treba rešavati probleme kao što su:</a:t>
            </a:r>
          </a:p>
          <a:p>
            <a:pPr marL="628650" lvl="1" indent="-266700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P</a:t>
            </a:r>
            <a:r>
              <a:rPr lang="sr-Latn-RS" dirty="0" smtClean="0"/>
              <a:t>ravila i jednačine koje opisiju problem su previše kompleksne – kao u problemima propagacije radio signala, pozicioniranju korisnika, kompresija, prepoznavanju lica, ...</a:t>
            </a:r>
          </a:p>
          <a:p>
            <a:pPr marL="628650" lvl="1" indent="-266700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P</a:t>
            </a:r>
            <a:r>
              <a:rPr lang="sr-Latn-RS" dirty="0" smtClean="0"/>
              <a:t>ravila problema se stalno menjaju – primer: detekcija prevara u finansisjkim transakcijama.</a:t>
            </a:r>
          </a:p>
          <a:p>
            <a:pPr marL="628650" lvl="1" indent="-266700">
              <a:buFont typeface="Wingdings" pitchFamily="2" charset="2"/>
              <a:buChar char="ü"/>
            </a:pPr>
            <a:r>
              <a:rPr lang="en-US" dirty="0" smtClean="0"/>
              <a:t>P</a:t>
            </a:r>
            <a:r>
              <a:rPr lang="sr-Latn-RS" dirty="0" smtClean="0"/>
              <a:t>riroda podataka se stalno menja tako da program mora da se adaptira – kao u  sistemima elektronske trgovine, predviđanjima energetskih potreba, predviđanju potrošačkih trendova, ...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7170" name="CorelDRAW" r:id="rId3" imgW="2779200" imgH="3034440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8382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Kako najčešće primenjujemo mašinsko učenje</a:t>
            </a:r>
            <a:endParaRPr lang="en-US" sz="3200" b="1" dirty="0" smtClean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05" y="2209800"/>
            <a:ext cx="91248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3622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>
                <a:solidFill>
                  <a:schemeClr val="bg2"/>
                </a:solidFill>
              </a:rPr>
              <a:t>ulaz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20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karakteristične osobine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286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klasifikacija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izlaz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43800" y="2895600"/>
            <a:ext cx="16002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3124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jesu kola</a:t>
            </a:r>
          </a:p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nisu kola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22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104450" name="CorelDRAW" r:id="rId4" imgW="2779200" imgH="3034440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8382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Deep learning</a:t>
            </a:r>
            <a:endParaRPr lang="en-US" sz="3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23622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>
                <a:solidFill>
                  <a:schemeClr val="bg2"/>
                </a:solidFill>
              </a:rPr>
              <a:t>ulaz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20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karakteristične osobine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286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klasifikacija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izlaz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43800" y="2895600"/>
            <a:ext cx="16002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3124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jesu kola</a:t>
            </a:r>
          </a:p>
          <a:p>
            <a:pPr algn="ctr"/>
            <a:r>
              <a:rPr lang="sr-Latn-RS" sz="2000" b="1" dirty="0" smtClean="0">
                <a:solidFill>
                  <a:schemeClr val="bg2"/>
                </a:solidFill>
              </a:rPr>
              <a:t>nisu kola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3622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bg2"/>
                </a:solidFill>
              </a:rPr>
              <a:t>&amp;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3962400"/>
          </a:xfrm>
        </p:spPr>
        <p:txBody>
          <a:bodyPr/>
          <a:lstStyle/>
          <a:p>
            <a:pPr eaLnBrk="1" hangingPunct="1"/>
            <a:r>
              <a:rPr lang="hr-HR" sz="2800" i="1" smtClean="0">
                <a:solidFill>
                  <a:schemeClr val="tx1"/>
                </a:solidFill>
                <a:cs typeface="Times New Roman" pitchFamily="18" charset="0"/>
              </a:rPr>
              <a:t>Elektrotehnički fakultet</a:t>
            </a:r>
            <a:br>
              <a:rPr lang="hr-HR" sz="2800" i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800" i="1" smtClean="0">
                <a:solidFill>
                  <a:schemeClr val="tx1"/>
                </a:solidFill>
                <a:cs typeface="Times New Roman" pitchFamily="18" charset="0"/>
              </a:rPr>
              <a:t>Unive</a:t>
            </a:r>
            <a:r>
              <a:rPr lang="hr-HR" sz="2800" i="1" smtClean="0">
                <a:solidFill>
                  <a:schemeClr val="tx1"/>
                </a:solidFill>
                <a:cs typeface="Times New Roman" pitchFamily="18" charset="0"/>
              </a:rPr>
              <a:t>rzitet u Beogradu</a:t>
            </a:r>
            <a:r>
              <a:rPr lang="en-US" sz="2800" i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800" i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/>
            </a:r>
            <a:br>
              <a:rPr lang="en-US" sz="2800" smtClean="0">
                <a:cs typeface="Times New Roman" pitchFamily="18" charset="0"/>
              </a:rPr>
            </a:br>
            <a:r>
              <a:rPr lang="sr-Latn-CS" sz="2800" smtClean="0"/>
              <a:t/>
            </a:r>
            <a:br>
              <a:rPr lang="sr-Latn-CS" sz="2800" smtClean="0"/>
            </a:br>
            <a:r>
              <a:rPr lang="sr-Latn-CS" sz="2800" smtClean="0"/>
              <a:t/>
            </a:r>
            <a:br>
              <a:rPr lang="sr-Latn-CS" sz="2800" smtClean="0"/>
            </a:br>
            <a:r>
              <a:rPr lang="en-US" sz="1600" smtClean="0">
                <a:cs typeface="Times New Roman" pitchFamily="18" charset="0"/>
              </a:rPr>
              <a:t/>
            </a:r>
            <a:br>
              <a:rPr lang="en-US" sz="1600" smtClean="0">
                <a:cs typeface="Times New Roman" pitchFamily="18" charset="0"/>
              </a:rPr>
            </a:br>
            <a:r>
              <a:rPr lang="en-US" sz="4000" b="1" smtClean="0"/>
              <a:t>Uvod u veštačku inteligenciju</a:t>
            </a:r>
            <a:endParaRPr lang="en-US" sz="4000" i="1" smtClean="0"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791200"/>
            <a:ext cx="64008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/>
              <a:t>Prof</a:t>
            </a:r>
            <a:r>
              <a:rPr lang="sl-SI" sz="2400" i="1" smtClean="0"/>
              <a:t>. dr Aleksandar Nešković</a:t>
            </a:r>
            <a:r>
              <a:rPr lang="en-US" sz="2400" i="1" smtClean="0"/>
              <a:t> </a:t>
            </a:r>
            <a:endParaRPr lang="sr-Latn-CS" sz="2400" i="1" smtClean="0"/>
          </a:p>
        </p:txBody>
      </p:sp>
      <p:pic>
        <p:nvPicPr>
          <p:cNvPr id="2053" name="Picture 4" descr="etflogo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304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458200" y="152400"/>
          <a:ext cx="481013" cy="525463"/>
        </p:xfrm>
        <a:graphic>
          <a:graphicData uri="http://schemas.openxmlformats.org/presentationml/2006/ole">
            <p:oleObj spid="_x0000_s2050" name="CorelDRAW" r:id="rId4" imgW="2779200" imgH="3034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i="1" smtClean="0"/>
              <a:t>Razvoj veštačke inteligencije</a:t>
            </a:r>
            <a:endParaRPr lang="en-US" sz="3200" b="1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4098" name="CorelDRAW" r:id="rId3" imgW="2779200" imgH="3034440" progId="">
              <p:embed/>
            </p:oleObj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0" y="0"/>
            <a:ext cx="92180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304800" y="51816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4953000" y="5260376"/>
            <a:ext cx="3957638" cy="15976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V</a:t>
            </a:r>
            <a:r>
              <a:rPr lang="en-US" sz="3200" b="1" i="1" dirty="0" err="1" smtClean="0"/>
              <a:t>eštačk</a:t>
            </a:r>
            <a:r>
              <a:rPr lang="sr-Latn-RS" sz="3200" b="1" i="1" dirty="0" smtClean="0"/>
              <a:t>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inteligencij</a:t>
            </a:r>
            <a:r>
              <a:rPr lang="sr-Latn-RS" sz="3200" b="1" i="1" dirty="0" smtClean="0"/>
              <a:t>a – različiti pogledi</a:t>
            </a:r>
            <a:endParaRPr lang="en-US" sz="3200" b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94210" name="CorelDRAW" r:id="rId3" imgW="2779200" imgH="3034440" progId="">
              <p:embed/>
            </p:oleObj>
          </a:graphicData>
        </a:graphic>
      </p:graphicFrame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106363" y="914400"/>
            <a:ext cx="9037637" cy="5514975"/>
          </a:xfrm>
          <a:prstGeom prst="rect">
            <a:avLst/>
          </a:prstGeom>
          <a:noFill/>
          <a:ln w="3175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smtClean="0"/>
              <a:t>Istorijski r</a:t>
            </a:r>
            <a:r>
              <a:rPr lang="en-US" sz="3200" b="1" i="1" smtClean="0"/>
              <a:t>azvoj veštačke inteligencije</a:t>
            </a:r>
            <a:endParaRPr lang="en-US" sz="3200" b="1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154626" name="CorelDRAW" r:id="rId3" imgW="2779200" imgH="3034440" progId="">
              <p:embed/>
            </p:oleObj>
          </a:graphicData>
        </a:graphic>
      </p:graphicFrame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71600"/>
            <a:ext cx="9143999" cy="438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4" descr="https://www.sony.com/en/SonyInfo/News/Press/201711/17-105E/ithc980000002c9g-img/img01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819400"/>
            <a:ext cx="1829960" cy="1802511"/>
          </a:xfrm>
          <a:prstGeom prst="rect">
            <a:avLst/>
          </a:prstGeom>
          <a:noFill/>
        </p:spPr>
      </p:pic>
      <p:pic>
        <p:nvPicPr>
          <p:cNvPr id="154630" name="Picture 6" descr="The iRobot Roomba J7+ vacuum cleaner has better vision than its peers -  Hindustan Tim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971800"/>
            <a:ext cx="2438401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914400"/>
          </a:xfrm>
        </p:spPr>
        <p:txBody>
          <a:bodyPr/>
          <a:lstStyle/>
          <a:p>
            <a:pPr eaLnBrk="1" hangingPunct="1"/>
            <a:r>
              <a:rPr lang="sr-Latn-RS" sz="3200" b="1" i="1" smtClean="0"/>
              <a:t>Istorijski r</a:t>
            </a:r>
            <a:r>
              <a:rPr lang="en-US" sz="3200" b="1" i="1" smtClean="0"/>
              <a:t>azvoj veštačke inteligencije</a:t>
            </a:r>
            <a:r>
              <a:rPr lang="sr-Latn-RS" sz="3200" b="1" i="1" smtClean="0"/>
              <a:t>,</a:t>
            </a:r>
            <a:br>
              <a:rPr lang="sr-Latn-RS" sz="3200" b="1" i="1" smtClean="0"/>
            </a:br>
            <a:r>
              <a:rPr lang="sr-Latn-RS" sz="3200" b="1" i="1" smtClean="0"/>
              <a:t>mašinskog učenja i dubokog učenja</a:t>
            </a:r>
            <a:endParaRPr lang="en-US" sz="3200" b="1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155650" name="CorelDRAW" r:id="rId3" imgW="2779200" imgH="3034440" progId="">
              <p:embed/>
            </p:oleObj>
          </a:graphicData>
        </a:graphic>
      </p:graphicFrame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21029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 descr="Boston Dynamics' robot dog gets an arm attachment, self-charging  capabilities | Ars Tech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i="1" dirty="0" err="1" smtClean="0"/>
              <a:t>Šta</a:t>
            </a:r>
            <a:r>
              <a:rPr lang="en-US" sz="3200" b="1" i="1" dirty="0" smtClean="0"/>
              <a:t> je </a:t>
            </a:r>
            <a:r>
              <a:rPr lang="en-US" sz="3200" b="1" i="1" dirty="0" err="1" smtClean="0"/>
              <a:t>veštačka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inteligencija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6146" name="CorelDRAW" r:id="rId3" imgW="2779200" imgH="303444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 err="1"/>
              <a:t>Definisanje</a:t>
            </a:r>
            <a:r>
              <a:rPr lang="en-US" sz="2300" dirty="0"/>
              <a:t> </a:t>
            </a:r>
            <a:r>
              <a:rPr lang="en-US" sz="2300" dirty="0" err="1"/>
              <a:t>veštačke</a:t>
            </a:r>
            <a:r>
              <a:rPr lang="en-US" sz="2300" dirty="0"/>
              <a:t> </a:t>
            </a:r>
            <a:r>
              <a:rPr lang="en-US" sz="2300" dirty="0" err="1"/>
              <a:t>inteligencije</a:t>
            </a:r>
            <a:r>
              <a:rPr lang="en-US" sz="2300" dirty="0"/>
              <a:t> ne </a:t>
            </a:r>
            <a:r>
              <a:rPr lang="en-US" sz="2300" dirty="0" err="1"/>
              <a:t>samo</a:t>
            </a:r>
            <a:r>
              <a:rPr lang="en-US" sz="2300" dirty="0"/>
              <a:t> </a:t>
            </a:r>
            <a:r>
              <a:rPr lang="en-US" sz="2300" dirty="0" err="1"/>
              <a:t>da</a:t>
            </a:r>
            <a:r>
              <a:rPr lang="en-US" sz="2300" dirty="0"/>
              <a:t> je </a:t>
            </a:r>
            <a:r>
              <a:rPr lang="en-US" sz="2300" dirty="0" err="1"/>
              <a:t>teško</a:t>
            </a:r>
            <a:r>
              <a:rPr lang="en-US" sz="2300" dirty="0"/>
              <a:t>, </a:t>
            </a:r>
            <a:r>
              <a:rPr lang="en-US" sz="2300" dirty="0" err="1"/>
              <a:t>već</a:t>
            </a:r>
            <a:r>
              <a:rPr lang="en-US" sz="2300" dirty="0"/>
              <a:t> je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nemoguće</a:t>
            </a:r>
            <a:r>
              <a:rPr lang="en-US" sz="2300" dirty="0"/>
              <a:t>.</a:t>
            </a:r>
          </a:p>
          <a:p>
            <a:pPr algn="ctr"/>
            <a:r>
              <a:rPr lang="en-US" sz="2300" dirty="0" err="1"/>
              <a:t>Još</a:t>
            </a:r>
            <a:r>
              <a:rPr lang="en-US" sz="2300" dirty="0"/>
              <a:t> </a:t>
            </a:r>
            <a:r>
              <a:rPr lang="en-US" sz="2300" dirty="0" err="1"/>
              <a:t>uvek</a:t>
            </a:r>
            <a:r>
              <a:rPr lang="en-US" sz="2300" dirty="0"/>
              <a:t> mi </a:t>
            </a:r>
            <a:r>
              <a:rPr lang="en-US" sz="2300" dirty="0" err="1"/>
              <a:t>zaista</a:t>
            </a:r>
            <a:r>
              <a:rPr lang="en-US" sz="2300" dirty="0"/>
              <a:t> ne </a:t>
            </a:r>
            <a:r>
              <a:rPr lang="en-US" sz="2300" dirty="0" err="1"/>
              <a:t>razumemo</a:t>
            </a:r>
            <a:r>
              <a:rPr lang="en-US" sz="2300" dirty="0"/>
              <a:t> </a:t>
            </a:r>
            <a:r>
              <a:rPr lang="en-US" sz="2300" dirty="0" err="1"/>
              <a:t>ljudsku</a:t>
            </a:r>
            <a:r>
              <a:rPr lang="en-US" sz="2300" dirty="0"/>
              <a:t> </a:t>
            </a:r>
            <a:r>
              <a:rPr lang="en-US" sz="2300" dirty="0" err="1"/>
              <a:t>inteligenciju</a:t>
            </a:r>
            <a:r>
              <a:rPr lang="en-US" sz="2300" dirty="0"/>
              <a:t>. </a:t>
            </a:r>
            <a:endParaRPr lang="sr-Latn-RS" sz="2300" dirty="0" smtClean="0"/>
          </a:p>
          <a:p>
            <a:pPr algn="ctr"/>
            <a:endParaRPr lang="sr-Latn-RS" sz="2200" dirty="0"/>
          </a:p>
          <a:p>
            <a:pPr algn="ctr"/>
            <a:r>
              <a:rPr lang="sr-Latn-RS" b="1" i="1" dirty="0" smtClean="0">
                <a:solidFill>
                  <a:srgbClr val="92D050"/>
                </a:solidFill>
              </a:rPr>
              <a:t>Veštačka inteligencija još uvek nije dostigla očekivani cilj !!!</a:t>
            </a:r>
            <a:endParaRPr lang="en-US" b="1" i="1" dirty="0">
              <a:solidFill>
                <a:srgbClr val="92D050"/>
              </a:solidFill>
            </a:endParaRPr>
          </a:p>
        </p:txBody>
      </p:sp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2743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Kada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veštačka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inteligencija</a:t>
            </a:r>
            <a:r>
              <a:rPr kumimoji="0" lang="sr-Latn-R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daje rezultat 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3657600"/>
            <a:ext cx="8513763" cy="2857500"/>
            <a:chOff x="381000" y="3429000"/>
            <a:chExt cx="8513763" cy="28575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381000" y="3429000"/>
              <a:ext cx="8513763" cy="285750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24199" y="5181600"/>
              <a:ext cx="21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2"/>
                  </a:solidFill>
                </a:rPr>
                <a:t>P</a:t>
              </a:r>
              <a:r>
                <a:rPr lang="sr-Latn-RS" sz="2000" b="1" dirty="0" smtClean="0">
                  <a:solidFill>
                    <a:schemeClr val="bg2"/>
                  </a:solidFill>
                </a:rPr>
                <a:t>ostoji    </a:t>
              </a:r>
            </a:p>
            <a:p>
              <a:pPr algn="ctr"/>
              <a:r>
                <a:rPr lang="sr-Latn-RS" sz="2000" b="1" dirty="0" smtClean="0">
                  <a:solidFill>
                    <a:schemeClr val="bg2"/>
                  </a:solidFill>
                </a:rPr>
                <a:t>dovoljno podatka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5244" y="5181600"/>
              <a:ext cx="1614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2"/>
                  </a:solidFill>
                </a:rPr>
                <a:t>P</a:t>
              </a:r>
              <a:r>
                <a:rPr lang="sr-Latn-RS" sz="2000" b="1" dirty="0" smtClean="0">
                  <a:solidFill>
                    <a:schemeClr val="bg2"/>
                  </a:solidFill>
                </a:rPr>
                <a:t>ostoje </a:t>
              </a:r>
            </a:p>
            <a:p>
              <a:pPr algn="ctr"/>
              <a:r>
                <a:rPr lang="sr-Latn-RS" sz="2000" b="1" dirty="0" smtClean="0">
                  <a:solidFill>
                    <a:schemeClr val="bg2"/>
                  </a:solidFill>
                </a:rPr>
                <a:t>jasna pravila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2376" y="5181600"/>
              <a:ext cx="16099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2000" b="1" dirty="0" smtClean="0">
                  <a:solidFill>
                    <a:schemeClr val="bg2"/>
                  </a:solidFill>
                </a:rPr>
                <a:t>Rezultati </a:t>
              </a:r>
            </a:p>
            <a:p>
              <a:pPr algn="ctr"/>
              <a:r>
                <a:rPr lang="sr-Latn-RS" sz="2000" b="1" dirty="0" smtClean="0">
                  <a:solidFill>
                    <a:schemeClr val="bg2"/>
                  </a:solidFill>
                </a:rPr>
                <a:t>su predvidivi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pPr eaLnBrk="1" hangingPunct="1"/>
            <a:r>
              <a:rPr lang="sr-Latn-RS" sz="3200" b="1" i="1" dirty="0" smtClean="0"/>
              <a:t>Primer kada AI može da pomogne</a:t>
            </a:r>
            <a:endParaRPr lang="en-US" sz="3200" b="1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458200" y="304800"/>
          <a:ext cx="481013" cy="525463"/>
        </p:xfrm>
        <a:graphic>
          <a:graphicData uri="http://schemas.openxmlformats.org/presentationml/2006/ole">
            <p:oleObj spid="_x0000_s34818" name="CorelDRAW" r:id="rId3" imgW="2779200" imgH="3034440" progId="">
              <p:embed/>
            </p:oleObj>
          </a:graphicData>
        </a:graphic>
      </p:graphicFrame>
      <p:sp>
        <p:nvSpPr>
          <p:cNvPr id="6151" name="AutoShape 7" descr="So Today, AI Is Effective When….&#10;12&#10;All relevant data is&#10;available to consider&#10;The desired outcome&#10;is predictable&#10;The rule..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Example/Pizza Ordering Bot&#10;14&#10;• Pizza size – M, L, XL&#10;• Pizza toppings&#10;- Onions&#10;- Peppers&#10;- Tomatoes&#10;- ….&#10;• Delivery addre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89916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7109</TotalTime>
  <Words>990</Words>
  <Application>Microsoft Office PowerPoint</Application>
  <PresentationFormat>On-screen Show (4:3)</PresentationFormat>
  <Paragraphs>100</Paragraphs>
  <Slides>28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Ribbons</vt:lpstr>
      <vt:lpstr>CorelDRAW</vt:lpstr>
      <vt:lpstr>Elektrotehnički fakultet Univerzitet u Beogradu  kurs  VEŠTAČKA INTELIGENCIJA  U MOBILNIM MREŽAMA letnji semestar 2024  nastavnik: prof. dr Aleksandar Nešković, dipl.ing. ( kabinet 67,  tel. 064/111-59-83 e-mail: an@etf.rs )            vežbe na tabli: Jelena Mladenović, dipl. ing. </vt:lpstr>
      <vt:lpstr>Dobre knjige kao podloga </vt:lpstr>
      <vt:lpstr>Elektrotehnički fakultet Univerzitet u Beogradu     Uvod u veštačku inteligenciju</vt:lpstr>
      <vt:lpstr>Razvoj veštačke inteligencije</vt:lpstr>
      <vt:lpstr>Veštačka inteligencija – različiti pogledi</vt:lpstr>
      <vt:lpstr>Istorijski razvoj veštačke inteligencije</vt:lpstr>
      <vt:lpstr>Istorijski razvoj veštačke inteligencije, mašinskog učenja i dubokog učenja</vt:lpstr>
      <vt:lpstr>Šta je veštačka inteligencija</vt:lpstr>
      <vt:lpstr>Primer kada AI može da pomogne</vt:lpstr>
      <vt:lpstr>Šta je veštačka inteligencija</vt:lpstr>
      <vt:lpstr>AI / mašinsko učenje / deep learning</vt:lpstr>
      <vt:lpstr>Životni put veštačke inteligencije</vt:lpstr>
      <vt:lpstr>Šta je veštačka inteligencija</vt:lpstr>
      <vt:lpstr>Šta je veštačka inteligencija</vt:lpstr>
      <vt:lpstr>Mašinsko učenje (Machine Learning)</vt:lpstr>
      <vt:lpstr>Tipovi učenja</vt:lpstr>
      <vt:lpstr>Tehnike mašinskog učenja</vt:lpstr>
      <vt:lpstr>Tehnike mašinskog učenja (nadgledano učenje / supervised learning)</vt:lpstr>
      <vt:lpstr>Tehnike mašinskog učenja (nenadgledano učenje / unsupervised learning)</vt:lpstr>
      <vt:lpstr>Osnovni koncept nadgledanog učenja - primer:  razlikovanje pasa i mačaka- </vt:lpstr>
      <vt:lpstr>Slide 21</vt:lpstr>
      <vt:lpstr>Koji algoritam učenja koristiti ?</vt:lpstr>
      <vt:lpstr>No Free Lunch Theorem  u domenu Mašinskog učenja </vt:lpstr>
      <vt:lpstr>Koji algoritam učenja koristiti ?</vt:lpstr>
      <vt:lpstr>Koji algoritam učenja koristiti ? (primer analize na samo jednom problemu) </vt:lpstr>
      <vt:lpstr>Praktični saveti iz prakse</vt:lpstr>
      <vt:lpstr>Kako najčešće primenjujemo mašinsko učenje</vt:lpstr>
      <vt:lpstr>Deep learning</vt:lpstr>
    </vt:vector>
  </TitlesOfParts>
  <Company>ETF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Belgrade Faculty of Electrical Engineering    A New Microcell Prediction Model Based on the Arrangement of the Streets and their Types</dc:title>
  <dc:creator>Neshko</dc:creator>
  <cp:lastModifiedBy>Korisnik</cp:lastModifiedBy>
  <cp:revision>612</cp:revision>
  <dcterms:created xsi:type="dcterms:W3CDTF">2000-05-24T21:43:43Z</dcterms:created>
  <dcterms:modified xsi:type="dcterms:W3CDTF">2024-03-04T11:48:28Z</dcterms:modified>
</cp:coreProperties>
</file>