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58" r:id="rId3"/>
    <p:sldId id="272" r:id="rId4"/>
    <p:sldId id="273" r:id="rId5"/>
    <p:sldId id="270" r:id="rId6"/>
    <p:sldId id="269" r:id="rId7"/>
    <p:sldId id="259" r:id="rId8"/>
    <p:sldId id="260" r:id="rId9"/>
    <p:sldId id="286" r:id="rId10"/>
    <p:sldId id="261" r:id="rId11"/>
    <p:sldId id="275" r:id="rId12"/>
    <p:sldId id="263" r:id="rId13"/>
    <p:sldId id="264" r:id="rId14"/>
    <p:sldId id="268" r:id="rId15"/>
    <p:sldId id="279" r:id="rId16"/>
    <p:sldId id="289" r:id="rId17"/>
    <p:sldId id="294" r:id="rId18"/>
    <p:sldId id="295" r:id="rId19"/>
    <p:sldId id="293" r:id="rId20"/>
    <p:sldId id="287" r:id="rId21"/>
    <p:sldId id="283" r:id="rId22"/>
    <p:sldId id="282" r:id="rId23"/>
    <p:sldId id="290" r:id="rId24"/>
    <p:sldId id="292" r:id="rId25"/>
    <p:sldId id="284" r:id="rId26"/>
    <p:sldId id="285" r:id="rId27"/>
    <p:sldId id="26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110" d="100"/>
          <a:sy n="110" d="100"/>
        </p:scale>
        <p:origin x="-132" y="9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D7ECB4-E013-458D-8A37-DE6E2304CFF3}"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7ECB4-E013-458D-8A37-DE6E2304CFF3}"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7ECB4-E013-458D-8A37-DE6E2304CFF3}"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3D7ECB4-E013-458D-8A37-DE6E2304CFF3}"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3D7ECB4-E013-458D-8A37-DE6E2304CFF3}" type="datetimeFigureOut">
              <a:rPr lang="en-US" smtClean="0"/>
              <a:pPr/>
              <a:t>9/30/2019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3D7ECB4-E013-458D-8A37-DE6E2304CFF3}"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3D7ECB4-E013-458D-8A37-DE6E2304CFF3}" type="datetimeFigureOut">
              <a:rPr lang="en-US" smtClean="0"/>
              <a:pPr/>
              <a:t>9/30/2019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D7ECB4-E013-458D-8A37-DE6E2304CFF3}" type="datetimeFigureOut">
              <a:rPr lang="en-US" smtClean="0"/>
              <a:pPr/>
              <a:t>9/30/2019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D7ECB4-E013-458D-8A37-DE6E2304CFF3}" type="datetimeFigureOut">
              <a:rPr lang="en-US" smtClean="0"/>
              <a:pPr/>
              <a:t>9/30/2019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7ECB4-E013-458D-8A37-DE6E2304CFF3}"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D7ECB4-E013-458D-8A37-DE6E2304CFF3}" type="datetimeFigureOut">
              <a:rPr lang="en-US" smtClean="0"/>
              <a:pPr/>
              <a:t>9/30/2019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37684F8-300E-47AB-807D-C32E6ADEE3F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D7ECB4-E013-458D-8A37-DE6E2304CFF3}" type="datetimeFigureOut">
              <a:rPr lang="en-US" smtClean="0"/>
              <a:pPr/>
              <a:t>9/30/2019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684F8-300E-47AB-807D-C32E6ADEE3F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4.jpe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hyperlink" Target="mailto:miljko.eric@etf.rs"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video" Target="file:///C:\DOC\ETF%20ANTS\Predavanja%202019\Video_2019-09-30_083019.wmv" TargetMode="External"/><Relationship Id="rId6" Type="http://schemas.openxmlformats.org/officeDocument/2006/relationships/image" Target="../media/image11.png"/><Relationship Id="rId5" Type="http://schemas.openxmlformats.org/officeDocument/2006/relationships/image" Target="../media/image2.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5" name="Picture 3" descr="logo_ETF"/>
          <p:cNvPicPr>
            <a:picLocks noChangeAspect="1" noChangeArrowheads="1"/>
          </p:cNvPicPr>
          <p:nvPr/>
        </p:nvPicPr>
        <p:blipFill>
          <a:blip r:embed="rId3"/>
          <a:srcRect/>
          <a:stretch>
            <a:fillRect/>
          </a:stretch>
        </p:blipFill>
        <p:spPr bwMode="auto">
          <a:xfrm>
            <a:off x="0" y="0"/>
            <a:ext cx="1828800" cy="2048256"/>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2" name="TextBox 11"/>
          <p:cNvSpPr txBox="1"/>
          <p:nvPr/>
        </p:nvSpPr>
        <p:spPr>
          <a:xfrm>
            <a:off x="1524000" y="228600"/>
            <a:ext cx="7315200" cy="2062103"/>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ANTENSKI NIZOVI U TELEKOMUNIKACIONIM SISTEMIMA</a:t>
            </a:r>
          </a:p>
          <a:p>
            <a:pPr algn="ctr"/>
            <a:r>
              <a:rPr lang="en-US" sz="3200" dirty="0" smtClean="0">
                <a:solidFill>
                  <a:schemeClr val="bg1"/>
                </a:solidFill>
                <a:latin typeface="Times New Roman" pitchFamily="18" charset="0"/>
                <a:cs typeface="Times New Roman" pitchFamily="18" charset="0"/>
              </a:rPr>
              <a:t>Master </a:t>
            </a:r>
            <a:r>
              <a:rPr lang="en-US" sz="3200" dirty="0" err="1" smtClean="0">
                <a:solidFill>
                  <a:schemeClr val="bg1"/>
                </a:solidFill>
                <a:latin typeface="Times New Roman" pitchFamily="18" charset="0"/>
                <a:cs typeface="Times New Roman" pitchFamily="18" charset="0"/>
              </a:rPr>
              <a:t>studije</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jesenji</a:t>
            </a:r>
            <a:r>
              <a:rPr lang="en-US" sz="3200" dirty="0" smtClean="0">
                <a:solidFill>
                  <a:schemeClr val="bg1"/>
                </a:solidFill>
                <a:latin typeface="Times New Roman" pitchFamily="18" charset="0"/>
                <a:cs typeface="Times New Roman" pitchFamily="18" charset="0"/>
              </a:rPr>
              <a:t> </a:t>
            </a:r>
            <a:r>
              <a:rPr lang="en-US" sz="3200" dirty="0" err="1" smtClean="0">
                <a:solidFill>
                  <a:schemeClr val="bg1"/>
                </a:solidFill>
                <a:latin typeface="Times New Roman" pitchFamily="18" charset="0"/>
                <a:cs typeface="Times New Roman" pitchFamily="18" charset="0"/>
              </a:rPr>
              <a:t>semestar</a:t>
            </a:r>
            <a:r>
              <a:rPr lang="en-US" sz="3200" dirty="0" smtClean="0">
                <a:solidFill>
                  <a:schemeClr val="bg1"/>
                </a:solidFill>
                <a:latin typeface="Times New Roman" pitchFamily="18" charset="0"/>
                <a:cs typeface="Times New Roman" pitchFamily="18" charset="0"/>
              </a:rPr>
              <a:t> 2019/2020</a:t>
            </a:r>
            <a:endParaRPr lang="en-US" sz="3200" dirty="0">
              <a:solidFill>
                <a:schemeClr val="bg1"/>
              </a:solidFill>
              <a:latin typeface="Times New Roman" pitchFamily="18" charset="0"/>
              <a:cs typeface="Times New Roman" pitchFamily="18" charset="0"/>
            </a:endParaRPr>
          </a:p>
        </p:txBody>
      </p:sp>
      <p:pic>
        <p:nvPicPr>
          <p:cNvPr id="7" name="Picture 6" descr="Uvod u OSAN-korica.jpg"/>
          <p:cNvPicPr>
            <a:picLocks noChangeAspect="1"/>
          </p:cNvPicPr>
          <p:nvPr/>
        </p:nvPicPr>
        <p:blipFill>
          <a:blip r:embed="rId4" cstate="print"/>
          <a:stretch>
            <a:fillRect/>
          </a:stretch>
        </p:blipFill>
        <p:spPr>
          <a:xfrm>
            <a:off x="3124199" y="2286000"/>
            <a:ext cx="3151431" cy="4572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6" name="TextBox 5"/>
          <p:cNvSpPr txBox="1"/>
          <p:nvPr/>
        </p:nvSpPr>
        <p:spPr>
          <a:xfrm>
            <a:off x="609600" y="533400"/>
            <a:ext cx="8534400" cy="1077218"/>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ŠTA </a:t>
            </a:r>
            <a:r>
              <a:rPr lang="sr-Latn-RS" sz="3200" b="1" dirty="0">
                <a:solidFill>
                  <a:schemeClr val="bg1"/>
                </a:solidFill>
                <a:latin typeface="Times New Roman" pitchFamily="18" charset="0"/>
                <a:cs typeface="Times New Roman" pitchFamily="18" charset="0"/>
              </a:rPr>
              <a:t>Ć</a:t>
            </a:r>
            <a:r>
              <a:rPr lang="sr-Latn-RS" sz="3200" b="1" dirty="0" smtClean="0">
                <a:solidFill>
                  <a:schemeClr val="bg1"/>
                </a:solidFill>
                <a:latin typeface="Times New Roman" pitchFamily="18" charset="0"/>
                <a:cs typeface="Times New Roman" pitchFamily="18" charset="0"/>
              </a:rPr>
              <a:t>ETE NOVO NAUČITI NA OVOM PREDMETU ?</a:t>
            </a:r>
            <a:endParaRPr lang="en-US" sz="3200" b="1" dirty="0">
              <a:solidFill>
                <a:schemeClr val="bg1"/>
              </a:solidFill>
              <a:latin typeface="Times New Roman" pitchFamily="18" charset="0"/>
              <a:cs typeface="Times New Roman" pitchFamily="18" charset="0"/>
            </a:endParaRPr>
          </a:p>
        </p:txBody>
      </p:sp>
      <p:sp>
        <p:nvSpPr>
          <p:cNvPr id="7" name="TextBox 6"/>
          <p:cNvSpPr txBox="1"/>
          <p:nvPr/>
        </p:nvSpPr>
        <p:spPr>
          <a:xfrm>
            <a:off x="304800" y="1841242"/>
            <a:ext cx="8839200" cy="5016758"/>
          </a:xfrm>
          <a:prstGeom prst="rect">
            <a:avLst/>
          </a:prstGeom>
          <a:noFill/>
        </p:spPr>
        <p:txBody>
          <a:bodyPr wrap="square" rtlCol="0">
            <a:spAutoFit/>
          </a:bodyPr>
          <a:lstStyle/>
          <a:p>
            <a:r>
              <a:rPr lang="sr-Latn-RS" sz="3200" dirty="0" smtClean="0">
                <a:solidFill>
                  <a:schemeClr val="bg1"/>
                </a:solidFill>
                <a:latin typeface="Times New Roman" pitchFamily="18" charset="0"/>
                <a:cs typeface="Times New Roman" pitchFamily="18" charset="0"/>
              </a:rPr>
              <a:t>USVOJIĆETE  POTPUNO NOVA ZNANJA IZ OBLASTI  </a:t>
            </a:r>
            <a:r>
              <a:rPr lang="en-US" sz="3200" i="1" dirty="0" smtClean="0">
                <a:solidFill>
                  <a:schemeClr val="bg1"/>
                </a:solidFill>
                <a:latin typeface="Times New Roman" pitchFamily="18" charset="0"/>
                <a:cs typeface="Times New Roman" pitchFamily="18" charset="0"/>
              </a:rPr>
              <a:t>ARRAY PROCESSING-</a:t>
            </a:r>
            <a:r>
              <a:rPr lang="en-US" sz="3200" dirty="0" smtClean="0">
                <a:solidFill>
                  <a:schemeClr val="bg1"/>
                </a:solidFill>
                <a:latin typeface="Times New Roman" pitchFamily="18" charset="0"/>
                <a:cs typeface="Times New Roman" pitchFamily="18" charset="0"/>
              </a:rPr>
              <a:t>A</a:t>
            </a:r>
            <a:r>
              <a:rPr lang="en-US" sz="3200" i="1" dirty="0" smtClean="0">
                <a:solidFill>
                  <a:schemeClr val="bg1"/>
                </a:solidFill>
                <a:latin typeface="Times New Roman" pitchFamily="18" charset="0"/>
                <a:cs typeface="Times New Roman" pitchFamily="18" charset="0"/>
              </a:rPr>
              <a:t> </a:t>
            </a:r>
            <a:r>
              <a:rPr lang="sr-Latn-RS" sz="3200" dirty="0" smtClean="0">
                <a:solidFill>
                  <a:schemeClr val="bg1"/>
                </a:solidFill>
                <a:latin typeface="Times New Roman" pitchFamily="18" charset="0"/>
                <a:cs typeface="Times New Roman" pitchFamily="18" charset="0"/>
              </a:rPr>
              <a:t>KOJA NISTE IMALI PRILIKE DA STEKNETE NA OSNOVNIM STUDIJAMA</a:t>
            </a:r>
            <a:r>
              <a:rPr lang="en-US" sz="3200" dirty="0" smtClean="0">
                <a:solidFill>
                  <a:schemeClr val="bg1"/>
                </a:solidFill>
                <a:latin typeface="Times New Roman" pitchFamily="18" charset="0"/>
                <a:cs typeface="Times New Roman" pitchFamily="18" charset="0"/>
              </a:rPr>
              <a:t> </a:t>
            </a:r>
          </a:p>
          <a:p>
            <a:endParaRPr lang="en-US" sz="3200" dirty="0" smtClean="0">
              <a:solidFill>
                <a:schemeClr val="bg1"/>
              </a:solidFill>
              <a:latin typeface="Times New Roman" pitchFamily="18" charset="0"/>
              <a:cs typeface="Times New Roman" pitchFamily="18" charset="0"/>
            </a:endParaRPr>
          </a:p>
          <a:p>
            <a:r>
              <a:rPr lang="en-US" sz="3200" dirty="0" smtClean="0">
                <a:solidFill>
                  <a:schemeClr val="bg1"/>
                </a:solidFill>
                <a:latin typeface="Times New Roman" pitchFamily="18" charset="0"/>
                <a:cs typeface="Times New Roman" pitchFamily="18" charset="0"/>
              </a:rPr>
              <a:t>TA </a:t>
            </a:r>
            <a:r>
              <a:rPr lang="sr-Latn-RS" sz="3200" dirty="0" smtClean="0">
                <a:solidFill>
                  <a:schemeClr val="bg1"/>
                </a:solidFill>
                <a:latin typeface="Times New Roman" pitchFamily="18" charset="0"/>
                <a:cs typeface="Times New Roman" pitchFamily="18" charset="0"/>
              </a:rPr>
              <a:t>Z</a:t>
            </a:r>
            <a:r>
              <a:rPr lang="en-US" sz="3200" dirty="0" smtClean="0">
                <a:solidFill>
                  <a:schemeClr val="bg1"/>
                </a:solidFill>
                <a:latin typeface="Times New Roman" pitchFamily="18" charset="0"/>
                <a:cs typeface="Times New Roman" pitchFamily="18" charset="0"/>
              </a:rPr>
              <a:t>NANJA </a:t>
            </a:r>
            <a:r>
              <a:rPr lang="sr-Latn-RS" sz="3200" dirty="0" smtClean="0">
                <a:solidFill>
                  <a:schemeClr val="bg1"/>
                </a:solidFill>
                <a:latin typeface="Times New Roman" pitchFamily="18" charset="0"/>
                <a:cs typeface="Times New Roman" pitchFamily="18" charset="0"/>
              </a:rPr>
              <a:t>Ć</a:t>
            </a:r>
            <a:r>
              <a:rPr lang="en-US" sz="3200" dirty="0" smtClean="0">
                <a:solidFill>
                  <a:schemeClr val="bg1"/>
                </a:solidFill>
                <a:latin typeface="Times New Roman" pitchFamily="18" charset="0"/>
                <a:cs typeface="Times New Roman" pitchFamily="18" charset="0"/>
              </a:rPr>
              <a:t>E VAM POMO</a:t>
            </a:r>
            <a:r>
              <a:rPr lang="sr-Latn-RS" sz="3200" dirty="0" smtClean="0">
                <a:solidFill>
                  <a:schemeClr val="bg1"/>
                </a:solidFill>
                <a:latin typeface="Times New Roman" pitchFamily="18" charset="0"/>
                <a:cs typeface="Times New Roman" pitchFamily="18" charset="0"/>
              </a:rPr>
              <a:t>ĆI DA RAZUMETE I REŠAVATE TEHNIČKE PROBLEME PETE I NAREDNIH NAPREDNIH GENERACIJA CELULARNIH SISTEMA</a:t>
            </a:r>
            <a:r>
              <a:rPr lang="en-US" sz="3200" dirty="0" smtClean="0">
                <a:solidFill>
                  <a:schemeClr val="bg1"/>
                </a:solidFill>
                <a:latin typeface="Times New Roman" pitchFamily="18" charset="0"/>
                <a:cs typeface="Times New Roman" pitchFamily="18" charset="0"/>
              </a:rPr>
              <a:t> </a:t>
            </a:r>
          </a:p>
          <a:p>
            <a:endParaRPr lang="en-US" sz="3200" dirty="0" smtClean="0">
              <a:solidFill>
                <a:schemeClr val="bg1"/>
              </a:solidFill>
              <a:latin typeface="Times New Roman" pitchFamily="18" charset="0"/>
              <a:cs typeface="Times New Roman" pitchFamily="18" charset="0"/>
            </a:endParaRPr>
          </a:p>
        </p:txBody>
      </p:sp>
      <p:pic>
        <p:nvPicPr>
          <p:cNvPr id="9"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0" name="TextBox 9"/>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8" name="TextBox 7"/>
          <p:cNvSpPr txBox="1"/>
          <p:nvPr/>
        </p:nvSpPr>
        <p:spPr>
          <a:xfrm>
            <a:off x="762000" y="1600200"/>
            <a:ext cx="8382000" cy="4031873"/>
          </a:xfrm>
          <a:prstGeom prst="rect">
            <a:avLst/>
          </a:prstGeom>
          <a:noFill/>
        </p:spPr>
        <p:txBody>
          <a:bodyPr wrap="square" rtlCol="0">
            <a:spAutoFit/>
          </a:bodyPr>
          <a:lstStyle/>
          <a:p>
            <a:r>
              <a:rPr lang="sr-Latn-RS" sz="3200" dirty="0" smtClean="0">
                <a:solidFill>
                  <a:schemeClr val="bg1"/>
                </a:solidFill>
                <a:latin typeface="Times New Roman" pitchFamily="18" charset="0"/>
                <a:cs typeface="Times New Roman" pitchFamily="18" charset="0"/>
              </a:rPr>
              <a:t>UPOZNAĆETE JEDNU NOVU KLASU ALGORITAMA RAZVIJENIH U OBLASTI </a:t>
            </a:r>
            <a:r>
              <a:rPr lang="sr-Latn-RS" sz="3200" i="1" dirty="0" smtClean="0">
                <a:solidFill>
                  <a:schemeClr val="bg1"/>
                </a:solidFill>
                <a:latin typeface="Times New Roman" pitchFamily="18" charset="0"/>
                <a:cs typeface="Times New Roman" pitchFamily="18" charset="0"/>
              </a:rPr>
              <a:t>ARRAY  PROCESSING</a:t>
            </a:r>
            <a:r>
              <a:rPr lang="en-US" sz="3200" dirty="0" smtClean="0">
                <a:solidFill>
                  <a:schemeClr val="bg1"/>
                </a:solidFill>
                <a:latin typeface="Times New Roman" pitchFamily="18" charset="0"/>
                <a:cs typeface="Times New Roman" pitchFamily="18" charset="0"/>
              </a:rPr>
              <a:t>-</a:t>
            </a:r>
            <a:r>
              <a:rPr lang="sr-Latn-RS" sz="3200" dirty="0" smtClean="0">
                <a:solidFill>
                  <a:schemeClr val="bg1"/>
                </a:solidFill>
                <a:latin typeface="Times New Roman" pitchFamily="18" charset="0"/>
                <a:cs typeface="Times New Roman" pitchFamily="18" charset="0"/>
              </a:rPr>
              <a:t>A  ČIJI JE KAMEN TEMELJAC ALGORITAM  </a:t>
            </a:r>
            <a:r>
              <a:rPr lang="sr-Latn-RS" sz="3200" b="1" dirty="0" smtClean="0">
                <a:solidFill>
                  <a:schemeClr val="bg1"/>
                </a:solidFill>
                <a:latin typeface="Times New Roman" pitchFamily="18" charset="0"/>
                <a:cs typeface="Times New Roman" pitchFamily="18" charset="0"/>
              </a:rPr>
              <a:t>MUSIC</a:t>
            </a:r>
            <a:r>
              <a:rPr lang="sr-Latn-RS" sz="3200" dirty="0" smtClean="0">
                <a:solidFill>
                  <a:schemeClr val="bg1"/>
                </a:solidFill>
                <a:latin typeface="Times New Roman" pitchFamily="18" charset="0"/>
                <a:cs typeface="Times New Roman" pitchFamily="18" charset="0"/>
              </a:rPr>
              <a:t> (MULTIPLE SIGNAL CLASSIFICATION)  I NIZ DRUGIH ALGORITAMA RAZVIJENIH U TOJ OBLASTI ZA KOJE NISTE ZNALI DA POSTOJE</a:t>
            </a:r>
            <a:endParaRPr lang="en-US" dirty="0">
              <a:latin typeface="Times New Roman" pitchFamily="18" charset="0"/>
              <a:cs typeface="Times New Roman" pitchFamily="18" charset="0"/>
            </a:endParaRPr>
          </a:p>
        </p:txBody>
      </p:sp>
      <p:pic>
        <p:nvPicPr>
          <p:cNvPr id="9"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0" name="TextBox 9"/>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6" name="TextBox 5"/>
          <p:cNvSpPr txBox="1"/>
          <p:nvPr/>
        </p:nvSpPr>
        <p:spPr>
          <a:xfrm>
            <a:off x="457200" y="1524000"/>
            <a:ext cx="8382000" cy="4524315"/>
          </a:xfrm>
          <a:prstGeom prst="rect">
            <a:avLst/>
          </a:prstGeom>
          <a:noFill/>
        </p:spPr>
        <p:txBody>
          <a:bodyPr wrap="square" rtlCol="0">
            <a:spAutoFit/>
          </a:bodyPr>
          <a:lstStyle/>
          <a:p>
            <a:r>
              <a:rPr lang="sr-Latn-RS" sz="3200" dirty="0" smtClean="0">
                <a:solidFill>
                  <a:schemeClr val="bg1"/>
                </a:solidFill>
                <a:latin typeface="Times New Roman" pitchFamily="18" charset="0"/>
                <a:cs typeface="Times New Roman" pitchFamily="18" charset="0"/>
              </a:rPr>
              <a:t>SA STEČENIM ZNANJIMA IZ OVE OBLASTI MOĆI ĆETE </a:t>
            </a:r>
            <a:r>
              <a:rPr lang="en-US" sz="3200" dirty="0" smtClean="0">
                <a:solidFill>
                  <a:schemeClr val="bg1"/>
                </a:solidFill>
                <a:latin typeface="Times New Roman" pitchFamily="18" charset="0"/>
                <a:cs typeface="Times New Roman" pitchFamily="18" charset="0"/>
              </a:rPr>
              <a:t>DA </a:t>
            </a:r>
            <a:r>
              <a:rPr lang="sr-Latn-RS" sz="3200" dirty="0" smtClean="0">
                <a:solidFill>
                  <a:schemeClr val="bg1"/>
                </a:solidFill>
                <a:latin typeface="Times New Roman" pitchFamily="18" charset="0"/>
                <a:cs typeface="Times New Roman" pitchFamily="18" charset="0"/>
              </a:rPr>
              <a:t>REŠAVATE VEOMA KOMPLIKOVANE PROBLEME KOGNITIVNOG RADIJA, </a:t>
            </a:r>
            <a:r>
              <a:rPr lang="sr-Latn-RS" sz="3200" i="1" dirty="0" smtClean="0">
                <a:solidFill>
                  <a:schemeClr val="bg1"/>
                </a:solidFill>
                <a:latin typeface="Times New Roman" pitchFamily="18" charset="0"/>
                <a:cs typeface="Times New Roman" pitchFamily="18" charset="0"/>
              </a:rPr>
              <a:t>SPECTRUM SENSING</a:t>
            </a:r>
            <a:r>
              <a:rPr lang="en-US" sz="3200" dirty="0" smtClean="0">
                <a:solidFill>
                  <a:schemeClr val="bg1"/>
                </a:solidFill>
                <a:latin typeface="Times New Roman" pitchFamily="18" charset="0"/>
                <a:cs typeface="Times New Roman" pitchFamily="18" charset="0"/>
              </a:rPr>
              <a:t>-</a:t>
            </a:r>
            <a:r>
              <a:rPr lang="sr-Latn-RS" sz="3200" dirty="0" smtClean="0">
                <a:solidFill>
                  <a:schemeClr val="bg1"/>
                </a:solidFill>
                <a:latin typeface="Times New Roman" pitchFamily="18" charset="0"/>
                <a:cs typeface="Times New Roman" pitchFamily="18" charset="0"/>
              </a:rPr>
              <a:t>A, DISTRIBUIRANOG </a:t>
            </a:r>
            <a:r>
              <a:rPr lang="sr-Latn-RS" sz="3200" i="1" dirty="0" smtClean="0">
                <a:solidFill>
                  <a:schemeClr val="bg1"/>
                </a:solidFill>
                <a:latin typeface="Times New Roman" pitchFamily="18" charset="0"/>
                <a:cs typeface="Times New Roman" pitchFamily="18" charset="0"/>
              </a:rPr>
              <a:t>BEAMFORMING</a:t>
            </a:r>
            <a:r>
              <a:rPr lang="en-US" sz="3200" dirty="0" smtClean="0">
                <a:solidFill>
                  <a:schemeClr val="bg1"/>
                </a:solidFill>
                <a:latin typeface="Times New Roman" pitchFamily="18" charset="0"/>
                <a:cs typeface="Times New Roman" pitchFamily="18" charset="0"/>
              </a:rPr>
              <a:t>-</a:t>
            </a:r>
            <a:r>
              <a:rPr lang="sr-Latn-RS" sz="3200" dirty="0" smtClean="0">
                <a:solidFill>
                  <a:schemeClr val="bg1"/>
                </a:solidFill>
                <a:latin typeface="Times New Roman" pitchFamily="18" charset="0"/>
                <a:cs typeface="Times New Roman" pitchFamily="18" charset="0"/>
              </a:rPr>
              <a:t>A I DISTRIBUIRANIH (MA</a:t>
            </a:r>
            <a:r>
              <a:rPr lang="en-US" sz="3200" dirty="0" smtClean="0">
                <a:solidFill>
                  <a:schemeClr val="bg1"/>
                </a:solidFill>
                <a:latin typeface="Times New Roman" pitchFamily="18" charset="0"/>
                <a:cs typeface="Times New Roman" pitchFamily="18" charset="0"/>
              </a:rPr>
              <a:t>S</a:t>
            </a:r>
            <a:r>
              <a:rPr lang="sr-Latn-RS" sz="3200" dirty="0" smtClean="0">
                <a:solidFill>
                  <a:schemeClr val="bg1"/>
                </a:solidFill>
                <a:latin typeface="Times New Roman" pitchFamily="18" charset="0"/>
                <a:cs typeface="Times New Roman" pitchFamily="18" charset="0"/>
              </a:rPr>
              <a:t>SIVE) MIMO SISTEMA ŠTO JE U FOKUSU PETE GENERACIJE CELULARNIH SISTEMA </a:t>
            </a:r>
            <a:endParaRPr lang="en-US" sz="3200" dirty="0">
              <a:solidFill>
                <a:schemeClr val="bg1"/>
              </a:solidFill>
              <a:latin typeface="Times New Roman" pitchFamily="18" charset="0"/>
              <a:cs typeface="Times New Roman" pitchFamily="18" charset="0"/>
            </a:endParaRPr>
          </a:p>
        </p:txBody>
      </p:sp>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5" name="TextBox 4"/>
          <p:cNvSpPr txBox="1"/>
          <p:nvPr/>
        </p:nvSpPr>
        <p:spPr>
          <a:xfrm>
            <a:off x="838200" y="1143000"/>
            <a:ext cx="7848600" cy="4524315"/>
          </a:xfrm>
          <a:prstGeom prst="rect">
            <a:avLst/>
          </a:prstGeom>
          <a:noFill/>
        </p:spPr>
        <p:txBody>
          <a:bodyPr wrap="square" rtlCol="0">
            <a:spAutoFit/>
          </a:bodyPr>
          <a:lstStyle/>
          <a:p>
            <a:r>
              <a:rPr lang="sr-Latn-RS" sz="3200" dirty="0" smtClean="0">
                <a:solidFill>
                  <a:schemeClr val="bg1"/>
                </a:solidFill>
                <a:latin typeface="Times New Roman" pitchFamily="18" charset="0"/>
                <a:cs typeface="Times New Roman" pitchFamily="18" charset="0"/>
              </a:rPr>
              <a:t>ZAHVALJUJUĆI  ANALOGIJI MATEMATIČKIH MODELA SIGNALA NA ANTENSKOM NIZU SA MATEMATIČKIM MODELIMA  SIGNALA NA MIKROFONSKIM , HIDROAKUSTIČKIM SEIZNIČKIM SENZ</a:t>
            </a:r>
            <a:r>
              <a:rPr lang="en-US" sz="3200" dirty="0" smtClean="0">
                <a:solidFill>
                  <a:schemeClr val="bg1"/>
                </a:solidFill>
                <a:latin typeface="Times New Roman" pitchFamily="18" charset="0"/>
                <a:cs typeface="Times New Roman" pitchFamily="18" charset="0"/>
              </a:rPr>
              <a:t>O</a:t>
            </a:r>
            <a:r>
              <a:rPr lang="sr-Latn-RS" sz="3200" dirty="0" smtClean="0">
                <a:solidFill>
                  <a:schemeClr val="bg1"/>
                </a:solidFill>
                <a:latin typeface="Times New Roman" pitchFamily="18" charset="0"/>
                <a:cs typeface="Times New Roman" pitchFamily="18" charset="0"/>
              </a:rPr>
              <a:t>RIMA MOĆI ĆETE USPEŠNO DA  REŠAVATE NIZ TEHNIČKIH PROBLEMA U DRUGIM</a:t>
            </a:r>
            <a:r>
              <a:rPr lang="en-US" sz="3200" dirty="0" smtClean="0">
                <a:solidFill>
                  <a:schemeClr val="bg1"/>
                </a:solidFill>
                <a:latin typeface="Times New Roman" pitchFamily="18" charset="0"/>
                <a:cs typeface="Times New Roman" pitchFamily="18" charset="0"/>
              </a:rPr>
              <a:t> NAU</a:t>
            </a:r>
            <a:r>
              <a:rPr lang="sr-Latn-RS" sz="3200" dirty="0" smtClean="0">
                <a:solidFill>
                  <a:schemeClr val="bg1"/>
                </a:solidFill>
                <a:latin typeface="Times New Roman" pitchFamily="18" charset="0"/>
                <a:cs typeface="Times New Roman" pitchFamily="18" charset="0"/>
              </a:rPr>
              <a:t>Č</a:t>
            </a:r>
            <a:r>
              <a:rPr lang="en-US" sz="3200" dirty="0" smtClean="0">
                <a:solidFill>
                  <a:schemeClr val="bg1"/>
                </a:solidFill>
                <a:latin typeface="Times New Roman" pitchFamily="18" charset="0"/>
                <a:cs typeface="Times New Roman" pitchFamily="18" charset="0"/>
              </a:rPr>
              <a:t>NIM</a:t>
            </a:r>
            <a:r>
              <a:rPr lang="sr-Latn-RS" sz="3200" dirty="0" smtClean="0">
                <a:solidFill>
                  <a:schemeClr val="bg1"/>
                </a:solidFill>
                <a:latin typeface="Times New Roman" pitchFamily="18" charset="0"/>
                <a:cs typeface="Times New Roman" pitchFamily="18" charset="0"/>
              </a:rPr>
              <a:t> OBLASTIMA</a:t>
            </a:r>
            <a:endParaRPr lang="en-US" sz="3200" dirty="0">
              <a:solidFill>
                <a:schemeClr val="bg1"/>
              </a:solidFill>
              <a:latin typeface="Times New Roman" pitchFamily="18" charset="0"/>
              <a:cs typeface="Times New Roman" pitchFamily="18" charset="0"/>
            </a:endParaRPr>
          </a:p>
        </p:txBody>
      </p:sp>
      <p:pic>
        <p:nvPicPr>
          <p:cNvPr id="6"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7" name="TextBox 6"/>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5" name="TextBox 4"/>
          <p:cNvSpPr txBox="1"/>
          <p:nvPr/>
        </p:nvSpPr>
        <p:spPr>
          <a:xfrm>
            <a:off x="457200" y="1143000"/>
            <a:ext cx="8686800" cy="3539430"/>
          </a:xfrm>
          <a:prstGeom prst="rect">
            <a:avLst/>
          </a:prstGeom>
          <a:noFill/>
        </p:spPr>
        <p:txBody>
          <a:bodyPr wrap="square" rtlCol="0">
            <a:spAutoFit/>
          </a:bodyPr>
          <a:lstStyle/>
          <a:p>
            <a:r>
              <a:rPr lang="en-US" sz="3200" dirty="0" smtClean="0">
                <a:solidFill>
                  <a:schemeClr val="bg1"/>
                </a:solidFill>
                <a:latin typeface="Times New Roman" pitchFamily="18" charset="0"/>
                <a:cs typeface="Times New Roman" pitchFamily="18" charset="0"/>
              </a:rPr>
              <a:t>ALGORITMIKA ANTENSKIH NIZOVA (</a:t>
            </a:r>
            <a:r>
              <a:rPr lang="en-US" sz="3200" i="1" dirty="0" smtClean="0">
                <a:solidFill>
                  <a:schemeClr val="bg1"/>
                </a:solidFill>
                <a:latin typeface="Times New Roman" pitchFamily="18" charset="0"/>
                <a:cs typeface="Times New Roman" pitchFamily="18" charset="0"/>
              </a:rPr>
              <a:t>ARRAY PROCESSING</a:t>
            </a:r>
            <a:r>
              <a:rPr lang="en-US" sz="3200" dirty="0" smtClean="0">
                <a:solidFill>
                  <a:schemeClr val="bg1"/>
                </a:solidFill>
                <a:latin typeface="Times New Roman" pitchFamily="18" charset="0"/>
                <a:cs typeface="Times New Roman" pitchFamily="18" charset="0"/>
              </a:rPr>
              <a:t>-A) JE U FOKUSU TEKU</a:t>
            </a:r>
            <a:r>
              <a:rPr lang="sr-Latn-RS" sz="3200" dirty="0" smtClean="0">
                <a:solidFill>
                  <a:schemeClr val="bg1"/>
                </a:solidFill>
                <a:latin typeface="Times New Roman" pitchFamily="18" charset="0"/>
                <a:cs typeface="Times New Roman" pitchFamily="18" charset="0"/>
              </a:rPr>
              <a:t>Ć</a:t>
            </a:r>
            <a:r>
              <a:rPr lang="en-US" sz="3200" dirty="0" smtClean="0">
                <a:solidFill>
                  <a:schemeClr val="bg1"/>
                </a:solidFill>
                <a:latin typeface="Times New Roman" pitchFamily="18" charset="0"/>
                <a:cs typeface="Times New Roman" pitchFamily="18" charset="0"/>
              </a:rPr>
              <a:t>EG PROJEKTA “</a:t>
            </a:r>
            <a:r>
              <a:rPr lang="en-US" sz="3200" i="1" dirty="0" smtClean="0">
                <a:solidFill>
                  <a:schemeClr val="bg1"/>
                </a:solidFill>
                <a:latin typeface="Times New Roman" pitchFamily="18" charset="0"/>
                <a:cs typeface="Times New Roman" pitchFamily="18" charset="0"/>
              </a:rPr>
              <a:t>NAPREDNE TEHNIKE ZA EFIKASNO KORI</a:t>
            </a:r>
            <a:r>
              <a:rPr lang="sr-Latn-RS" sz="3200" dirty="0">
                <a:solidFill>
                  <a:schemeClr val="bg1"/>
                </a:solidFill>
                <a:latin typeface="Times New Roman" pitchFamily="18" charset="0"/>
                <a:cs typeface="Times New Roman" pitchFamily="18" charset="0"/>
              </a:rPr>
              <a:t>Š</a:t>
            </a:r>
            <a:r>
              <a:rPr lang="sr-Latn-RS" sz="3200" dirty="0" smtClean="0">
                <a:solidFill>
                  <a:schemeClr val="bg1"/>
                </a:solidFill>
                <a:latin typeface="Times New Roman" pitchFamily="18" charset="0"/>
                <a:cs typeface="Times New Roman" pitchFamily="18" charset="0"/>
              </a:rPr>
              <a:t>Ć</a:t>
            </a:r>
            <a:r>
              <a:rPr lang="en-US" sz="3200" i="1" dirty="0" smtClean="0">
                <a:solidFill>
                  <a:schemeClr val="bg1"/>
                </a:solidFill>
                <a:latin typeface="Times New Roman" pitchFamily="18" charset="0"/>
                <a:cs typeface="Times New Roman" pitchFamily="18" charset="0"/>
              </a:rPr>
              <a:t>ENJE SPEKTRA U BE</a:t>
            </a:r>
            <a:r>
              <a:rPr lang="sr-Latn-RS" sz="3200" dirty="0" smtClean="0">
                <a:solidFill>
                  <a:schemeClr val="bg1"/>
                </a:solidFill>
                <a:latin typeface="Times New Roman" pitchFamily="18" charset="0"/>
                <a:cs typeface="Times New Roman" pitchFamily="18" charset="0"/>
              </a:rPr>
              <a:t>Ž</a:t>
            </a:r>
            <a:r>
              <a:rPr lang="en-US" sz="3200" i="1" dirty="0" smtClean="0">
                <a:solidFill>
                  <a:schemeClr val="bg1"/>
                </a:solidFill>
                <a:latin typeface="Times New Roman" pitchFamily="18" charset="0"/>
                <a:cs typeface="Times New Roman" pitchFamily="18" charset="0"/>
              </a:rPr>
              <a:t>ICNIM SISTEMIMA</a:t>
            </a:r>
            <a:r>
              <a:rPr lang="en-US" sz="3200" dirty="0" smtClean="0">
                <a:solidFill>
                  <a:schemeClr val="bg1"/>
                </a:solidFill>
                <a:latin typeface="Times New Roman" pitchFamily="18" charset="0"/>
                <a:cs typeface="Times New Roman" pitchFamily="18" charset="0"/>
              </a:rPr>
              <a:t>” FINANSIRANOG OD STRANE MINISTARSTVA PROSVETE, NAUKE I TEHNOLO</a:t>
            </a:r>
            <a:r>
              <a:rPr lang="sr-Latn-RS" sz="3200" dirty="0">
                <a:solidFill>
                  <a:schemeClr val="bg1"/>
                </a:solidFill>
                <a:latin typeface="Times New Roman" pitchFamily="18" charset="0"/>
                <a:cs typeface="Times New Roman" pitchFamily="18" charset="0"/>
              </a:rPr>
              <a:t>Š</a:t>
            </a:r>
            <a:r>
              <a:rPr lang="en-US" sz="3200" dirty="0" smtClean="0">
                <a:solidFill>
                  <a:schemeClr val="bg1"/>
                </a:solidFill>
                <a:latin typeface="Times New Roman" pitchFamily="18" charset="0"/>
                <a:cs typeface="Times New Roman" pitchFamily="18" charset="0"/>
              </a:rPr>
              <a:t>KOG RAZVOJA</a:t>
            </a:r>
          </a:p>
        </p:txBody>
      </p:sp>
      <p:sp>
        <p:nvSpPr>
          <p:cNvPr id="6" name="TextBox 5"/>
          <p:cNvSpPr txBox="1"/>
          <p:nvPr/>
        </p:nvSpPr>
        <p:spPr>
          <a:xfrm>
            <a:off x="381000" y="4800600"/>
            <a:ext cx="8458200" cy="1815882"/>
          </a:xfrm>
          <a:prstGeom prst="rect">
            <a:avLst/>
          </a:prstGeom>
          <a:noFill/>
        </p:spPr>
        <p:txBody>
          <a:bodyPr wrap="square" rtlCol="0">
            <a:spAutoFit/>
          </a:bodyPr>
          <a:lstStyle/>
          <a:p>
            <a:pPr algn="ctr"/>
            <a:r>
              <a:rPr lang="en-US" sz="2800" dirty="0" smtClean="0">
                <a:solidFill>
                  <a:schemeClr val="bg1"/>
                </a:solidFill>
                <a:latin typeface="Times New Roman" pitchFamily="18" charset="0"/>
                <a:cs typeface="Times New Roman" pitchFamily="18" charset="0"/>
              </a:rPr>
              <a:t>PREDMETI NA PhD STUDIJAMA:</a:t>
            </a:r>
          </a:p>
          <a:p>
            <a:endParaRPr lang="en-US" sz="2800" dirty="0">
              <a:solidFill>
                <a:schemeClr val="bg2"/>
              </a:solidFill>
              <a:latin typeface="Times New Roman" pitchFamily="18" charset="0"/>
              <a:cs typeface="Times New Roman" pitchFamily="18" charset="0"/>
            </a:endParaRPr>
          </a:p>
          <a:p>
            <a:pPr marL="285750" indent="-285750">
              <a:buFont typeface="Arial" panose="020B0604020202020204" pitchFamily="34" charset="0"/>
              <a:buChar char="•"/>
            </a:pPr>
            <a:r>
              <a:rPr lang="en-US" sz="2800" dirty="0" smtClean="0">
                <a:solidFill>
                  <a:schemeClr val="bg1"/>
                </a:solidFill>
                <a:latin typeface="Times New Roman" pitchFamily="18" charset="0"/>
                <a:cs typeface="Times New Roman" pitchFamily="18" charset="0"/>
              </a:rPr>
              <a:t>PROSTORNO-VREMENSKA OBRADA SIGNALA</a:t>
            </a:r>
          </a:p>
          <a:p>
            <a:pPr marL="285750" indent="-285750">
              <a:buFont typeface="Arial" panose="020B0604020202020204" pitchFamily="34" charset="0"/>
              <a:buChar char="•"/>
            </a:pPr>
            <a:r>
              <a:rPr lang="en-US" sz="2800" dirty="0" smtClean="0">
                <a:solidFill>
                  <a:schemeClr val="bg1"/>
                </a:solidFill>
                <a:latin typeface="Times New Roman" pitchFamily="18" charset="0"/>
                <a:cs typeface="Times New Roman" pitchFamily="18" charset="0"/>
              </a:rPr>
              <a:t>OBRADA SIGNALA SA MIKROFONSKIH NIZOVA</a:t>
            </a:r>
            <a:endParaRPr lang="en-US" sz="2800" dirty="0">
              <a:solidFill>
                <a:schemeClr val="bg1"/>
              </a:solidFill>
              <a:latin typeface="Times New Roman" pitchFamily="18" charset="0"/>
              <a:cs typeface="Times New Roman" pitchFamily="18" charset="0"/>
            </a:endParaRPr>
          </a:p>
        </p:txBody>
      </p:sp>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2"/>
          <a:stretch>
            <a:fillRect/>
          </a:stretch>
        </p:blipFill>
        <p:spPr>
          <a:xfrm>
            <a:off x="1197613" y="1600200"/>
            <a:ext cx="6748773" cy="4525963"/>
          </a:xfrm>
        </p:spPr>
      </p:pic>
      <p:pic>
        <p:nvPicPr>
          <p:cNvPr id="4" name="Picture 9" descr="Odbrana_10"/>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pic>
        <p:nvPicPr>
          <p:cNvPr id="7"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0" name="TextBox 9"/>
          <p:cNvSpPr txBox="1"/>
          <p:nvPr/>
        </p:nvSpPr>
        <p:spPr>
          <a:xfrm>
            <a:off x="1143000" y="228600"/>
            <a:ext cx="8001000" cy="1815882"/>
          </a:xfrm>
          <a:prstGeom prst="rect">
            <a:avLst/>
          </a:prstGeom>
          <a:noFill/>
        </p:spPr>
        <p:txBody>
          <a:bodyPr wrap="square" rtlCol="0">
            <a:spAutoFit/>
          </a:bodyPr>
          <a:lstStyle/>
          <a:p>
            <a:pPr algn="ctr"/>
            <a:r>
              <a:rPr lang="sr-Latn-RS" sz="2800" b="1" dirty="0" smtClean="0">
                <a:solidFill>
                  <a:schemeClr val="bg1"/>
                </a:solidFill>
                <a:latin typeface="Times New Roman" pitchFamily="18" charset="0"/>
                <a:cs typeface="Times New Roman" pitchFamily="18" charset="0"/>
              </a:rPr>
              <a:t>U OKVIRU POMENUTOG PROJEKTA REALIZOVAN JE SISTEM ZA LOCIRANJE RADIO-PREDAJNIKA  U ZATVORENOM PROSTORU</a:t>
            </a:r>
            <a:endParaRPr lang="en-US" sz="2800" b="1" dirty="0">
              <a:solidFill>
                <a:schemeClr val="bg1"/>
              </a:solidFill>
              <a:latin typeface="Times New Roman" pitchFamily="18" charset="0"/>
              <a:cs typeface="Times New Roman" pitchFamily="18" charset="0"/>
            </a:endParaRPr>
          </a:p>
        </p:txBody>
      </p:sp>
      <p:pic>
        <p:nvPicPr>
          <p:cNvPr id="15" name="Picture 2" descr="H:\AMFITEATAR\KATEDRA\20180911_121800.jpg"/>
          <p:cNvPicPr>
            <a:picLocks noChangeAspect="1" noChangeArrowheads="1"/>
          </p:cNvPicPr>
          <p:nvPr/>
        </p:nvPicPr>
        <p:blipFill>
          <a:blip r:embed="rId5" cstate="print"/>
          <a:srcRect/>
          <a:stretch>
            <a:fillRect/>
          </a:stretch>
        </p:blipFill>
        <p:spPr bwMode="auto">
          <a:xfrm>
            <a:off x="0" y="2286000"/>
            <a:ext cx="2914650" cy="3886200"/>
          </a:xfrm>
          <a:prstGeom prst="rect">
            <a:avLst/>
          </a:prstGeom>
          <a:noFill/>
        </p:spPr>
      </p:pic>
      <p:pic>
        <p:nvPicPr>
          <p:cNvPr id="16" name="Picture 3" descr="H:\AMFITEATAR\KATEDRA\20180911_133330.jpg"/>
          <p:cNvPicPr>
            <a:picLocks noChangeAspect="1" noChangeArrowheads="1"/>
          </p:cNvPicPr>
          <p:nvPr/>
        </p:nvPicPr>
        <p:blipFill>
          <a:blip r:embed="rId6" cstate="print"/>
          <a:srcRect/>
          <a:stretch>
            <a:fillRect/>
          </a:stretch>
        </p:blipFill>
        <p:spPr bwMode="auto">
          <a:xfrm>
            <a:off x="2971800" y="2286000"/>
            <a:ext cx="2971800" cy="3962400"/>
          </a:xfrm>
          <a:prstGeom prst="rect">
            <a:avLst/>
          </a:prstGeom>
          <a:noFill/>
        </p:spPr>
      </p:pic>
      <p:pic>
        <p:nvPicPr>
          <p:cNvPr id="17" name="Picture 4" descr="H:\AMFITEATAR\KATEDRA\20181003_121631.jpg"/>
          <p:cNvPicPr>
            <a:picLocks noChangeAspect="1" noChangeArrowheads="1"/>
          </p:cNvPicPr>
          <p:nvPr/>
        </p:nvPicPr>
        <p:blipFill>
          <a:blip r:embed="rId7" cstate="print"/>
          <a:srcRect/>
          <a:stretch>
            <a:fillRect/>
          </a:stretch>
        </p:blipFill>
        <p:spPr bwMode="auto">
          <a:xfrm>
            <a:off x="5943600" y="2286000"/>
            <a:ext cx="3200400" cy="2400300"/>
          </a:xfrm>
          <a:prstGeom prst="rect">
            <a:avLst/>
          </a:prstGeom>
          <a:noFill/>
        </p:spPr>
      </p:pic>
      <p:sp>
        <p:nvSpPr>
          <p:cNvPr id="20" name="TextBox 19"/>
          <p:cNvSpPr txBox="1"/>
          <p:nvPr/>
        </p:nvSpPr>
        <p:spPr>
          <a:xfrm>
            <a:off x="6096000" y="4953000"/>
            <a:ext cx="3048000" cy="1200329"/>
          </a:xfrm>
          <a:prstGeom prst="rect">
            <a:avLst/>
          </a:prstGeom>
          <a:noFill/>
        </p:spPr>
        <p:txBody>
          <a:bodyPr wrap="square" rtlCol="0">
            <a:spAutoFit/>
          </a:bodyPr>
          <a:lstStyle/>
          <a:p>
            <a:r>
              <a:rPr lang="sr-Latn-RS" b="1" dirty="0" smtClean="0">
                <a:solidFill>
                  <a:schemeClr val="bg1"/>
                </a:solidFill>
                <a:latin typeface="Times New Roman" pitchFamily="18" charset="0"/>
                <a:cs typeface="Times New Roman" pitchFamily="18" charset="0"/>
              </a:rPr>
              <a:t>SISTEM ĆE OD OVE GODINE BITI KORIŠĆEN ZA PRAKTIČNE VEŽBE IZ ANTENSKIH NIZOVA</a:t>
            </a:r>
            <a:endParaRPr lang="en-US" b="1" dirty="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pic>
        <p:nvPicPr>
          <p:cNvPr id="13" name="Picture 3" descr="logo_ETF"/>
          <p:cNvPicPr>
            <a:picLocks noChangeAspect="1" noChangeArrowheads="1"/>
          </p:cNvPicPr>
          <p:nvPr/>
        </p:nvPicPr>
        <p:blipFill>
          <a:blip r:embed="rId3"/>
          <a:srcRect/>
          <a:stretch>
            <a:fillRect/>
          </a:stretch>
        </p:blipFill>
        <p:spPr bwMode="auto">
          <a:xfrm>
            <a:off x="152400" y="152400"/>
            <a:ext cx="1295400" cy="1450848"/>
          </a:xfrm>
          <a:prstGeom prst="rect">
            <a:avLst/>
          </a:prstGeom>
          <a:noFill/>
          <a:ln w="9525">
            <a:noFill/>
            <a:miter lim="800000"/>
            <a:headEnd/>
            <a:tailEnd/>
          </a:ln>
        </p:spPr>
      </p:pic>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pic>
        <p:nvPicPr>
          <p:cNvPr id="21" name="Picture 2"/>
          <p:cNvPicPr>
            <a:picLocks noChangeAspect="1" noChangeArrowheads="1"/>
          </p:cNvPicPr>
          <p:nvPr/>
        </p:nvPicPr>
        <p:blipFill>
          <a:blip r:embed="rId4"/>
          <a:srcRect/>
          <a:stretch>
            <a:fillRect/>
          </a:stretch>
        </p:blipFill>
        <p:spPr bwMode="auto">
          <a:xfrm>
            <a:off x="1524000" y="1371600"/>
            <a:ext cx="6386367" cy="4848225"/>
          </a:xfrm>
          <a:prstGeom prst="rect">
            <a:avLst/>
          </a:prstGeom>
          <a:noFill/>
          <a:ln w="9525">
            <a:noFill/>
            <a:miter lim="800000"/>
            <a:headEnd/>
            <a:tailEnd/>
          </a:ln>
          <a:effectLst/>
        </p:spPr>
      </p:pic>
      <p:sp>
        <p:nvSpPr>
          <p:cNvPr id="22" name="TextBox 21"/>
          <p:cNvSpPr txBox="1"/>
          <p:nvPr/>
        </p:nvSpPr>
        <p:spPr>
          <a:xfrm>
            <a:off x="1752600" y="457200"/>
            <a:ext cx="6934200" cy="523220"/>
          </a:xfrm>
          <a:prstGeom prst="rect">
            <a:avLst/>
          </a:prstGeom>
          <a:noFill/>
        </p:spPr>
        <p:txBody>
          <a:bodyPr wrap="square" rtlCol="0">
            <a:spAutoFit/>
          </a:bodyPr>
          <a:lstStyle/>
          <a:p>
            <a:r>
              <a:rPr lang="sr-Latn-RS" sz="2800" dirty="0" smtClean="0">
                <a:solidFill>
                  <a:schemeClr val="bg1"/>
                </a:solidFill>
              </a:rPr>
              <a:t>Da... SAVA CENTAR ZA VREME TELFOR-a 2018.</a:t>
            </a:r>
            <a:endParaRPr lang="en-US" sz="2800" dirty="0">
              <a:solidFill>
                <a:schemeClr val="bg1"/>
              </a:solidFill>
            </a:endParaRPr>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pic>
        <p:nvPicPr>
          <p:cNvPr id="13" name="Picture 3" descr="logo_ETF"/>
          <p:cNvPicPr>
            <a:picLocks noChangeAspect="1" noChangeArrowheads="1"/>
          </p:cNvPicPr>
          <p:nvPr/>
        </p:nvPicPr>
        <p:blipFill>
          <a:blip r:embed="rId3"/>
          <a:srcRect/>
          <a:stretch>
            <a:fillRect/>
          </a:stretch>
        </p:blipFill>
        <p:spPr bwMode="auto">
          <a:xfrm>
            <a:off x="152400" y="152400"/>
            <a:ext cx="1295400" cy="1450848"/>
          </a:xfrm>
          <a:prstGeom prst="rect">
            <a:avLst/>
          </a:prstGeom>
          <a:noFill/>
          <a:ln w="9525">
            <a:noFill/>
            <a:miter lim="800000"/>
            <a:headEnd/>
            <a:tailEnd/>
          </a:ln>
        </p:spPr>
      </p:pic>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pic>
        <p:nvPicPr>
          <p:cNvPr id="9" name="Picture 2" descr="C:\MINISTARSTVO NAUKE PROJEKTI\PROJEKAT TR32028 KOGNITIVNI RADIO\AMFITEATAR\REZULTATI TESTIRANJA\2018-11-06 SavaC\FOTOGRAFIJE\20181106_135050.jpg"/>
          <p:cNvPicPr>
            <a:picLocks noChangeAspect="1" noChangeArrowheads="1"/>
          </p:cNvPicPr>
          <p:nvPr/>
        </p:nvPicPr>
        <p:blipFill>
          <a:blip r:embed="rId4" cstate="print"/>
          <a:srcRect/>
          <a:stretch>
            <a:fillRect/>
          </a:stretch>
        </p:blipFill>
        <p:spPr bwMode="auto">
          <a:xfrm>
            <a:off x="1600200" y="1752600"/>
            <a:ext cx="6248400" cy="4686300"/>
          </a:xfrm>
          <a:prstGeom prst="rect">
            <a:avLst/>
          </a:prstGeom>
          <a:noFill/>
        </p:spPr>
      </p:pic>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pic>
        <p:nvPicPr>
          <p:cNvPr id="13" name="Picture 3" descr="logo_ETF"/>
          <p:cNvPicPr>
            <a:picLocks noChangeAspect="1" noChangeArrowheads="1"/>
          </p:cNvPicPr>
          <p:nvPr/>
        </p:nvPicPr>
        <p:blipFill>
          <a:blip r:embed="rId3"/>
          <a:srcRect/>
          <a:stretch>
            <a:fillRect/>
          </a:stretch>
        </p:blipFill>
        <p:spPr bwMode="auto">
          <a:xfrm>
            <a:off x="152400" y="152400"/>
            <a:ext cx="1295400" cy="1450848"/>
          </a:xfrm>
          <a:prstGeom prst="rect">
            <a:avLst/>
          </a:prstGeom>
          <a:noFill/>
          <a:ln w="9525">
            <a:noFill/>
            <a:miter lim="800000"/>
            <a:headEnd/>
            <a:tailEnd/>
          </a:ln>
        </p:spPr>
      </p:pic>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pic>
        <p:nvPicPr>
          <p:cNvPr id="10" name="Picture 2" descr="C:\MINISTARSTVO NAUKE PROJEKTI\PROJEKAT TR32028 KOGNITIVNI RADIO\AMFITEATAR\REZULTATI TESTIRANJA\2018-09-11 Amfi65\FOTOGRAFIJE\20180911_105741.jpg"/>
          <p:cNvPicPr>
            <a:picLocks noChangeAspect="1" noChangeArrowheads="1"/>
          </p:cNvPicPr>
          <p:nvPr/>
        </p:nvPicPr>
        <p:blipFill>
          <a:blip r:embed="rId4" cstate="print"/>
          <a:srcRect/>
          <a:stretch>
            <a:fillRect/>
          </a:stretch>
        </p:blipFill>
        <p:spPr bwMode="auto">
          <a:xfrm>
            <a:off x="0" y="2438400"/>
            <a:ext cx="4495800" cy="3371850"/>
          </a:xfrm>
          <a:prstGeom prst="rect">
            <a:avLst/>
          </a:prstGeom>
          <a:noFill/>
        </p:spPr>
      </p:pic>
      <p:grpSp>
        <p:nvGrpSpPr>
          <p:cNvPr id="11" name="Group 10"/>
          <p:cNvGrpSpPr/>
          <p:nvPr/>
        </p:nvGrpSpPr>
        <p:grpSpPr>
          <a:xfrm>
            <a:off x="4572000" y="2438400"/>
            <a:ext cx="4572000" cy="3429000"/>
            <a:chOff x="4572000" y="2971800"/>
            <a:chExt cx="4572000" cy="3429000"/>
          </a:xfrm>
        </p:grpSpPr>
        <p:pic>
          <p:nvPicPr>
            <p:cNvPr id="14" name="Picture 3" descr="C:\MINISTARSTVO NAUKE PROJEKTI\PROJEKAT TR32028 KOGNITIVNI RADIO\AMFITEATAR\REZULTATI TESTIRANJA\2018-09-11 Amfi65\FOTOGRAFIJE\20180911_121727.jpg"/>
            <p:cNvPicPr>
              <a:picLocks noChangeAspect="1" noChangeArrowheads="1"/>
            </p:cNvPicPr>
            <p:nvPr/>
          </p:nvPicPr>
          <p:blipFill>
            <a:blip r:embed="rId5" cstate="print"/>
            <a:stretch>
              <a:fillRect/>
            </a:stretch>
          </p:blipFill>
          <p:spPr bwMode="auto">
            <a:xfrm>
              <a:off x="4572000" y="2971800"/>
              <a:ext cx="4572000" cy="3429000"/>
            </a:xfrm>
            <a:prstGeom prst="rect">
              <a:avLst/>
            </a:prstGeom>
            <a:noFill/>
            <a:ln>
              <a:noFill/>
            </a:ln>
          </p:spPr>
        </p:pic>
        <p:sp>
          <p:nvSpPr>
            <p:cNvPr id="15" name="Oval 14"/>
            <p:cNvSpPr/>
            <p:nvPr/>
          </p:nvSpPr>
          <p:spPr>
            <a:xfrm flipV="1">
              <a:off x="5867400" y="4267200"/>
              <a:ext cx="630120" cy="2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flipV="1">
              <a:off x="7467600" y="4267200"/>
              <a:ext cx="630120" cy="29716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2057400" y="762000"/>
            <a:ext cx="6248400" cy="523220"/>
          </a:xfrm>
          <a:prstGeom prst="rect">
            <a:avLst/>
          </a:prstGeom>
          <a:noFill/>
        </p:spPr>
        <p:txBody>
          <a:bodyPr wrap="square" rtlCol="0">
            <a:spAutoFit/>
          </a:bodyPr>
          <a:lstStyle/>
          <a:p>
            <a:r>
              <a:rPr lang="sr-Latn-RS" sz="2800" dirty="0" smtClean="0">
                <a:solidFill>
                  <a:schemeClr val="bg1"/>
                </a:solidFill>
              </a:rPr>
              <a:t>EVO NAS </a:t>
            </a:r>
            <a:r>
              <a:rPr lang="en-US" sz="2800" dirty="0" smtClean="0">
                <a:solidFill>
                  <a:schemeClr val="bg1"/>
                </a:solidFill>
              </a:rPr>
              <a:t>U</a:t>
            </a:r>
            <a:r>
              <a:rPr lang="sr-Latn-RS" sz="2800" dirty="0" smtClean="0">
                <a:solidFill>
                  <a:schemeClr val="bg1"/>
                </a:solidFill>
              </a:rPr>
              <a:t> AMFITEATRU MIHAJLO PUPIN</a:t>
            </a:r>
            <a:endParaRPr lang="en-US" sz="2800" dirty="0">
              <a:solidFill>
                <a:schemeClr val="bg1"/>
              </a:solidFill>
            </a:endParaRPr>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pic>
        <p:nvPicPr>
          <p:cNvPr id="13" name="Picture 3" descr="logo_ETF"/>
          <p:cNvPicPr>
            <a:picLocks noChangeAspect="1" noChangeArrowheads="1"/>
          </p:cNvPicPr>
          <p:nvPr/>
        </p:nvPicPr>
        <p:blipFill>
          <a:blip r:embed="rId3"/>
          <a:srcRect/>
          <a:stretch>
            <a:fillRect/>
          </a:stretch>
        </p:blipFill>
        <p:spPr bwMode="auto">
          <a:xfrm>
            <a:off x="152400" y="152400"/>
            <a:ext cx="1295400" cy="1450848"/>
          </a:xfrm>
          <a:prstGeom prst="rect">
            <a:avLst/>
          </a:prstGeom>
          <a:noFill/>
          <a:ln w="9525">
            <a:noFill/>
            <a:miter lim="800000"/>
            <a:headEnd/>
            <a:tailEnd/>
          </a:ln>
        </p:spPr>
      </p:pic>
      <p:sp>
        <p:nvSpPr>
          <p:cNvPr id="19" name="Title 18"/>
          <p:cNvSpPr>
            <a:spLocks noGrp="1"/>
          </p:cNvSpPr>
          <p:nvPr>
            <p:ph type="title"/>
          </p:nvPr>
        </p:nvSpPr>
        <p:spPr/>
        <p:txBody>
          <a:bodyPr>
            <a:normAutofit/>
          </a:bodyPr>
          <a:lstStyle/>
          <a:p>
            <a:r>
              <a:rPr lang="sr-Latn-RS" sz="3200" dirty="0" smtClean="0">
                <a:solidFill>
                  <a:schemeClr val="bg1"/>
                </a:solidFill>
              </a:rPr>
              <a:t>IZGLED KORISNIČKOG </a:t>
            </a:r>
            <a:br>
              <a:rPr lang="sr-Latn-RS" sz="3200" dirty="0" smtClean="0">
                <a:solidFill>
                  <a:schemeClr val="bg1"/>
                </a:solidFill>
              </a:rPr>
            </a:br>
            <a:r>
              <a:rPr lang="sr-Latn-RS" sz="3200" dirty="0" smtClean="0">
                <a:solidFill>
                  <a:schemeClr val="bg1"/>
                </a:solidFill>
              </a:rPr>
              <a:t>INTERFEJSA </a:t>
            </a:r>
            <a:endParaRPr lang="en-US" sz="3200" dirty="0">
              <a:solidFill>
                <a:schemeClr val="bg1"/>
              </a:solidFill>
            </a:endParaRPr>
          </a:p>
        </p:txBody>
      </p:sp>
      <p:pic>
        <p:nvPicPr>
          <p:cNvPr id="11" name="Content Placeholder 10" descr="250kS_990MHz_koh.png"/>
          <p:cNvPicPr>
            <a:picLocks noGrp="1" noChangeAspect="1"/>
          </p:cNvPicPr>
          <p:nvPr>
            <p:ph idx="1"/>
          </p:nvPr>
        </p:nvPicPr>
        <p:blipFill>
          <a:blip r:embed="rId4"/>
          <a:stretch>
            <a:fillRect/>
          </a:stretch>
        </p:blipFill>
        <p:spPr>
          <a:xfrm>
            <a:off x="1197613" y="1600200"/>
            <a:ext cx="6748773" cy="4525963"/>
          </a:xfrm>
        </p:spPr>
      </p:pic>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1032" name="Picture 8"/>
          <p:cNvPicPr>
            <a:picLocks noChangeAspect="1" noChangeArrowheads="1"/>
          </p:cNvPicPr>
          <p:nvPr/>
        </p:nvPicPr>
        <p:blipFill>
          <a:blip r:embed="rId3"/>
          <a:srcRect/>
          <a:stretch>
            <a:fillRect/>
          </a:stretch>
        </p:blipFill>
        <p:spPr bwMode="auto">
          <a:xfrm>
            <a:off x="1066801" y="2055039"/>
            <a:ext cx="6629399" cy="4370710"/>
          </a:xfrm>
          <a:prstGeom prst="rect">
            <a:avLst/>
          </a:prstGeom>
          <a:noFill/>
          <a:ln w="9525">
            <a:noFill/>
            <a:miter lim="800000"/>
            <a:headEnd/>
            <a:tailEnd/>
          </a:ln>
          <a:effectLst/>
        </p:spPr>
      </p:pic>
      <p:pic>
        <p:nvPicPr>
          <p:cNvPr id="9"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10" name="TextBox 9"/>
          <p:cNvSpPr txBox="1"/>
          <p:nvPr/>
        </p:nvSpPr>
        <p:spPr>
          <a:xfrm>
            <a:off x="1295400" y="0"/>
            <a:ext cx="7848600" cy="2062103"/>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POŠTOVANI STUDENTI MASTER STUDIJA SMERA SISTEMSKO INŽENJERSTVO</a:t>
            </a:r>
            <a:r>
              <a:rPr lang="en-US" sz="3200" b="1" dirty="0" smtClean="0">
                <a:solidFill>
                  <a:schemeClr val="bg1"/>
                </a:solidFill>
                <a:latin typeface="Times New Roman" pitchFamily="18" charset="0"/>
                <a:cs typeface="Times New Roman" pitchFamily="18" charset="0"/>
              </a:rPr>
              <a:t> I RADIO KOMUNIKACIJE</a:t>
            </a:r>
            <a:endParaRPr lang="en-US" sz="3200" b="1" dirty="0">
              <a:solidFill>
                <a:schemeClr val="bg1"/>
              </a:solidFill>
              <a:latin typeface="Times New Roman" pitchFamily="18" charset="0"/>
              <a:cs typeface="Times New Roman" pitchFamily="18" charset="0"/>
            </a:endParaRPr>
          </a:p>
        </p:txBody>
      </p:sp>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2"/>
          <a:stretch>
            <a:fillRect/>
          </a:stretch>
        </p:blipFill>
        <p:spPr>
          <a:xfrm>
            <a:off x="1197613" y="1600200"/>
            <a:ext cx="6748773" cy="4525963"/>
          </a:xfrm>
        </p:spPr>
      </p:pic>
      <p:pic>
        <p:nvPicPr>
          <p:cNvPr id="4" name="Picture 9" descr="Odbrana_10"/>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pic>
        <p:nvPicPr>
          <p:cNvPr id="7"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0" name="TextBox 9"/>
          <p:cNvSpPr txBox="1"/>
          <p:nvPr/>
        </p:nvSpPr>
        <p:spPr>
          <a:xfrm>
            <a:off x="1143000" y="0"/>
            <a:ext cx="8001000" cy="2246769"/>
          </a:xfrm>
          <a:prstGeom prst="rect">
            <a:avLst/>
          </a:prstGeom>
          <a:noFill/>
        </p:spPr>
        <p:txBody>
          <a:bodyPr wrap="square" rtlCol="0">
            <a:spAutoFit/>
          </a:bodyPr>
          <a:lstStyle/>
          <a:p>
            <a:pPr algn="ctr"/>
            <a:r>
              <a:rPr lang="sr-Latn-RS" sz="2800" dirty="0" smtClean="0">
                <a:solidFill>
                  <a:schemeClr val="bg1"/>
                </a:solidFill>
                <a:latin typeface="Times New Roman" pitchFamily="18" charset="0"/>
                <a:cs typeface="Times New Roman" pitchFamily="18" charset="0"/>
              </a:rPr>
              <a:t>KAKO IZGLEDA APLIKACIJA VIDI SE NA PRETHODNOM SLAJDU</a:t>
            </a:r>
          </a:p>
          <a:p>
            <a:pPr algn="ctr"/>
            <a:r>
              <a:rPr lang="sr-Latn-RS" sz="2800" dirty="0" smtClean="0">
                <a:solidFill>
                  <a:schemeClr val="bg1"/>
                </a:solidFill>
                <a:latin typeface="Times New Roman" pitchFamily="18" charset="0"/>
                <a:cs typeface="Times New Roman" pitchFamily="18" charset="0"/>
              </a:rPr>
              <a:t>...A OVAKO IZGLEDA REZULTAT 2D LOKALIZACIJE ANTENE MAPIRAN NA VIDEO SLIKU (CRVENI ZNAK x) </a:t>
            </a:r>
            <a:endParaRPr lang="en-US" sz="2800" dirty="0">
              <a:solidFill>
                <a:schemeClr val="bg1"/>
              </a:solidFill>
              <a:latin typeface="Times New Roman" pitchFamily="18" charset="0"/>
              <a:cs typeface="Times New Roman" pitchFamily="18" charset="0"/>
            </a:endParaRPr>
          </a:p>
        </p:txBody>
      </p:sp>
      <p:pic>
        <p:nvPicPr>
          <p:cNvPr id="20483" name="Picture 3"/>
          <p:cNvPicPr>
            <a:picLocks noChangeAspect="1" noChangeArrowheads="1"/>
          </p:cNvPicPr>
          <p:nvPr/>
        </p:nvPicPr>
        <p:blipFill>
          <a:blip r:embed="rId5"/>
          <a:srcRect/>
          <a:stretch>
            <a:fillRect/>
          </a:stretch>
        </p:blipFill>
        <p:spPr bwMode="auto">
          <a:xfrm>
            <a:off x="1295400" y="2209800"/>
            <a:ext cx="5526962" cy="4276725"/>
          </a:xfrm>
          <a:prstGeom prst="rect">
            <a:avLst/>
          </a:prstGeom>
          <a:noFill/>
          <a:ln w="9525">
            <a:noFill/>
            <a:miter lim="800000"/>
            <a:headEnd/>
            <a:tailEnd/>
          </a:ln>
          <a:effectLst/>
        </p:spPr>
      </p:pic>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2"/>
          <a:stretch>
            <a:fillRect/>
          </a:stretch>
        </p:blipFill>
        <p:spPr>
          <a:xfrm>
            <a:off x="1197613" y="1600200"/>
            <a:ext cx="6748773" cy="4525963"/>
          </a:xfrm>
        </p:spPr>
      </p:pic>
      <p:pic>
        <p:nvPicPr>
          <p:cNvPr id="4" name="Picture 9" descr="Odbrana_10"/>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pic>
        <p:nvPicPr>
          <p:cNvPr id="7"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9" name="TextBox 8"/>
          <p:cNvSpPr txBox="1"/>
          <p:nvPr/>
        </p:nvSpPr>
        <p:spPr>
          <a:xfrm>
            <a:off x="838200" y="457200"/>
            <a:ext cx="8305800" cy="6186309"/>
          </a:xfrm>
          <a:prstGeom prst="rect">
            <a:avLst/>
          </a:prstGeom>
          <a:noFill/>
        </p:spPr>
        <p:txBody>
          <a:bodyPr wrap="square" rtlCol="0">
            <a:spAutoFit/>
          </a:bodyPr>
          <a:lstStyle/>
          <a:p>
            <a:r>
              <a:rPr lang="sr-Latn-RS" sz="3600" dirty="0" smtClean="0">
                <a:solidFill>
                  <a:schemeClr val="bg1"/>
                </a:solidFill>
                <a:latin typeface="Times New Roman" pitchFamily="18" charset="0"/>
                <a:cs typeface="Times New Roman" pitchFamily="18" charset="0"/>
              </a:rPr>
              <a:t>SLIKA SA PRETHODNOG SLAJDA NE PREDSTAVLJA PROMOCIJU STOLICE KAO NOVOG MERNOG SREDSTVA ZA MERENJE PRECIZNOSTI LOKALIZACIJE U ZATVORENOM PROSTORU POPUT AMFITEATRA...</a:t>
            </a:r>
          </a:p>
          <a:p>
            <a:endParaRPr lang="sr-Latn-RS" sz="3600" dirty="0" smtClean="0">
              <a:solidFill>
                <a:schemeClr val="bg1"/>
              </a:solidFill>
              <a:latin typeface="Times New Roman" pitchFamily="18" charset="0"/>
              <a:cs typeface="Times New Roman" pitchFamily="18" charset="0"/>
            </a:endParaRPr>
          </a:p>
          <a:p>
            <a:r>
              <a:rPr lang="sr-Latn-RS" sz="3600" dirty="0" smtClean="0">
                <a:solidFill>
                  <a:schemeClr val="bg1"/>
                </a:solidFill>
                <a:latin typeface="Times New Roman" pitchFamily="18" charset="0"/>
                <a:cs typeface="Times New Roman" pitchFamily="18" charset="0"/>
              </a:rPr>
              <a:t>TO JE OZBILJNA PRIČA U FOKUSU MISSIVE MIMO SISTEMA I PETE GENERACIJ</a:t>
            </a:r>
            <a:r>
              <a:rPr lang="en-US" sz="3600" dirty="0" smtClean="0">
                <a:solidFill>
                  <a:schemeClr val="bg1"/>
                </a:solidFill>
                <a:latin typeface="Times New Roman" pitchFamily="18" charset="0"/>
                <a:cs typeface="Times New Roman" pitchFamily="18" charset="0"/>
              </a:rPr>
              <a:t>E</a:t>
            </a:r>
            <a:r>
              <a:rPr lang="sr-Latn-RS" sz="3600" dirty="0" smtClean="0">
                <a:solidFill>
                  <a:schemeClr val="bg1"/>
                </a:solidFill>
                <a:latin typeface="Times New Roman" pitchFamily="18" charset="0"/>
                <a:cs typeface="Times New Roman" pitchFamily="18" charset="0"/>
              </a:rPr>
              <a:t> MOBILNE TELEFONIJE</a:t>
            </a:r>
          </a:p>
          <a:p>
            <a:endParaRPr lang="sr-Latn-RS" dirty="0" smtClean="0"/>
          </a:p>
          <a:p>
            <a:r>
              <a:rPr lang="sr-Latn-RS" dirty="0" smtClean="0"/>
              <a:t> </a:t>
            </a:r>
            <a:endParaRPr lang="en-US" dirty="0"/>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4" name="Picture 2"/>
          <p:cNvPicPr>
            <a:picLocks noChangeAspect="1" noChangeArrowheads="1"/>
          </p:cNvPicPr>
          <p:nvPr/>
        </p:nvPicPr>
        <p:blipFill>
          <a:blip r:embed="rId3"/>
          <a:srcRect/>
          <a:stretch>
            <a:fillRect/>
          </a:stretch>
        </p:blipFill>
        <p:spPr bwMode="auto">
          <a:xfrm>
            <a:off x="0" y="2133600"/>
            <a:ext cx="9144000" cy="4422309"/>
          </a:xfrm>
          <a:prstGeom prst="rect">
            <a:avLst/>
          </a:prstGeom>
          <a:noFill/>
          <a:ln w="9525">
            <a:noFill/>
            <a:miter lim="800000"/>
            <a:headEnd/>
            <a:tailEnd/>
          </a:ln>
          <a:effectLst/>
        </p:spPr>
      </p:pic>
      <p:pic>
        <p:nvPicPr>
          <p:cNvPr id="5" name="Picture 3" descr="logo_ETF"/>
          <p:cNvPicPr>
            <a:picLocks noChangeAspect="1" noChangeArrowheads="1"/>
          </p:cNvPicPr>
          <p:nvPr/>
        </p:nvPicPr>
        <p:blipFill>
          <a:blip r:embed="rId4"/>
          <a:srcRect/>
          <a:stretch>
            <a:fillRect/>
          </a:stretch>
        </p:blipFill>
        <p:spPr bwMode="auto">
          <a:xfrm>
            <a:off x="0" y="0"/>
            <a:ext cx="1360714" cy="1524000"/>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2" name="TextBox 11"/>
          <p:cNvSpPr txBox="1"/>
          <p:nvPr/>
        </p:nvSpPr>
        <p:spPr>
          <a:xfrm>
            <a:off x="1524000" y="0"/>
            <a:ext cx="7620000" cy="2246769"/>
          </a:xfrm>
          <a:prstGeom prst="rect">
            <a:avLst/>
          </a:prstGeom>
          <a:noFill/>
        </p:spPr>
        <p:txBody>
          <a:bodyPr wrap="square" rtlCol="0">
            <a:spAutoFit/>
          </a:bodyPr>
          <a:lstStyle/>
          <a:p>
            <a:pPr algn="ctr"/>
            <a:r>
              <a:rPr lang="sr-Latn-RS" sz="2800" dirty="0" smtClean="0">
                <a:solidFill>
                  <a:schemeClr val="bg1"/>
                </a:solidFill>
                <a:latin typeface="Times New Roman" pitchFamily="18" charset="0"/>
                <a:cs typeface="Times New Roman" pitchFamily="18" charset="0"/>
              </a:rPr>
              <a:t>ALGORITMIKA KOJA JE IMPLEMENTIRANA U SISTEM JE PUBLIKOVANA U MEDJUNARODNIM ČASOPISIMA I U FOKUSU JE DOKTORSKIH DISERTACIJA DOKTORANATA KOJE VIDITE NA SLICI</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sp>
        <p:nvSpPr>
          <p:cNvPr id="9" name="TextBox 8"/>
          <p:cNvSpPr txBox="1"/>
          <p:nvPr/>
        </p:nvSpPr>
        <p:spPr>
          <a:xfrm>
            <a:off x="228600" y="1143000"/>
            <a:ext cx="8915400" cy="2062103"/>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PREDAVANJA SU PROPRAĆENA SA VEŽBAMA NA KOJIMA STUDENTI U MATLAB-U RAZVIJAJU KOD ZA ALGORITMIKU SA PREDAVANJA</a:t>
            </a:r>
            <a:endParaRPr lang="en-US" sz="3200" b="1" dirty="0">
              <a:solidFill>
                <a:schemeClr val="bg1"/>
              </a:solidFill>
              <a:latin typeface="Times New Roman" pitchFamily="18" charset="0"/>
              <a:cs typeface="Times New Roman" pitchFamily="18" charset="0"/>
            </a:endParaRPr>
          </a:p>
        </p:txBody>
      </p:sp>
      <p:pic>
        <p:nvPicPr>
          <p:cNvPr id="10"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2" name="TextBox 11"/>
          <p:cNvSpPr txBox="1"/>
          <p:nvPr/>
        </p:nvSpPr>
        <p:spPr>
          <a:xfrm>
            <a:off x="609600" y="3505200"/>
            <a:ext cx="8534400" cy="2554545"/>
          </a:xfrm>
          <a:prstGeom prst="rect">
            <a:avLst/>
          </a:prstGeom>
          <a:noFill/>
        </p:spPr>
        <p:txBody>
          <a:bodyPr wrap="square" rtlCol="0">
            <a:spAutoFit/>
          </a:bodyPr>
          <a:lstStyle/>
          <a:p>
            <a:r>
              <a:rPr lang="en-US" sz="2000" dirty="0" smtClean="0">
                <a:solidFill>
                  <a:schemeClr val="bg1"/>
                </a:solidFill>
                <a:latin typeface="Times New Roman" pitchFamily="18" charset="0"/>
                <a:cs typeface="Times New Roman" pitchFamily="18" charset="0"/>
              </a:rPr>
              <a:t>P</a:t>
            </a:r>
            <a:r>
              <a:rPr lang="sr-Latn-RS" sz="2000" dirty="0" smtClean="0">
                <a:solidFill>
                  <a:schemeClr val="bg1"/>
                </a:solidFill>
                <a:latin typeface="Times New Roman" pitchFamily="18" charset="0"/>
                <a:cs typeface="Times New Roman" pitchFamily="18" charset="0"/>
              </a:rPr>
              <a:t>RIMER VEŽBE:  OFDM SIGNAL SA MAPIRANOM SLIKOM STUDENTA SE PRIMA ANTENSKIM NIZOM ZADATE GEOMETRIJE. NA ANTENSKI NIZ DOLAZI  SIGNAL INTERFERENCIJE.  MODELIRATI SUMARNI SIGNAL NA ANTENSKOM NIZU, FORMIRATI ALGORITAM ZA NULL STEERING KOJIM SE POTISKUJE INTERFERENCIJA, FORMIRATI BEAM U SMER</a:t>
            </a:r>
            <a:r>
              <a:rPr lang="en-US" sz="2000" dirty="0" smtClean="0">
                <a:solidFill>
                  <a:schemeClr val="bg1"/>
                </a:solidFill>
                <a:latin typeface="Times New Roman" pitchFamily="18" charset="0"/>
                <a:cs typeface="Times New Roman" pitchFamily="18" charset="0"/>
              </a:rPr>
              <a:t>U</a:t>
            </a:r>
            <a:r>
              <a:rPr lang="sr-Latn-RS" sz="2000" dirty="0" smtClean="0">
                <a:solidFill>
                  <a:schemeClr val="bg1"/>
                </a:solidFill>
                <a:latin typeface="Times New Roman" pitchFamily="18" charset="0"/>
                <a:cs typeface="Times New Roman" pitchFamily="18" charset="0"/>
              </a:rPr>
              <a:t> KORISNOG SIGNALA, DETEKTOVATI OFDM SIGNAL I PRIMITI POSLATU SLIKU (VERUJTE SVI STUDENTI NA VEŽBAMA TO URADE)</a:t>
            </a:r>
            <a:endParaRPr lang="en-US" sz="20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sp>
        <p:nvSpPr>
          <p:cNvPr id="9" name="TextBox 8"/>
          <p:cNvSpPr txBox="1"/>
          <p:nvPr/>
        </p:nvSpPr>
        <p:spPr>
          <a:xfrm>
            <a:off x="228600" y="1143000"/>
            <a:ext cx="8915400" cy="1569660"/>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OD PROŠLE ŠKOLSKE GODINE KOMPLET ZA LOKALIZACIJU SE KORISTI ZA REALIZACIJU PRAKTIČNIH VEŽBI </a:t>
            </a:r>
            <a:endParaRPr lang="en-US" sz="3200" b="1" dirty="0">
              <a:solidFill>
                <a:schemeClr val="bg1"/>
              </a:solidFill>
              <a:latin typeface="Times New Roman" pitchFamily="18" charset="0"/>
              <a:cs typeface="Times New Roman" pitchFamily="18" charset="0"/>
            </a:endParaRPr>
          </a:p>
        </p:txBody>
      </p:sp>
      <p:pic>
        <p:nvPicPr>
          <p:cNvPr id="10"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2" name="TextBox 11"/>
          <p:cNvSpPr txBox="1"/>
          <p:nvPr/>
        </p:nvSpPr>
        <p:spPr>
          <a:xfrm>
            <a:off x="609600" y="3505200"/>
            <a:ext cx="8534400" cy="1815882"/>
          </a:xfrm>
          <a:prstGeom prst="rect">
            <a:avLst/>
          </a:prstGeom>
          <a:noFill/>
        </p:spPr>
        <p:txBody>
          <a:bodyPr wrap="square" rtlCol="0">
            <a:spAutoFit/>
          </a:bodyPr>
          <a:lstStyle/>
          <a:p>
            <a:r>
              <a:rPr lang="sr-Latn-RS" sz="2800" dirty="0" smtClean="0">
                <a:solidFill>
                  <a:schemeClr val="bg1"/>
                </a:solidFill>
                <a:latin typeface="Times New Roman" pitchFamily="18" charset="0"/>
                <a:cs typeface="Times New Roman" pitchFamily="18" charset="0"/>
              </a:rPr>
              <a:t>POKRENUTA JE INICIJATIVA ZA IZBOR VAŠEG KOLEGE, DOKTORANTA SA ZAVRŠENOM TEZOM IZ OBLASI ANTENSKIH NIZOVA I NJEGOVO ANGAŽOVANJE U REALIZACIJI VEŽBI</a:t>
            </a:r>
            <a:endParaRPr lang="en-US" sz="2800"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2"/>
          <a:stretch>
            <a:fillRect/>
          </a:stretch>
        </p:blipFill>
        <p:spPr>
          <a:xfrm>
            <a:off x="1197613" y="1600200"/>
            <a:ext cx="6748773" cy="4525963"/>
          </a:xfrm>
        </p:spPr>
      </p:pic>
      <p:pic>
        <p:nvPicPr>
          <p:cNvPr id="4" name="Picture 9" descr="Odbrana_10"/>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pic>
        <p:nvPicPr>
          <p:cNvPr id="7"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9" name="TextBox 8"/>
          <p:cNvSpPr txBox="1"/>
          <p:nvPr/>
        </p:nvSpPr>
        <p:spPr>
          <a:xfrm>
            <a:off x="1981200" y="304800"/>
            <a:ext cx="6477000" cy="1077218"/>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POŠTOVANI STUDENTI MASTER STUDIJA</a:t>
            </a:r>
            <a:endParaRPr lang="en-US" sz="3200" b="1" dirty="0">
              <a:solidFill>
                <a:schemeClr val="bg1"/>
              </a:solidFill>
              <a:latin typeface="Times New Roman" pitchFamily="18" charset="0"/>
              <a:cs typeface="Times New Roman" pitchFamily="18" charset="0"/>
            </a:endParaRPr>
          </a:p>
        </p:txBody>
      </p:sp>
      <p:sp>
        <p:nvSpPr>
          <p:cNvPr id="10" name="TextBox 9"/>
          <p:cNvSpPr txBox="1"/>
          <p:nvPr/>
        </p:nvSpPr>
        <p:spPr>
          <a:xfrm>
            <a:off x="0" y="1524000"/>
            <a:ext cx="9144000" cy="5016758"/>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NE ŽELIM DA VAS UBEDJUJEM DA JE PREDMET  </a:t>
            </a:r>
            <a:r>
              <a:rPr lang="en-US" sz="3200" b="1" dirty="0" smtClean="0">
                <a:solidFill>
                  <a:schemeClr val="bg1"/>
                </a:solidFill>
                <a:latin typeface="Times New Roman" pitchFamily="18" charset="0"/>
                <a:cs typeface="Times New Roman" pitchFamily="18" charset="0"/>
              </a:rPr>
              <a:t>“</a:t>
            </a:r>
            <a:r>
              <a:rPr lang="sr-Latn-RS" sz="3200" b="1" dirty="0" smtClean="0">
                <a:solidFill>
                  <a:schemeClr val="bg1"/>
                </a:solidFill>
                <a:latin typeface="Times New Roman" pitchFamily="18" charset="0"/>
                <a:cs typeface="Times New Roman" pitchFamily="18" charset="0"/>
              </a:rPr>
              <a:t>ANTENSKI NIZOVI U TELEKOMUNIKACIONIM  SISTEMIMA</a:t>
            </a:r>
            <a:r>
              <a:rPr lang="en-US" sz="3200" b="1" dirty="0" smtClean="0">
                <a:solidFill>
                  <a:schemeClr val="bg1"/>
                </a:solidFill>
                <a:latin typeface="Times New Roman" pitchFamily="18" charset="0"/>
                <a:cs typeface="Times New Roman" pitchFamily="18" charset="0"/>
              </a:rPr>
              <a:t>”</a:t>
            </a:r>
            <a:r>
              <a:rPr lang="sr-Latn-RS" sz="3200" b="1" dirty="0" smtClean="0">
                <a:solidFill>
                  <a:schemeClr val="bg1"/>
                </a:solidFill>
                <a:latin typeface="Times New Roman" pitchFamily="18" charset="0"/>
                <a:cs typeface="Times New Roman" pitchFamily="18" charset="0"/>
              </a:rPr>
              <a:t>  LAK</a:t>
            </a:r>
          </a:p>
          <a:p>
            <a:pPr algn="ctr"/>
            <a:endParaRPr lang="sr-Latn-RS" sz="3200" b="1" dirty="0" smtClean="0">
              <a:solidFill>
                <a:schemeClr val="bg1"/>
              </a:solidFill>
              <a:latin typeface="Times New Roman" pitchFamily="18" charset="0"/>
              <a:cs typeface="Times New Roman" pitchFamily="18" charset="0"/>
            </a:endParaRPr>
          </a:p>
          <a:p>
            <a:pPr algn="ctr"/>
            <a:r>
              <a:rPr lang="sr-Latn-RS" sz="3200" b="1" dirty="0" smtClean="0">
                <a:solidFill>
                  <a:schemeClr val="bg1"/>
                </a:solidFill>
                <a:latin typeface="Times New Roman" pitchFamily="18" charset="0"/>
                <a:cs typeface="Times New Roman" pitchFamily="18" charset="0"/>
              </a:rPr>
              <a:t>MATERIJA IZ OBLASTI ANTENSKIH NIZOVA NIJE NAIVNA ALI JE UZ REDOVNO PRAĆENJE PREDAVANJA I VEŽBI USPEŠNO SAVLADIVA,  ŠTO POTVRĐUJU ISKUSTVA PRETHODNIH GENERACIJA </a:t>
            </a:r>
          </a:p>
          <a:p>
            <a:pPr algn="ctr"/>
            <a:endParaRPr lang="sr-Latn-RS" sz="3200" dirty="0" smtClean="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2"/>
          <a:stretch>
            <a:fillRect/>
          </a:stretch>
        </p:blipFill>
        <p:spPr>
          <a:xfrm>
            <a:off x="1197613" y="1600200"/>
            <a:ext cx="6748773" cy="4525963"/>
          </a:xfrm>
        </p:spPr>
      </p:pic>
      <p:pic>
        <p:nvPicPr>
          <p:cNvPr id="4" name="Picture 9" descr="Odbrana_10"/>
          <p:cNvPicPr>
            <a:picLocks noChangeAspect="1" noChangeArrowheads="1"/>
          </p:cNvPicPr>
          <p:nvPr/>
        </p:nvPicPr>
        <p:blipFill>
          <a:blip r:embed="rId3" cstate="print"/>
          <a:srcRect/>
          <a:stretch>
            <a:fillRect/>
          </a:stretch>
        </p:blipFill>
        <p:spPr bwMode="auto">
          <a:xfrm>
            <a:off x="0" y="0"/>
            <a:ext cx="9144000" cy="6859588"/>
          </a:xfrm>
          <a:prstGeom prst="rect">
            <a:avLst/>
          </a:prstGeom>
          <a:noFill/>
        </p:spPr>
      </p:pic>
      <p:pic>
        <p:nvPicPr>
          <p:cNvPr id="7" name="Picture 3" descr="logo_ETF"/>
          <p:cNvPicPr>
            <a:picLocks noChangeAspect="1" noChangeArrowheads="1"/>
          </p:cNvPicPr>
          <p:nvPr/>
        </p:nvPicPr>
        <p:blipFill>
          <a:blip r:embed="rId4"/>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0" name="TextBox 9"/>
          <p:cNvSpPr txBox="1"/>
          <p:nvPr/>
        </p:nvSpPr>
        <p:spPr>
          <a:xfrm>
            <a:off x="609600" y="914400"/>
            <a:ext cx="8229600" cy="6494085"/>
          </a:xfrm>
          <a:prstGeom prst="rect">
            <a:avLst/>
          </a:prstGeom>
          <a:noFill/>
        </p:spPr>
        <p:txBody>
          <a:bodyPr wrap="square" rtlCol="0">
            <a:spAutoFit/>
          </a:bodyPr>
          <a:lstStyle/>
          <a:p>
            <a:pPr algn="ctr"/>
            <a:r>
              <a:rPr lang="en-US" sz="3200" b="1" dirty="0" smtClean="0">
                <a:solidFill>
                  <a:schemeClr val="bg1"/>
                </a:solidFill>
                <a:latin typeface="Times New Roman" pitchFamily="18" charset="0"/>
                <a:cs typeface="Times New Roman" pitchFamily="18" charset="0"/>
              </a:rPr>
              <a:t>OVAJ PREDMET JE PRIMEREN VA</a:t>
            </a:r>
            <a:r>
              <a:rPr lang="sr-Latn-RS" sz="3200" b="1" dirty="0" smtClean="0">
                <a:solidFill>
                  <a:schemeClr val="bg1"/>
                </a:solidFill>
                <a:latin typeface="Times New Roman" pitchFamily="18" charset="0"/>
                <a:cs typeface="Times New Roman" pitchFamily="18" charset="0"/>
              </a:rPr>
              <a:t>Š</a:t>
            </a:r>
            <a:r>
              <a:rPr lang="en-US" sz="3200" b="1" dirty="0" smtClean="0">
                <a:solidFill>
                  <a:schemeClr val="bg1"/>
                </a:solidFill>
                <a:latin typeface="Times New Roman" pitchFamily="18" charset="0"/>
                <a:cs typeface="Times New Roman" pitchFamily="18" charset="0"/>
              </a:rPr>
              <a:t>IM PRED</a:t>
            </a:r>
            <a:r>
              <a:rPr lang="sr-Latn-RS" sz="3200" b="1" dirty="0" smtClean="0">
                <a:solidFill>
                  <a:schemeClr val="bg1"/>
                </a:solidFill>
                <a:latin typeface="Times New Roman" pitchFamily="18" charset="0"/>
                <a:cs typeface="Times New Roman" pitchFamily="18" charset="0"/>
              </a:rPr>
              <a:t>Z</a:t>
            </a:r>
            <a:r>
              <a:rPr lang="en-US" sz="3200" b="1" dirty="0" smtClean="0">
                <a:solidFill>
                  <a:schemeClr val="bg1"/>
                </a:solidFill>
                <a:latin typeface="Times New Roman" pitchFamily="18" charset="0"/>
                <a:cs typeface="Times New Roman" pitchFamily="18" charset="0"/>
              </a:rPr>
              <a:t>NANJIMA I PREDSTAVLJA POSEBAN IZA</a:t>
            </a:r>
            <a:r>
              <a:rPr lang="sr-Latn-RS" sz="3200" b="1" dirty="0" smtClean="0">
                <a:solidFill>
                  <a:schemeClr val="bg1"/>
                </a:solidFill>
                <a:latin typeface="Times New Roman" pitchFamily="18" charset="0"/>
                <a:cs typeface="Times New Roman" pitchFamily="18" charset="0"/>
              </a:rPr>
              <a:t>Z</a:t>
            </a:r>
            <a:r>
              <a:rPr lang="en-US" sz="3200" b="1" dirty="0" smtClean="0">
                <a:solidFill>
                  <a:schemeClr val="bg1"/>
                </a:solidFill>
                <a:latin typeface="Times New Roman" pitchFamily="18" charset="0"/>
                <a:cs typeface="Times New Roman" pitchFamily="18" charset="0"/>
              </a:rPr>
              <a:t>OV  ONIMA KOJI NE BIRAJU UVEK NAJLAK</a:t>
            </a:r>
            <a:r>
              <a:rPr lang="sr-Latn-RS" sz="3200" b="1" dirty="0" smtClean="0">
                <a:solidFill>
                  <a:schemeClr val="bg1"/>
                </a:solidFill>
                <a:latin typeface="Times New Roman" pitchFamily="18" charset="0"/>
                <a:cs typeface="Times New Roman" pitchFamily="18" charset="0"/>
              </a:rPr>
              <a:t>Š</a:t>
            </a:r>
            <a:r>
              <a:rPr lang="en-US" sz="3200" b="1" dirty="0" smtClean="0">
                <a:solidFill>
                  <a:schemeClr val="bg1"/>
                </a:solidFill>
                <a:latin typeface="Times New Roman" pitchFamily="18" charset="0"/>
                <a:cs typeface="Times New Roman" pitchFamily="18" charset="0"/>
              </a:rPr>
              <a:t>I </a:t>
            </a:r>
            <a:r>
              <a:rPr lang="sr-Latn-RS" sz="3200" b="1" dirty="0" smtClean="0">
                <a:solidFill>
                  <a:schemeClr val="bg1"/>
                </a:solidFill>
                <a:latin typeface="Times New Roman" pitchFamily="18" charset="0"/>
                <a:cs typeface="Times New Roman" pitchFamily="18" charset="0"/>
              </a:rPr>
              <a:t> I NAJKRAĆI </a:t>
            </a:r>
            <a:r>
              <a:rPr lang="en-US" sz="3200" b="1" dirty="0" smtClean="0">
                <a:solidFill>
                  <a:schemeClr val="bg1"/>
                </a:solidFill>
                <a:latin typeface="Times New Roman" pitchFamily="18" charset="0"/>
                <a:cs typeface="Times New Roman" pitchFamily="18" charset="0"/>
              </a:rPr>
              <a:t>PUT…</a:t>
            </a:r>
          </a:p>
          <a:p>
            <a:pPr algn="ctr"/>
            <a:endParaRPr lang="sr-Latn-RS" sz="3200" dirty="0" smtClean="0">
              <a:solidFill>
                <a:schemeClr val="bg1"/>
              </a:solidFill>
              <a:latin typeface="Times New Roman" pitchFamily="18" charset="0"/>
              <a:cs typeface="Times New Roman" pitchFamily="18" charset="0"/>
            </a:endParaRPr>
          </a:p>
          <a:p>
            <a:pPr algn="ctr"/>
            <a:r>
              <a:rPr lang="sr-Latn-RS" sz="3200" b="1" dirty="0" smtClean="0">
                <a:solidFill>
                  <a:schemeClr val="bg1"/>
                </a:solidFill>
                <a:latin typeface="Times New Roman" pitchFamily="18" charset="0"/>
                <a:cs typeface="Times New Roman" pitchFamily="18" charset="0"/>
              </a:rPr>
              <a:t>IZBOROM NAJLAKŠEG I NAJKRAĆEG PUTA BIĆE VAM I DOMETI U ŽIVOTU KRATKI</a:t>
            </a:r>
          </a:p>
          <a:p>
            <a:pPr algn="ctr"/>
            <a:endParaRPr lang="sr-Latn-RS" sz="3200" b="1" dirty="0" smtClean="0">
              <a:solidFill>
                <a:schemeClr val="bg1"/>
              </a:solidFill>
              <a:latin typeface="Times New Roman" pitchFamily="18" charset="0"/>
              <a:cs typeface="Times New Roman" pitchFamily="18" charset="0"/>
            </a:endParaRPr>
          </a:p>
          <a:p>
            <a:pPr algn="ctr"/>
            <a:r>
              <a:rPr lang="sr-Latn-RS" sz="3200" b="1" dirty="0" smtClean="0">
                <a:solidFill>
                  <a:schemeClr val="bg1"/>
                </a:solidFill>
                <a:latin typeface="Times New Roman" pitchFamily="18" charset="0"/>
                <a:cs typeface="Times New Roman" pitchFamily="18" charset="0"/>
              </a:rPr>
              <a:t>BIRAJTE  KOJIM ĆETE PUTEM IĆI...</a:t>
            </a:r>
            <a:endParaRPr lang="en-US" sz="3200" b="1" dirty="0" smtClean="0">
              <a:solidFill>
                <a:schemeClr val="bg1"/>
              </a:solidFill>
              <a:latin typeface="Times New Roman" pitchFamily="18" charset="0"/>
              <a:cs typeface="Times New Roman" pitchFamily="18" charset="0"/>
            </a:endParaRPr>
          </a:p>
          <a:p>
            <a:pPr algn="ctr"/>
            <a:endParaRPr lang="sr-Latn-RS" sz="3200" b="1" dirty="0" smtClean="0">
              <a:solidFill>
                <a:schemeClr val="bg1"/>
              </a:solidFill>
              <a:latin typeface="Times New Roman" pitchFamily="18" charset="0"/>
              <a:cs typeface="Times New Roman" pitchFamily="18" charset="0"/>
            </a:endParaRPr>
          </a:p>
          <a:p>
            <a:pPr algn="ctr"/>
            <a:endParaRPr lang="sr-Latn-RS" sz="3200" dirty="0" smtClean="0">
              <a:solidFill>
                <a:schemeClr val="bg1"/>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42577951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9" descr="Odbrana_10"/>
          <p:cNvPicPr>
            <a:picLocks noChangeAspect="1" noChangeArrowheads="1"/>
          </p:cNvPicPr>
          <p:nvPr/>
        </p:nvPicPr>
        <p:blipFill>
          <a:blip r:embed="rId2" cstate="print"/>
          <a:srcRect/>
          <a:stretch>
            <a:fillRect/>
          </a:stretch>
        </p:blipFill>
        <p:spPr bwMode="auto">
          <a:xfrm>
            <a:off x="0" y="0"/>
            <a:ext cx="9144000" cy="6859588"/>
          </a:xfrm>
          <a:prstGeom prst="rect">
            <a:avLst/>
          </a:prstGeom>
          <a:noFill/>
        </p:spPr>
      </p:pic>
      <p:sp>
        <p:nvSpPr>
          <p:cNvPr id="5" name="TextBox 4"/>
          <p:cNvSpPr txBox="1"/>
          <p:nvPr/>
        </p:nvSpPr>
        <p:spPr>
          <a:xfrm>
            <a:off x="990600" y="1524000"/>
            <a:ext cx="7315200" cy="4308872"/>
          </a:xfrm>
          <a:prstGeom prst="rect">
            <a:avLst/>
          </a:prstGeom>
          <a:solidFill>
            <a:srgbClr val="FFFF00"/>
          </a:solidFill>
        </p:spPr>
        <p:txBody>
          <a:bodyPr wrap="square" rtlCol="0">
            <a:spAutoFit/>
          </a:bodyPr>
          <a:lstStyle/>
          <a:p>
            <a:r>
              <a:rPr lang="sr-Latn-RS" sz="3200" dirty="0" smtClean="0"/>
              <a:t>Predmetni nastavnik:</a:t>
            </a:r>
          </a:p>
          <a:p>
            <a:endParaRPr lang="sr-Latn-RS" sz="3200" dirty="0"/>
          </a:p>
          <a:p>
            <a:r>
              <a:rPr lang="en-US" sz="3200" dirty="0" smtClean="0"/>
              <a:t>D</a:t>
            </a:r>
            <a:r>
              <a:rPr lang="sr-Latn-RS" sz="3200" dirty="0" smtClean="0"/>
              <a:t>oc. </a:t>
            </a:r>
            <a:r>
              <a:rPr lang="en-US" sz="3200" dirty="0" smtClean="0"/>
              <a:t>D</a:t>
            </a:r>
            <a:r>
              <a:rPr lang="sr-Latn-RS" sz="3200" dirty="0" smtClean="0"/>
              <a:t>r Miljko Erić</a:t>
            </a:r>
          </a:p>
          <a:p>
            <a:endParaRPr lang="sr-Latn-RS" sz="3200" dirty="0">
              <a:solidFill>
                <a:schemeClr val="bg1"/>
              </a:solidFill>
            </a:endParaRPr>
          </a:p>
          <a:p>
            <a:r>
              <a:rPr lang="sr-Latn-RS" sz="3200" dirty="0" smtClean="0">
                <a:solidFill>
                  <a:schemeClr val="bg1"/>
                </a:solidFill>
                <a:hlinkClick r:id="rId3"/>
              </a:rPr>
              <a:t>miljko.eri</a:t>
            </a:r>
            <a:r>
              <a:rPr lang="en-US" sz="3200" dirty="0" smtClean="0">
                <a:solidFill>
                  <a:schemeClr val="bg1"/>
                </a:solidFill>
                <a:hlinkClick r:id="rId3"/>
              </a:rPr>
              <a:t>c@etf.rs</a:t>
            </a:r>
            <a:endParaRPr lang="en-US" sz="3200" dirty="0" smtClean="0">
              <a:solidFill>
                <a:schemeClr val="bg1"/>
              </a:solidFill>
            </a:endParaRPr>
          </a:p>
          <a:p>
            <a:endParaRPr lang="en-US" sz="3200" dirty="0">
              <a:solidFill>
                <a:schemeClr val="bg1"/>
              </a:solidFill>
            </a:endParaRPr>
          </a:p>
          <a:p>
            <a:r>
              <a:rPr lang="en-US" sz="3200" dirty="0" err="1" smtClean="0"/>
              <a:t>Kancelarija</a:t>
            </a:r>
            <a:r>
              <a:rPr lang="en-US" sz="3200" dirty="0" smtClean="0"/>
              <a:t> 109</a:t>
            </a:r>
            <a:r>
              <a:rPr lang="en-US" sz="3200" dirty="0" smtClean="0">
                <a:solidFill>
                  <a:schemeClr val="bg1"/>
                </a:solidFill>
              </a:rPr>
              <a:t>.</a:t>
            </a:r>
          </a:p>
          <a:p>
            <a:endParaRPr lang="en-US" sz="3200" dirty="0" smtClean="0">
              <a:solidFill>
                <a:schemeClr val="bg1"/>
              </a:solidFill>
            </a:endParaRPr>
          </a:p>
          <a:p>
            <a:endParaRPr lang="sr-Latn-RS" dirty="0" smtClean="0">
              <a:solidFill>
                <a:schemeClr val="bg1"/>
              </a:solidFill>
            </a:endParaRPr>
          </a:p>
        </p:txBody>
      </p:sp>
      <p:pic>
        <p:nvPicPr>
          <p:cNvPr id="6" name="Content Placeholder 5" descr="M.Eric.jpg"/>
          <p:cNvPicPr>
            <a:picLocks noGrp="1" noChangeAspect="1"/>
          </p:cNvPicPr>
          <p:nvPr>
            <p:ph idx="1"/>
          </p:nvPr>
        </p:nvPicPr>
        <p:blipFill>
          <a:blip r:embed="rId4"/>
          <a:stretch>
            <a:fillRect/>
          </a:stretch>
        </p:blipFill>
        <p:spPr>
          <a:xfrm>
            <a:off x="5791200" y="2362200"/>
            <a:ext cx="1593745" cy="215443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9"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7" name="TextBox 6"/>
          <p:cNvSpPr txBox="1"/>
          <p:nvPr/>
        </p:nvSpPr>
        <p:spPr>
          <a:xfrm>
            <a:off x="1295400" y="533400"/>
            <a:ext cx="8153400" cy="1077218"/>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KAO I SMERA  AUDIO </a:t>
            </a:r>
            <a:r>
              <a:rPr lang="en-US" sz="3200" b="1" dirty="0" smtClean="0">
                <a:solidFill>
                  <a:schemeClr val="bg1"/>
                </a:solidFill>
                <a:latin typeface="Times New Roman" pitchFamily="18" charset="0"/>
                <a:cs typeface="Times New Roman" pitchFamily="18" charset="0"/>
              </a:rPr>
              <a:t> I VIDEO </a:t>
            </a:r>
            <a:r>
              <a:rPr lang="sr-Latn-RS" sz="3200" b="1" dirty="0" smtClean="0">
                <a:solidFill>
                  <a:schemeClr val="bg1"/>
                </a:solidFill>
                <a:latin typeface="Times New Roman" pitchFamily="18" charset="0"/>
                <a:cs typeface="Times New Roman" pitchFamily="18" charset="0"/>
              </a:rPr>
              <a:t>TEHNOLOGIJE</a:t>
            </a:r>
            <a:endParaRPr lang="en-US" sz="3200" dirty="0">
              <a:solidFill>
                <a:schemeClr val="bg1"/>
              </a:solidFill>
              <a:latin typeface="Times New Roman" pitchFamily="18" charset="0"/>
              <a:cs typeface="Times New Roman" pitchFamily="18" charset="0"/>
            </a:endParaRPr>
          </a:p>
        </p:txBody>
      </p:sp>
      <p:pic>
        <p:nvPicPr>
          <p:cNvPr id="16387" name="Picture 3"/>
          <p:cNvPicPr>
            <a:picLocks noChangeAspect="1" noChangeArrowheads="1"/>
          </p:cNvPicPr>
          <p:nvPr/>
        </p:nvPicPr>
        <p:blipFill>
          <a:blip r:embed="rId4"/>
          <a:srcRect/>
          <a:stretch>
            <a:fillRect/>
          </a:stretch>
        </p:blipFill>
        <p:spPr bwMode="auto">
          <a:xfrm>
            <a:off x="838200" y="1828800"/>
            <a:ext cx="7852750" cy="4114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9"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7" name="TextBox 6"/>
          <p:cNvSpPr txBox="1"/>
          <p:nvPr/>
        </p:nvSpPr>
        <p:spPr>
          <a:xfrm>
            <a:off x="1371600" y="304800"/>
            <a:ext cx="7315200" cy="1569660"/>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I SMEROVA MIKROTALASNA TEHNIKA, SIGNALI I SISTEMI, ELEKTRONIKA...</a:t>
            </a:r>
            <a:endParaRPr lang="en-US" sz="3200" b="1" dirty="0">
              <a:solidFill>
                <a:schemeClr val="bg1"/>
              </a:solidFill>
              <a:latin typeface="Times New Roman" pitchFamily="18" charset="0"/>
              <a:cs typeface="Times New Roman" pitchFamily="18" charset="0"/>
            </a:endParaRPr>
          </a:p>
        </p:txBody>
      </p:sp>
      <p:pic>
        <p:nvPicPr>
          <p:cNvPr id="17411" name="Picture 3"/>
          <p:cNvPicPr>
            <a:picLocks noChangeAspect="1" noChangeArrowheads="1"/>
          </p:cNvPicPr>
          <p:nvPr/>
        </p:nvPicPr>
        <p:blipFill>
          <a:blip r:embed="rId4"/>
          <a:srcRect/>
          <a:stretch>
            <a:fillRect/>
          </a:stretch>
        </p:blipFill>
        <p:spPr bwMode="auto">
          <a:xfrm>
            <a:off x="625576" y="2209800"/>
            <a:ext cx="7980262" cy="3962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9"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0" name="TextBox 9"/>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1" name="TextBox 10"/>
          <p:cNvSpPr txBox="1"/>
          <p:nvPr/>
        </p:nvSpPr>
        <p:spPr>
          <a:xfrm>
            <a:off x="1371600" y="304800"/>
            <a:ext cx="8077200" cy="1815882"/>
          </a:xfrm>
          <a:prstGeom prst="rect">
            <a:avLst/>
          </a:prstGeom>
          <a:noFill/>
        </p:spPr>
        <p:txBody>
          <a:bodyPr wrap="square" rtlCol="0">
            <a:spAutoFit/>
          </a:bodyPr>
          <a:lstStyle/>
          <a:p>
            <a:pPr algn="ctr"/>
            <a:r>
              <a:rPr lang="sr-Latn-RS" sz="2800" b="1" dirty="0" smtClean="0">
                <a:solidFill>
                  <a:schemeClr val="bg1"/>
                </a:solidFill>
                <a:latin typeface="Times New Roman" pitchFamily="18" charset="0"/>
                <a:cs typeface="Times New Roman" pitchFamily="18" charset="0"/>
              </a:rPr>
              <a:t>POZIVAM VAS DA U TEKUĆEM JESENJEM SEMESTRU MASTER STUDIJA IZABERETE PREDMET </a:t>
            </a:r>
            <a:r>
              <a:rPr lang="en-US" sz="2800" b="1" dirty="0" smtClean="0">
                <a:solidFill>
                  <a:schemeClr val="bg1"/>
                </a:solidFill>
                <a:latin typeface="Times New Roman" pitchFamily="18" charset="0"/>
                <a:cs typeface="Times New Roman" pitchFamily="18" charset="0"/>
              </a:rPr>
              <a:t>“</a:t>
            </a:r>
            <a:r>
              <a:rPr lang="sr-Latn-RS" sz="2800" b="1" dirty="0" smtClean="0">
                <a:solidFill>
                  <a:schemeClr val="bg1"/>
                </a:solidFill>
                <a:latin typeface="Times New Roman" pitchFamily="18" charset="0"/>
                <a:cs typeface="Times New Roman" pitchFamily="18" charset="0"/>
              </a:rPr>
              <a:t>ANTENSKI NIZOVI U TELEKOMUNIKACIONIM SISTEMIMA</a:t>
            </a:r>
            <a:r>
              <a:rPr lang="en-US" sz="2800" b="1" dirty="0" smtClean="0">
                <a:solidFill>
                  <a:schemeClr val="bg1"/>
                </a:solidFill>
                <a:latin typeface="Times New Roman" pitchFamily="18" charset="0"/>
                <a:cs typeface="Times New Roman" pitchFamily="18" charset="0"/>
              </a:rPr>
              <a:t> </a:t>
            </a:r>
            <a:r>
              <a:rPr lang="en-US" sz="2800" dirty="0" smtClean="0">
                <a:solidFill>
                  <a:schemeClr val="bg1"/>
                </a:solidFill>
                <a:latin typeface="Times New Roman" pitchFamily="18" charset="0"/>
                <a:cs typeface="Times New Roman" pitchFamily="18" charset="0"/>
              </a:rPr>
              <a:t>“</a:t>
            </a:r>
            <a:endParaRPr lang="en-US" sz="2800" dirty="0">
              <a:solidFill>
                <a:schemeClr val="bg1"/>
              </a:solidFill>
              <a:latin typeface="Times New Roman" pitchFamily="18" charset="0"/>
              <a:cs typeface="Times New Roman" pitchFamily="18" charset="0"/>
            </a:endParaRPr>
          </a:p>
        </p:txBody>
      </p:sp>
      <p:pic>
        <p:nvPicPr>
          <p:cNvPr id="8" name="Picture 8"/>
          <p:cNvPicPr>
            <a:picLocks noChangeAspect="1" noChangeArrowheads="1"/>
          </p:cNvPicPr>
          <p:nvPr/>
        </p:nvPicPr>
        <p:blipFill>
          <a:blip r:embed="rId4"/>
          <a:srcRect/>
          <a:stretch>
            <a:fillRect/>
          </a:stretch>
        </p:blipFill>
        <p:spPr bwMode="auto">
          <a:xfrm>
            <a:off x="1295400" y="2057400"/>
            <a:ext cx="6629399" cy="4370710"/>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pic>
        <p:nvPicPr>
          <p:cNvPr id="7"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pic>
        <p:nvPicPr>
          <p:cNvPr id="15363" name="Picture 3"/>
          <p:cNvPicPr>
            <a:picLocks noChangeAspect="1" noChangeArrowheads="1"/>
          </p:cNvPicPr>
          <p:nvPr/>
        </p:nvPicPr>
        <p:blipFill>
          <a:blip r:embed="rId4"/>
          <a:srcRect/>
          <a:stretch>
            <a:fillRect/>
          </a:stretch>
        </p:blipFill>
        <p:spPr bwMode="auto">
          <a:xfrm>
            <a:off x="1676400" y="2133600"/>
            <a:ext cx="5257800" cy="3980203"/>
          </a:xfrm>
          <a:prstGeom prst="rect">
            <a:avLst/>
          </a:prstGeom>
          <a:noFill/>
          <a:ln w="9525">
            <a:noFill/>
            <a:miter lim="800000"/>
            <a:headEnd/>
            <a:tailEnd/>
          </a:ln>
          <a:effectLst/>
        </p:spPr>
      </p:pic>
      <p:sp>
        <p:nvSpPr>
          <p:cNvPr id="8" name="TextBox 7"/>
          <p:cNvSpPr txBox="1"/>
          <p:nvPr/>
        </p:nvSpPr>
        <p:spPr>
          <a:xfrm>
            <a:off x="6324600" y="6248400"/>
            <a:ext cx="2133600" cy="369332"/>
          </a:xfrm>
          <a:prstGeom prst="rect">
            <a:avLst/>
          </a:prstGeom>
          <a:noFill/>
        </p:spPr>
        <p:txBody>
          <a:bodyPr wrap="square" rtlCol="0">
            <a:spAutoFit/>
          </a:bodyPr>
          <a:lstStyle/>
          <a:p>
            <a:r>
              <a:rPr lang="en-US" b="1" dirty="0" smtClean="0"/>
              <a:t>miljko.eric@etf.rs</a:t>
            </a:r>
            <a:endParaRPr lang="en-US" b="1" dirty="0"/>
          </a:p>
        </p:txBody>
      </p:sp>
      <p:sp>
        <p:nvSpPr>
          <p:cNvPr id="9" name="TextBox 8"/>
          <p:cNvSpPr txBox="1"/>
          <p:nvPr/>
        </p:nvSpPr>
        <p:spPr>
          <a:xfrm>
            <a:off x="1524000" y="304800"/>
            <a:ext cx="7620000" cy="1569660"/>
          </a:xfrm>
          <a:prstGeom prst="rect">
            <a:avLst/>
          </a:prstGeom>
          <a:noFill/>
        </p:spPr>
        <p:txBody>
          <a:bodyPr wrap="square" rtlCol="0">
            <a:spAutoFit/>
          </a:bodyPr>
          <a:lstStyle/>
          <a:p>
            <a:r>
              <a:rPr lang="sr-Latn-RS" sz="3200" b="1" dirty="0" smtClean="0">
                <a:solidFill>
                  <a:schemeClr val="bg1"/>
                </a:solidFill>
                <a:latin typeface="Times New Roman" pitchFamily="18" charset="0"/>
                <a:cs typeface="Times New Roman" pitchFamily="18" charset="0"/>
              </a:rPr>
              <a:t>OBLAST ANTENSKIH NIZOVA IMA SVOJE  TEORIJSKO UTEMELJENJE U KLASIČNOJ ELEKTROMAGNETICI </a:t>
            </a:r>
            <a:endParaRPr lang="en-US"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 name="Content Placeholder 13" descr="Sl_4_PFB_SG_PFB.png"/>
          <p:cNvPicPr>
            <a:picLocks noGrp="1" noChangeAspect="1"/>
          </p:cNvPicPr>
          <p:nvPr>
            <p:ph idx="1"/>
          </p:nvPr>
        </p:nvPicPr>
        <p:blipFill>
          <a:blip r:embed="rId2"/>
          <a:stretch>
            <a:fillRect/>
          </a:stretch>
        </p:blipFill>
        <p:spPr>
          <a:xfrm>
            <a:off x="1189418" y="2834410"/>
            <a:ext cx="6765164" cy="2057543"/>
          </a:xfrm>
        </p:spPr>
      </p:pic>
      <p:pic>
        <p:nvPicPr>
          <p:cNvPr id="4" name="Picture 9" descr="Odbrana_10"/>
          <p:cNvPicPr>
            <a:picLocks noChangeAspect="1" noChangeArrowheads="1"/>
          </p:cNvPicPr>
          <p:nvPr/>
        </p:nvPicPr>
        <p:blipFill>
          <a:blip r:embed="rId3" cstate="print"/>
          <a:srcRect/>
          <a:stretch>
            <a:fillRect/>
          </a:stretch>
        </p:blipFill>
        <p:spPr bwMode="auto">
          <a:xfrm>
            <a:off x="0" y="-1588"/>
            <a:ext cx="9144000" cy="6859588"/>
          </a:xfrm>
          <a:prstGeom prst="rect">
            <a:avLst/>
          </a:prstGeom>
          <a:noFill/>
        </p:spPr>
      </p:pic>
      <p:pic>
        <p:nvPicPr>
          <p:cNvPr id="6" name="Picture 5"/>
          <p:cNvPicPr>
            <a:picLocks noChangeAspect="1" noChangeArrowheads="1"/>
          </p:cNvPicPr>
          <p:nvPr/>
        </p:nvPicPr>
        <p:blipFill>
          <a:blip r:embed="rId4"/>
          <a:srcRect/>
          <a:stretch>
            <a:fillRect/>
          </a:stretch>
        </p:blipFill>
        <p:spPr bwMode="auto">
          <a:xfrm>
            <a:off x="0" y="2057400"/>
            <a:ext cx="9144000" cy="3746500"/>
          </a:xfrm>
          <a:prstGeom prst="rect">
            <a:avLst/>
          </a:prstGeom>
          <a:noFill/>
          <a:ln w="9525">
            <a:noFill/>
            <a:miter lim="800000"/>
            <a:headEnd/>
            <a:tailEnd/>
          </a:ln>
          <a:effectLst/>
        </p:spPr>
      </p:pic>
      <p:pic>
        <p:nvPicPr>
          <p:cNvPr id="10" name="Picture 3" descr="logo_ETF"/>
          <p:cNvPicPr>
            <a:picLocks noChangeAspect="1" noChangeArrowheads="1"/>
          </p:cNvPicPr>
          <p:nvPr/>
        </p:nvPicPr>
        <p:blipFill>
          <a:blip r:embed="rId5"/>
          <a:srcRect/>
          <a:stretch>
            <a:fillRect/>
          </a:stretch>
        </p:blipFill>
        <p:spPr bwMode="auto">
          <a:xfrm>
            <a:off x="0" y="0"/>
            <a:ext cx="1295400" cy="1450848"/>
          </a:xfrm>
          <a:prstGeom prst="rect">
            <a:avLst/>
          </a:prstGeom>
          <a:noFill/>
          <a:ln w="9525">
            <a:noFill/>
            <a:miter lim="800000"/>
            <a:headEnd/>
            <a:tailEnd/>
          </a:ln>
        </p:spPr>
      </p:pic>
      <p:sp>
        <p:nvSpPr>
          <p:cNvPr id="12" name="TextBox 11"/>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3" name="TextBox 12"/>
          <p:cNvSpPr txBox="1"/>
          <p:nvPr/>
        </p:nvSpPr>
        <p:spPr>
          <a:xfrm>
            <a:off x="2286000" y="457200"/>
            <a:ext cx="5410200" cy="1077218"/>
          </a:xfrm>
          <a:prstGeom prst="rect">
            <a:avLst/>
          </a:prstGeom>
          <a:noFill/>
        </p:spPr>
        <p:txBody>
          <a:bodyPr wrap="square" rtlCol="0">
            <a:spAutoFit/>
          </a:bodyPr>
          <a:lstStyle/>
          <a:p>
            <a:pPr algn="ctr"/>
            <a:r>
              <a:rPr lang="sr-Latn-RS" sz="3200" b="1" dirty="0" smtClean="0">
                <a:solidFill>
                  <a:schemeClr val="bg1"/>
                </a:solidFill>
                <a:latin typeface="Times New Roman" pitchFamily="18" charset="0"/>
                <a:cs typeface="Times New Roman" pitchFamily="18" charset="0"/>
              </a:rPr>
              <a:t>A ZAPRAVO SE RADI O OBRADI SIGNALA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9" descr="Odbrana_10"/>
          <p:cNvPicPr>
            <a:picLocks noChangeAspect="1" noChangeArrowheads="1"/>
          </p:cNvPicPr>
          <p:nvPr/>
        </p:nvPicPr>
        <p:blipFill>
          <a:blip r:embed="rId2" cstate="print"/>
          <a:srcRect/>
          <a:stretch>
            <a:fillRect/>
          </a:stretch>
        </p:blipFill>
        <p:spPr bwMode="auto">
          <a:xfrm>
            <a:off x="0" y="-1588"/>
            <a:ext cx="9144000" cy="6859588"/>
          </a:xfrm>
          <a:prstGeom prst="rect">
            <a:avLst/>
          </a:prstGeom>
          <a:noFill/>
        </p:spPr>
      </p:pic>
      <p:sp>
        <p:nvSpPr>
          <p:cNvPr id="7" name="Rectangle 3"/>
          <p:cNvSpPr txBox="1">
            <a:spLocks noChangeArrowheads="1"/>
          </p:cNvSpPr>
          <p:nvPr/>
        </p:nvSpPr>
        <p:spPr>
          <a:xfrm>
            <a:off x="228600" y="1600200"/>
            <a:ext cx="9220200" cy="5257800"/>
          </a:xfrm>
          <a:prstGeom prst="rect">
            <a:avLst/>
          </a:prstGeom>
        </p:spPr>
        <p:txBody>
          <a:bodyPr vert="horz" lIns="91440" tIns="45720" rIns="91440" bIns="45720" rtlCol="0">
            <a:normAutofit/>
          </a:bodyPr>
          <a:lstStyle/>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L-1.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Uvod u teoriju antenskih nizova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L-2.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Matematički modeli signala na antenskom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nizu,</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L-3.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Algoritmi za prostorno filtriranje (</a:t>
            </a:r>
            <a:r>
              <a:rPr kumimoji="0" lang="sr-Latn-C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beamforming</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L-4.</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Agoritmi za procenu smera dolaska signala (</a:t>
            </a:r>
            <a:r>
              <a:rPr kumimoji="0" lang="sr-Latn-C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DOA </a:t>
            </a:r>
            <a:r>
              <a:rPr kumimoji="0" lang="en-U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en-U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estimation),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L-5.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Adaptivni antenski nizovi,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6</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Principi</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1"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Space-Time</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a:t>
            </a:r>
            <a:r>
              <a:rPr kumimoji="0" lang="en-US" sz="2800"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prostorno-vremenskih</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2800" i="0" u="none" strike="noStrike" kern="1200" cap="none" spc="0" normalizeH="0" baseline="0" noProof="0" dirty="0" err="1" smtClean="0">
                <a:ln>
                  <a:noFill/>
                </a:ln>
                <a:solidFill>
                  <a:schemeClr val="bg1"/>
                </a:solidFill>
                <a:effectLst/>
                <a:uLnTx/>
                <a:uFillTx/>
                <a:latin typeface="Times New Roman" pitchFamily="18" charset="0"/>
                <a:cs typeface="Times New Roman" pitchFamily="18" charset="0"/>
              </a:rPr>
              <a:t>komunikacija</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p>
          <a:p>
            <a:pPr marL="609600" marR="0" lvl="0" indent="-609600" algn="l" defTabSz="914400" rtl="0" eaLnBrk="1" fontAlgn="auto" latinLnBrk="0" hangingPunct="1">
              <a:lnSpc>
                <a:spcPct val="90000"/>
              </a:lnSpc>
              <a:spcBef>
                <a:spcPct val="20000"/>
              </a:spcBef>
              <a:spcAft>
                <a:spcPts val="0"/>
              </a:spcAft>
              <a:buClrTx/>
              <a:buSzTx/>
              <a:buFontTx/>
              <a:buNone/>
              <a:tabLst/>
              <a:defRPr/>
            </a:pP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L-</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7</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Primena antenskih nizova u ćelijskim bežičnim </a:t>
            </a:r>
            <a:r>
              <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    	</a:t>
            </a:r>
            <a:r>
              <a:rPr kumimoji="0" lang="sr-Latn-C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rPr>
              <a:t>sistemima</a:t>
            </a:r>
            <a:endParaRPr kumimoji="0" lang="en-US" sz="2800" i="0" u="none" strike="noStrike" kern="1200" cap="none" spc="0" normalizeH="0" baseline="0" noProof="0" dirty="0" smtClean="0">
              <a:ln>
                <a:noFill/>
              </a:ln>
              <a:solidFill>
                <a:schemeClr val="bg1"/>
              </a:solidFill>
              <a:effectLst/>
              <a:uLnTx/>
              <a:uFillTx/>
              <a:latin typeface="Times New Roman" pitchFamily="18" charset="0"/>
              <a:cs typeface="Times New Roman" pitchFamily="18" charset="0"/>
            </a:endParaRPr>
          </a:p>
        </p:txBody>
      </p:sp>
      <p:pic>
        <p:nvPicPr>
          <p:cNvPr id="10" name="Picture 3" descr="logo_ETF"/>
          <p:cNvPicPr>
            <a:picLocks noChangeAspect="1" noChangeArrowheads="1"/>
          </p:cNvPicPr>
          <p:nvPr/>
        </p:nvPicPr>
        <p:blipFill>
          <a:blip r:embed="rId3"/>
          <a:srcRect/>
          <a:stretch>
            <a:fillRect/>
          </a:stretch>
        </p:blipFill>
        <p:spPr bwMode="auto">
          <a:xfrm>
            <a:off x="0" y="0"/>
            <a:ext cx="1295400" cy="1450848"/>
          </a:xfrm>
          <a:prstGeom prst="rect">
            <a:avLst/>
          </a:prstGeom>
          <a:noFill/>
          <a:ln w="9525">
            <a:noFill/>
            <a:miter lim="800000"/>
            <a:headEnd/>
            <a:tailEnd/>
          </a:ln>
        </p:spPr>
      </p:pic>
      <p:sp>
        <p:nvSpPr>
          <p:cNvPr id="11" name="TextBox 10"/>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2" name="TextBox 11"/>
          <p:cNvSpPr txBox="1"/>
          <p:nvPr/>
        </p:nvSpPr>
        <p:spPr>
          <a:xfrm>
            <a:off x="1676400" y="381000"/>
            <a:ext cx="6477000" cy="1077218"/>
          </a:xfrm>
          <a:prstGeom prst="rect">
            <a:avLst/>
          </a:prstGeom>
          <a:noFill/>
        </p:spPr>
        <p:txBody>
          <a:bodyPr wrap="square" rtlCol="0">
            <a:spAutoFit/>
          </a:bodyPr>
          <a:lstStyle/>
          <a:p>
            <a:r>
              <a:rPr lang="sr-Latn-RS" sz="3200" b="1" dirty="0" smtClean="0">
                <a:solidFill>
                  <a:schemeClr val="bg1"/>
                </a:solidFill>
                <a:latin typeface="Times New Roman" pitchFamily="18" charset="0"/>
                <a:cs typeface="Times New Roman" pitchFamily="18" charset="0"/>
              </a:rPr>
              <a:t>PREDMET OBUHVATA 7 TEMATSKIH CELINA I TO:</a:t>
            </a:r>
            <a:endParaRPr lang="en-US" sz="3200" b="1" dirty="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1" name="Content Placeholder 10" descr="250kS_990MHz_koh.png"/>
          <p:cNvPicPr>
            <a:picLocks noGrp="1" noChangeAspect="1"/>
          </p:cNvPicPr>
          <p:nvPr>
            <p:ph idx="1"/>
          </p:nvPr>
        </p:nvPicPr>
        <p:blipFill>
          <a:blip r:embed="rId3"/>
          <a:stretch>
            <a:fillRect/>
          </a:stretch>
        </p:blipFill>
        <p:spPr>
          <a:xfrm>
            <a:off x="1197613" y="1600200"/>
            <a:ext cx="6748773" cy="4525963"/>
          </a:xfrm>
        </p:spPr>
      </p:pic>
      <p:pic>
        <p:nvPicPr>
          <p:cNvPr id="4" name="Picture 9" descr="Odbrana_10"/>
          <p:cNvPicPr>
            <a:picLocks noChangeAspect="1" noChangeArrowheads="1"/>
          </p:cNvPicPr>
          <p:nvPr/>
        </p:nvPicPr>
        <p:blipFill>
          <a:blip r:embed="rId4" cstate="print"/>
          <a:srcRect/>
          <a:stretch>
            <a:fillRect/>
          </a:stretch>
        </p:blipFill>
        <p:spPr bwMode="auto">
          <a:xfrm>
            <a:off x="0" y="0"/>
            <a:ext cx="9144000" cy="6859588"/>
          </a:xfrm>
          <a:prstGeom prst="rect">
            <a:avLst/>
          </a:prstGeom>
          <a:noFill/>
        </p:spPr>
      </p:pic>
      <p:pic>
        <p:nvPicPr>
          <p:cNvPr id="7" name="Picture 3" descr="logo_ETF"/>
          <p:cNvPicPr>
            <a:picLocks noChangeAspect="1" noChangeArrowheads="1"/>
          </p:cNvPicPr>
          <p:nvPr/>
        </p:nvPicPr>
        <p:blipFill>
          <a:blip r:embed="rId5"/>
          <a:srcRect/>
          <a:stretch>
            <a:fillRect/>
          </a:stretch>
        </p:blipFill>
        <p:spPr bwMode="auto">
          <a:xfrm>
            <a:off x="0" y="0"/>
            <a:ext cx="1295400" cy="1450848"/>
          </a:xfrm>
          <a:prstGeom prst="rect">
            <a:avLst/>
          </a:prstGeom>
          <a:noFill/>
          <a:ln w="9525">
            <a:noFill/>
            <a:miter lim="800000"/>
            <a:headEnd/>
            <a:tailEnd/>
          </a:ln>
        </p:spPr>
      </p:pic>
      <p:sp>
        <p:nvSpPr>
          <p:cNvPr id="8" name="TextBox 7"/>
          <p:cNvSpPr txBox="1"/>
          <p:nvPr/>
        </p:nvSpPr>
        <p:spPr>
          <a:xfrm>
            <a:off x="6324600" y="6488668"/>
            <a:ext cx="2133600" cy="369332"/>
          </a:xfrm>
          <a:prstGeom prst="rect">
            <a:avLst/>
          </a:prstGeom>
          <a:noFill/>
        </p:spPr>
        <p:txBody>
          <a:bodyPr wrap="square" rtlCol="0">
            <a:spAutoFit/>
          </a:bodyPr>
          <a:lstStyle/>
          <a:p>
            <a:r>
              <a:rPr lang="en-US" b="1" dirty="0" smtClean="0"/>
              <a:t>miljko.eric@etf.rs</a:t>
            </a:r>
            <a:endParaRPr lang="en-US" b="1" dirty="0"/>
          </a:p>
        </p:txBody>
      </p:sp>
      <p:sp>
        <p:nvSpPr>
          <p:cNvPr id="13" name="TextBox 12"/>
          <p:cNvSpPr txBox="1"/>
          <p:nvPr/>
        </p:nvSpPr>
        <p:spPr>
          <a:xfrm>
            <a:off x="1371600" y="381000"/>
            <a:ext cx="7467600" cy="1384995"/>
          </a:xfrm>
          <a:prstGeom prst="rect">
            <a:avLst/>
          </a:prstGeom>
          <a:noFill/>
        </p:spPr>
        <p:txBody>
          <a:bodyPr wrap="square" rtlCol="0">
            <a:spAutoFit/>
          </a:bodyPr>
          <a:lstStyle/>
          <a:p>
            <a:r>
              <a:rPr lang="en-US" sz="2800" b="1" dirty="0" smtClean="0">
                <a:solidFill>
                  <a:schemeClr val="bg1"/>
                </a:solidFill>
                <a:latin typeface="Times New Roman" pitchFamily="18" charset="0"/>
                <a:cs typeface="Times New Roman" pitchFamily="18" charset="0"/>
              </a:rPr>
              <a:t>I</a:t>
            </a:r>
            <a:r>
              <a:rPr lang="sr-Latn-RS" sz="2800" b="1" dirty="0" smtClean="0">
                <a:solidFill>
                  <a:schemeClr val="bg1"/>
                </a:solidFill>
                <a:latin typeface="Times New Roman" pitchFamily="18" charset="0"/>
                <a:cs typeface="Times New Roman" pitchFamily="18" charset="0"/>
              </a:rPr>
              <a:t>Z</a:t>
            </a:r>
            <a:r>
              <a:rPr lang="en-US" sz="2800" b="1" dirty="0" smtClean="0">
                <a:solidFill>
                  <a:schemeClr val="bg1"/>
                </a:solidFill>
                <a:latin typeface="Times New Roman" pitchFamily="18" charset="0"/>
                <a:cs typeface="Times New Roman" pitchFamily="18" charset="0"/>
              </a:rPr>
              <a:t> </a:t>
            </a:r>
            <a:r>
              <a:rPr lang="sr-Latn-RS" sz="2800" b="1" dirty="0" smtClean="0">
                <a:solidFill>
                  <a:schemeClr val="bg1"/>
                </a:solidFill>
                <a:latin typeface="Times New Roman" pitchFamily="18" charset="0"/>
                <a:cs typeface="Times New Roman" pitchFamily="18" charset="0"/>
              </a:rPr>
              <a:t>Š</a:t>
            </a:r>
            <a:r>
              <a:rPr lang="en-US" sz="2800" b="1" dirty="0" smtClean="0">
                <a:solidFill>
                  <a:schemeClr val="bg1"/>
                </a:solidFill>
                <a:latin typeface="Times New Roman" pitchFamily="18" charset="0"/>
                <a:cs typeface="Times New Roman" pitchFamily="18" charset="0"/>
              </a:rPr>
              <a:t>TAMPE JE</a:t>
            </a:r>
            <a:r>
              <a:rPr lang="sr-Latn-RS" sz="2800" b="1" dirty="0" smtClean="0">
                <a:solidFill>
                  <a:schemeClr val="bg1"/>
                </a:solidFill>
                <a:latin typeface="Times New Roman" pitchFamily="18" charset="0"/>
                <a:cs typeface="Times New Roman" pitchFamily="18" charset="0"/>
              </a:rPr>
              <a:t> IZAŠLA KNJIGA KOJ A JE OD STRANE NNV ETF-A PRIHVAĆENA  KAO  UDBENIK ZA OVAJ PREDMET </a:t>
            </a:r>
            <a:r>
              <a:rPr lang="en-US" sz="2800" b="1" dirty="0" smtClean="0">
                <a:solidFill>
                  <a:schemeClr val="bg1"/>
                </a:solidFill>
                <a:latin typeface="Times New Roman" pitchFamily="18" charset="0"/>
                <a:cs typeface="Times New Roman" pitchFamily="18" charset="0"/>
              </a:rPr>
              <a:t> </a:t>
            </a:r>
            <a:endParaRPr lang="en-US" sz="2800" dirty="0">
              <a:solidFill>
                <a:schemeClr val="bg1"/>
              </a:solidFill>
              <a:latin typeface="Times New Roman" pitchFamily="18" charset="0"/>
              <a:cs typeface="Times New Roman" pitchFamily="18" charset="0"/>
            </a:endParaRPr>
          </a:p>
        </p:txBody>
      </p:sp>
      <p:pic>
        <p:nvPicPr>
          <p:cNvPr id="9" name="Video_2019-09-30_083019.wmv">
            <a:hlinkClick r:id="" action="ppaction://media"/>
          </p:cNvPr>
          <p:cNvPicPr>
            <a:picLocks noRot="1" noChangeAspect="1"/>
          </p:cNvPicPr>
          <p:nvPr>
            <a:videoFile r:link="rId1"/>
          </p:nvPr>
        </p:nvPicPr>
        <p:blipFill>
          <a:blip r:embed="rId6"/>
          <a:stretch>
            <a:fillRect/>
          </a:stretch>
        </p:blipFill>
        <p:spPr>
          <a:xfrm>
            <a:off x="228600" y="1905000"/>
            <a:ext cx="8683371" cy="3300222"/>
          </a:xfrm>
          <a:prstGeom prst="rect">
            <a:avLst/>
          </a:prstGeom>
          <a:noFill/>
          <a:ln>
            <a:noFill/>
          </a:ln>
        </p:spPr>
      </p:pic>
    </p:spTree>
    <p:extLst>
      <p:ext uri="{BB962C8B-B14F-4D97-AF65-F5344CB8AC3E}">
        <p14:creationId xmlns="" xmlns:p14="http://schemas.microsoft.com/office/powerpoint/2010/main" val="4257795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2436"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741</Words>
  <Application>Microsoft Office PowerPoint</Application>
  <PresentationFormat>On-screen Show (4:3)</PresentationFormat>
  <Paragraphs>89</Paragraphs>
  <Slides>27</Slides>
  <Notes>0</Notes>
  <HiddenSlides>0</HiddenSlides>
  <MMClips>1</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IZGLED KORISNIČKOG  INTERFEJSA </vt:lpstr>
      <vt:lpstr>Slide 20</vt:lpstr>
      <vt:lpstr>Slide 21</vt:lpstr>
      <vt:lpstr>Slide 22</vt:lpstr>
      <vt:lpstr>Slide 23</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era</dc:creator>
  <cp:lastModifiedBy>era</cp:lastModifiedBy>
  <cp:revision>22</cp:revision>
  <dcterms:created xsi:type="dcterms:W3CDTF">2016-10-09T09:40:00Z</dcterms:created>
  <dcterms:modified xsi:type="dcterms:W3CDTF">2019-09-30T08:32:40Z</dcterms:modified>
</cp:coreProperties>
</file>