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1"/>
  </p:notesMasterIdLst>
  <p:sldIdLst>
    <p:sldId id="256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7DB7"/>
    <a:srgbClr val="DE9AC3"/>
    <a:srgbClr val="7DA9DA"/>
    <a:srgbClr val="B4D28C"/>
    <a:srgbClr val="F2988D"/>
    <a:srgbClr val="F6AF8F"/>
    <a:srgbClr val="FDD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3" autoAdjust="0"/>
  </p:normalViewPr>
  <p:slideViewPr>
    <p:cSldViewPr>
      <p:cViewPr varScale="1">
        <p:scale>
          <a:sx n="90" d="100"/>
          <a:sy n="90" d="100"/>
        </p:scale>
        <p:origin x="123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238C5-27FC-4B60-BE78-9D85BDAA67C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97A9-1966-4B5E-AD2E-03CBDF5B9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874F9-3FA9-43C9-9FEC-F4491296D5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B0B1E-F713-4E6E-820E-A438E329B28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57200" y="6245225"/>
            <a:ext cx="2667000" cy="476250"/>
          </a:xfrm>
        </p:spPr>
        <p:txBody>
          <a:bodyPr/>
          <a:lstStyle/>
          <a:p>
            <a:r>
              <a:rPr lang="pt-BR" dirty="0"/>
              <a:t>Električna merenja – 19e0</a:t>
            </a:r>
            <a:r>
              <a:rPr lang="sr-Latn-RS" dirty="0"/>
              <a:t>3</a:t>
            </a:r>
            <a:r>
              <a:rPr lang="pt-BR" dirty="0"/>
              <a:t>2em  http://telit.etf.rs/kurs/elektricna-merenja/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CE1931-1EFF-4C47-B1A1-D60CB54B6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2667000" cy="476250"/>
          </a:xfrm>
        </p:spPr>
        <p:txBody>
          <a:bodyPr/>
          <a:lstStyle>
            <a:lvl1pPr algn="l">
              <a:defRPr sz="1000"/>
            </a:lvl1pPr>
          </a:lstStyle>
          <a:p>
            <a:r>
              <a:rPr lang="pt-BR" dirty="0"/>
              <a:t>Električna merenja – 19e0</a:t>
            </a:r>
            <a:r>
              <a:rPr lang="sr-Latn-RS" dirty="0"/>
              <a:t>3</a:t>
            </a:r>
            <a:r>
              <a:rPr lang="pt-BR" dirty="0"/>
              <a:t>2em  http://telit.etf.rs/kurs/elektricna-merenja/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EB88B-9971-4C64-8ADD-0CF980AEF9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D5D108-E26F-481F-9B7B-098EE6E6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89A3-152F-4D4E-9D59-ECD287CD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428B2-8030-48E7-8205-67147E1E39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200" y="6245225"/>
            <a:ext cx="2667000" cy="476250"/>
          </a:xfrm>
        </p:spPr>
        <p:txBody>
          <a:bodyPr/>
          <a:lstStyle/>
          <a:p>
            <a:r>
              <a:rPr lang="pt-BR" dirty="0"/>
              <a:t>Električna merenja – 19e0</a:t>
            </a:r>
            <a:r>
              <a:rPr lang="sr-Latn-RS" dirty="0"/>
              <a:t>3</a:t>
            </a:r>
            <a:r>
              <a:rPr lang="pt-BR" dirty="0"/>
              <a:t>2em  http://telit.etf.rs/kurs/elektricna-merenja/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E5D1D-6E52-4473-9EA2-A4C110A23E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42FB60-3194-4B19-8A96-6BF91A94AF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2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556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pt-BR" dirty="0"/>
              <a:t>Električna merenja – 19e0</a:t>
            </a:r>
            <a:r>
              <a:rPr lang="sr-Latn-RS" dirty="0"/>
              <a:t>3</a:t>
            </a:r>
            <a:r>
              <a:rPr lang="pt-BR" dirty="0"/>
              <a:t>2em  http://telit.etf.rs/kurs/elektricna-merenja/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2FB60-3194-4B19-8A96-6BF91A94AF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elit.etf.rs/kurs/elektricna-merenj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err="1"/>
              <a:t>Elektri</a:t>
            </a:r>
            <a:r>
              <a:rPr lang="sr-Latn-CS" dirty="0" err="1"/>
              <a:t>čna</a:t>
            </a:r>
            <a:r>
              <a:rPr lang="sr-Latn-CS" dirty="0"/>
              <a:t> merenja</a:t>
            </a:r>
            <a:br>
              <a:rPr lang="sr-Latn-CS" dirty="0"/>
            </a:br>
            <a:r>
              <a:rPr lang="sr-Latn-CS" dirty="0"/>
              <a:t>19E032EM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27</a:t>
            </a:r>
            <a:r>
              <a:rPr lang="sr-Latn-CS" dirty="0"/>
              <a:t>.</a:t>
            </a:r>
            <a:r>
              <a:rPr lang="sr-Latn-RS" dirty="0"/>
              <a:t>0</a:t>
            </a:r>
            <a:r>
              <a:rPr lang="en-US" dirty="0"/>
              <a:t>2</a:t>
            </a:r>
            <a:r>
              <a:rPr lang="sr-Latn-CS" dirty="0"/>
              <a:t>. i </a:t>
            </a:r>
            <a:r>
              <a:rPr lang="en-GB" dirty="0"/>
              <a:t>28</a:t>
            </a:r>
            <a:r>
              <a:rPr lang="sr-Latn-CS" dirty="0"/>
              <a:t>.0</a:t>
            </a:r>
            <a:r>
              <a:rPr lang="en-GB" dirty="0"/>
              <a:t>2</a:t>
            </a:r>
            <a:r>
              <a:rPr lang="sr-Latn-CS" dirty="0"/>
              <a:t>. 20</a:t>
            </a:r>
            <a:r>
              <a:rPr lang="sr-Latn-RS" dirty="0"/>
              <a:t>2</a:t>
            </a:r>
            <a:r>
              <a:rPr lang="en-US" dirty="0"/>
              <a:t>4</a:t>
            </a:r>
            <a:r>
              <a:rPr lang="sr-Latn-CS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30EBEB-5EA3-42A5-AB96-6FD0084C7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dirty="0"/>
              <a:t>Po akreditaciji 2019 na modulu Telekomunikacije i informacione tehnologije predmet je u četvrtom semestru, šifra predmeta je 19e032em</a:t>
            </a:r>
          </a:p>
          <a:p>
            <a:r>
              <a:rPr lang="sr-Latn-RS" sz="2400" dirty="0"/>
              <a:t>Predmet „vredi“ 4 </a:t>
            </a:r>
            <a:r>
              <a:rPr lang="sr-Latn-RS" sz="2400" dirty="0" err="1"/>
              <a:t>ESPB</a:t>
            </a:r>
            <a:r>
              <a:rPr lang="sr-Latn-RS" sz="2400" dirty="0"/>
              <a:t>, fond časova je 2 časa predavanja + dva časa DON (uglavnom laboratorijske vežbe)</a:t>
            </a:r>
          </a:p>
          <a:p>
            <a:r>
              <a:rPr lang="sr-Latn-RS" sz="2400" dirty="0"/>
              <a:t>Predmet je po sadržaju sličan predmetu Električna merenja na modulima Signali i sistemi i Fizička elektronika koji se drži u trećem semestru sa šifrom 19e052em</a:t>
            </a:r>
            <a:r>
              <a:rPr lang="en-GB" sz="2400" dirty="0"/>
              <a:t>:</a:t>
            </a:r>
          </a:p>
          <a:p>
            <a:pPr lvl="1"/>
            <a:r>
              <a:rPr lang="sr-Latn-RS" sz="2000" b="1" dirty="0"/>
              <a:t>ne može</a:t>
            </a:r>
            <a:r>
              <a:rPr lang="sr-Latn-RS" sz="2000" dirty="0"/>
              <a:t> 19e032em →</a:t>
            </a:r>
            <a:r>
              <a:rPr lang="en-GB" sz="2000" dirty="0"/>
              <a:t> </a:t>
            </a:r>
            <a:r>
              <a:rPr lang="sr-Latn-RS" sz="2000" dirty="0"/>
              <a:t>19e052em </a:t>
            </a:r>
            <a:r>
              <a:rPr lang="en-GB" sz="2000" dirty="0"/>
              <a:t>se </a:t>
            </a:r>
            <a:r>
              <a:rPr lang="sr-Latn-RS" sz="2000" dirty="0"/>
              <a:t>direktno </a:t>
            </a:r>
            <a:r>
              <a:rPr lang="sr-Latn-RS" sz="2000" dirty="0" err="1"/>
              <a:t>ekvivalentirati</a:t>
            </a:r>
            <a:r>
              <a:rPr lang="sr-Latn-RS" sz="2000" dirty="0"/>
              <a:t> jer predmet 10e052em ima već fond časova i nosi više ESPB</a:t>
            </a:r>
            <a:endParaRPr lang="en-GB" sz="2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DB47E-7BDC-45DB-AACF-AF31ECB9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</a:t>
            </a:r>
            <a:r>
              <a:rPr lang="sr-Latn-RS"/>
              <a:t>3</a:t>
            </a:r>
            <a:r>
              <a:rPr lang="pt-BR"/>
              <a:t>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F1DBEB-A7A8-4DCF-A3B2-F00A8B63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Školska 202</a:t>
            </a:r>
            <a:r>
              <a:rPr lang="en-US" dirty="0"/>
              <a:t>3</a:t>
            </a:r>
            <a:r>
              <a:rPr lang="sr-Latn-RS" dirty="0"/>
              <a:t>/202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819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30EBEB-5EA3-42A5-AB96-6FD0084C7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Predaju</a:t>
            </a:r>
            <a:r>
              <a:rPr lang="sr-Latn-RS" sz="2800" dirty="0"/>
              <a:t>:</a:t>
            </a:r>
          </a:p>
          <a:p>
            <a:pPr lvl="1"/>
            <a:r>
              <a:rPr lang="sr-Latn-RS" sz="2400" dirty="0"/>
              <a:t>van. prof. Jelena Ćertić, certic</a:t>
            </a:r>
            <a:r>
              <a:rPr lang="en-US" sz="2400" dirty="0"/>
              <a:t>@etf.rs</a:t>
            </a:r>
            <a:r>
              <a:rPr lang="sr-Latn-RS" sz="2400" dirty="0"/>
              <a:t>,</a:t>
            </a:r>
            <a:br>
              <a:rPr lang="en-US" sz="2400" dirty="0"/>
            </a:br>
            <a:r>
              <a:rPr lang="sr-Latn-RS" sz="2400" dirty="0"/>
              <a:t>Katedra za telekomunikacije, soba 6</a:t>
            </a:r>
            <a:r>
              <a:rPr lang="en-US" sz="2400" dirty="0"/>
              <a:t>9</a:t>
            </a:r>
            <a:r>
              <a:rPr lang="sr-Latn-RS" sz="2400" dirty="0"/>
              <a:t>,</a:t>
            </a:r>
          </a:p>
          <a:p>
            <a:pPr lvl="1"/>
            <a:r>
              <a:rPr lang="sr-Latn-RS" sz="2400" dirty="0"/>
              <a:t>van. prof. Milica Janković, </a:t>
            </a:r>
            <a:r>
              <a:rPr lang="en-US" sz="2400" dirty="0"/>
              <a:t>piperski@etf.rs</a:t>
            </a:r>
            <a:br>
              <a:rPr lang="en-US" sz="2400" dirty="0"/>
            </a:br>
            <a:r>
              <a:rPr lang="sr-Latn-RS" sz="2400" dirty="0"/>
              <a:t>Katedra za signale i sisteme</a:t>
            </a:r>
            <a:r>
              <a:rPr lang="en-US" sz="2400" dirty="0"/>
              <a:t>,</a:t>
            </a:r>
            <a:r>
              <a:rPr lang="sr-Latn-RS" sz="2400" dirty="0"/>
              <a:t> </a:t>
            </a:r>
            <a:r>
              <a:rPr lang="en-US" sz="2400" dirty="0"/>
              <a:t>soba 71</a:t>
            </a:r>
            <a:endParaRPr lang="sr-Latn-RS" sz="2400" dirty="0"/>
          </a:p>
          <a:p>
            <a:r>
              <a:rPr lang="sr-Latn-CS" dirty="0"/>
              <a:t>Sajt predmeta:</a:t>
            </a:r>
          </a:p>
          <a:p>
            <a:pPr lvl="1">
              <a:buNone/>
            </a:pPr>
            <a:r>
              <a:rPr lang="sr-Latn-CS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http://telit.etf.rs/kurs/elektricna-merenja/</a:t>
            </a:r>
            <a:endParaRPr lang="en-US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DB47E-7BDC-45DB-AACF-AF31ECB9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</a:t>
            </a:r>
            <a:r>
              <a:rPr lang="sr-Latn-RS"/>
              <a:t>3</a:t>
            </a:r>
            <a:r>
              <a:rPr lang="pt-BR"/>
              <a:t>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F1DBEB-A7A8-4DCF-A3B2-F00A8B63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Školska 202</a:t>
            </a:r>
            <a:r>
              <a:rPr lang="en-US" dirty="0"/>
              <a:t>3</a:t>
            </a:r>
            <a:r>
              <a:rPr lang="sr-Latn-RS" dirty="0"/>
              <a:t>/202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63006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30EBEB-5EA3-42A5-AB96-6FD0084C7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Lab</a:t>
            </a:r>
            <a:r>
              <a:rPr lang="sr-Latn-RS" sz="2800" dirty="0"/>
              <a:t>.</a:t>
            </a:r>
            <a:r>
              <a:rPr lang="en-US" sz="2800" dirty="0"/>
              <a:t> </a:t>
            </a:r>
            <a:r>
              <a:rPr lang="sr-Latn-RS" sz="2800" dirty="0"/>
              <a:t>v</a:t>
            </a:r>
            <a:r>
              <a:rPr lang="en-US" sz="2800" dirty="0"/>
              <a:t>e</a:t>
            </a:r>
            <a:r>
              <a:rPr lang="sr-Latn-RS" sz="2800" dirty="0" err="1"/>
              <a:t>žbe</a:t>
            </a:r>
            <a:r>
              <a:rPr lang="sr-Latn-RS" sz="2800" dirty="0"/>
              <a:t> predavači i:</a:t>
            </a:r>
          </a:p>
          <a:p>
            <a:pPr lvl="1"/>
            <a:r>
              <a:rPr lang="sr-Latn-RS" sz="2400" dirty="0"/>
              <a:t>D</a:t>
            </a:r>
            <a:r>
              <a:rPr lang="en-US" sz="2400" dirty="0"/>
              <a:t>o</a:t>
            </a:r>
            <a:r>
              <a:rPr lang="sr-Latn-RS" sz="2400" dirty="0"/>
              <a:t>cent Miloš Bjelić, </a:t>
            </a:r>
            <a:r>
              <a:rPr lang="sr-Latn-RS" sz="2400" dirty="0" err="1"/>
              <a:t>bjelic</a:t>
            </a:r>
            <a:r>
              <a:rPr lang="en-US" sz="2400" dirty="0"/>
              <a:t>@etf.rs</a:t>
            </a:r>
            <a:br>
              <a:rPr lang="sr-Latn-RS" sz="2400" dirty="0"/>
            </a:br>
            <a:r>
              <a:rPr lang="sr-Latn-RS" sz="2400" dirty="0"/>
              <a:t>Katedra za telekomunikacije, soba 17</a:t>
            </a:r>
          </a:p>
          <a:p>
            <a:pPr lvl="1"/>
            <a:endParaRPr lang="sr-Latn-RS" sz="2400" dirty="0"/>
          </a:p>
          <a:p>
            <a:pPr lvl="1"/>
            <a:r>
              <a:rPr lang="sr-Latn-RS" sz="2400" dirty="0" err="1"/>
              <a:t>ms</a:t>
            </a:r>
            <a:r>
              <a:rPr lang="sr-Latn-RS" sz="2400" dirty="0"/>
              <a:t> Tatjana Miljković, istraživač </a:t>
            </a:r>
            <a:r>
              <a:rPr lang="en-US" sz="2400" dirty="0" err="1"/>
              <a:t>saradnik</a:t>
            </a:r>
            <a:r>
              <a:rPr lang="sr-Latn-RS" sz="2400" dirty="0"/>
              <a:t>, tm@etf.rs</a:t>
            </a:r>
            <a:br>
              <a:rPr lang="sr-Latn-RS" sz="2400" dirty="0"/>
            </a:br>
            <a:r>
              <a:rPr lang="sr-Latn-RS" sz="2400" dirty="0"/>
              <a:t>Katedra za telekomunikacije, soba 17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A</a:t>
            </a:r>
            <a:r>
              <a:rPr lang="sr-Latn-RS" sz="2400" dirty="0" err="1"/>
              <a:t>sistent</a:t>
            </a:r>
            <a:r>
              <a:rPr lang="sr-Latn-RS" sz="2400" dirty="0"/>
              <a:t> </a:t>
            </a:r>
            <a:r>
              <a:rPr lang="sr-Latn-RS" sz="2400" dirty="0" err="1"/>
              <a:t>ms</a:t>
            </a:r>
            <a:r>
              <a:rPr lang="sr-Latn-RS" sz="2400" dirty="0"/>
              <a:t> </a:t>
            </a:r>
            <a:r>
              <a:rPr lang="en-US" sz="2400" dirty="0"/>
              <a:t>Marija Novi</a:t>
            </a:r>
            <a:r>
              <a:rPr lang="sr-Latn-RS" sz="2400" dirty="0" err="1"/>
              <a:t>čić</a:t>
            </a:r>
            <a:r>
              <a:rPr lang="sr-Latn-RS" sz="2400" dirty="0"/>
              <a:t>, novicic@etf.bg.ac.rs</a:t>
            </a:r>
            <a:br>
              <a:rPr lang="sr-Latn-RS" sz="2400" dirty="0"/>
            </a:br>
            <a:r>
              <a:rPr lang="sr-Latn-RS" sz="2400" dirty="0"/>
              <a:t>Katedra za signale i sisteme, soba 917, zgrada „Lola“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DB47E-7BDC-45DB-AACF-AF31ECB9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</a:t>
            </a:r>
            <a:r>
              <a:rPr lang="sr-Latn-RS"/>
              <a:t>3</a:t>
            </a:r>
            <a:r>
              <a:rPr lang="pt-BR"/>
              <a:t>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F1DBEB-A7A8-4DCF-A3B2-F00A8B63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Školska 202</a:t>
            </a:r>
            <a:r>
              <a:rPr lang="en-US" dirty="0"/>
              <a:t>3</a:t>
            </a:r>
            <a:r>
              <a:rPr lang="sr-Latn-RS" dirty="0"/>
              <a:t>/202</a:t>
            </a:r>
            <a:r>
              <a:rPr lang="en-US" dirty="0"/>
              <a:t>4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2EA0289-8F5E-4098-9113-93D4AE59AACB}"/>
              </a:ext>
            </a:extLst>
          </p:cNvPr>
          <p:cNvSpPr/>
          <p:nvPr/>
        </p:nvSpPr>
        <p:spPr>
          <a:xfrm>
            <a:off x="4572000" y="5486400"/>
            <a:ext cx="4038600" cy="1096962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36000" rtlCol="0" anchor="ctr" anchorCtr="1"/>
          <a:lstStyle/>
          <a:p>
            <a:pPr algn="ctr"/>
            <a:r>
              <a:rPr lang="sr-Latn-RS" b="1" dirty="0">
                <a:solidFill>
                  <a:srgbClr val="FF0000"/>
                </a:solidFill>
              </a:rPr>
              <a:t>Demonstratori</a:t>
            </a:r>
            <a:r>
              <a:rPr lang="en-US" b="1" dirty="0">
                <a:solidFill>
                  <a:srgbClr val="FF0000"/>
                </a:solidFill>
              </a:rPr>
              <a:t> (</a:t>
            </a:r>
            <a:r>
              <a:rPr lang="en-US" b="1" dirty="0" err="1">
                <a:solidFill>
                  <a:srgbClr val="FF0000"/>
                </a:solidFill>
              </a:rPr>
              <a:t>studenti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modula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Telekomunikacije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r-Latn-RS" b="1" dirty="0">
                <a:solidFill>
                  <a:srgbClr val="FF0000"/>
                </a:solidFill>
              </a:rPr>
              <a:t>i informacione tehnologije i Signali i sistemi)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9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30EBEB-5EA3-42A5-AB96-6FD0084C7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dirty="0"/>
              <a:t>Predispitne obaveze</a:t>
            </a:r>
          </a:p>
          <a:p>
            <a:pPr lvl="1"/>
            <a:r>
              <a:rPr lang="sr-Latn-CS" sz="2000" dirty="0" err="1"/>
              <a:t>Lab</a:t>
            </a:r>
            <a:r>
              <a:rPr lang="sr-Latn-CS" sz="2000" dirty="0"/>
              <a:t>. </a:t>
            </a:r>
            <a:r>
              <a:rPr lang="en-US" sz="2000" dirty="0"/>
              <a:t>v</a:t>
            </a:r>
            <a:r>
              <a:rPr lang="sr-Latn-CS" sz="2000" dirty="0" err="1"/>
              <a:t>ežbe</a:t>
            </a:r>
            <a:r>
              <a:rPr lang="sr-Latn-CS" sz="2000" dirty="0"/>
              <a:t> (20%) (</a:t>
            </a:r>
            <a:r>
              <a:rPr lang="en-US" sz="2000" dirty="0"/>
              <a:t>po</a:t>
            </a:r>
            <a:r>
              <a:rPr lang="sr-Latn-RS" sz="2000" dirty="0" err="1"/>
              <a:t>činju</a:t>
            </a:r>
            <a:r>
              <a:rPr lang="sr-Latn-RS" sz="2000" dirty="0"/>
              <a:t> kada malo odmaknemo s predavanjima</a:t>
            </a:r>
            <a:r>
              <a:rPr lang="sr-Latn-CS" sz="2000" dirty="0"/>
              <a:t>)</a:t>
            </a:r>
          </a:p>
          <a:p>
            <a:pPr lvl="1"/>
            <a:r>
              <a:rPr lang="sr-Latn-CS" sz="2000" dirty="0"/>
              <a:t>Završni praktičan rad u </a:t>
            </a:r>
            <a:r>
              <a:rPr lang="sr-Latn-CS" sz="2000" dirty="0" err="1"/>
              <a:t>lab</a:t>
            </a:r>
            <a:r>
              <a:rPr lang="sr-Latn-CS" sz="2000" dirty="0"/>
              <a:t>. (20%) (pretposlednja ili poslednja nedelja semestra)</a:t>
            </a:r>
          </a:p>
          <a:p>
            <a:r>
              <a:rPr lang="sr-Latn-CS" sz="2400" dirty="0"/>
              <a:t>Ispit</a:t>
            </a:r>
            <a:endParaRPr lang="en-US" sz="2400" dirty="0"/>
          </a:p>
          <a:p>
            <a:pPr lvl="1"/>
            <a:r>
              <a:rPr lang="sr-Latn-RS" sz="2000" dirty="0"/>
              <a:t>60% - </a:t>
            </a:r>
            <a:r>
              <a:rPr lang="en-US" sz="2000" dirty="0"/>
              <a:t>4 </a:t>
            </a:r>
            <a:r>
              <a:rPr lang="en-US" sz="2000" dirty="0" err="1"/>
              <a:t>zadatka</a:t>
            </a:r>
            <a:endParaRPr lang="sr-Latn-RS" sz="2000" dirty="0"/>
          </a:p>
          <a:p>
            <a:r>
              <a:rPr lang="sr-Latn-RS" sz="2400" dirty="0"/>
              <a:t>Bonus poeni</a:t>
            </a:r>
          </a:p>
          <a:p>
            <a:pPr lvl="1"/>
            <a:r>
              <a:rPr lang="sr-Latn-RS" sz="2000" dirty="0"/>
              <a:t>Mali zadaci na časovima predavanja</a:t>
            </a:r>
          </a:p>
          <a:p>
            <a:pPr lvl="1"/>
            <a:r>
              <a:rPr lang="sr-Latn-RS" sz="2000" dirty="0"/>
              <a:t>Na </a:t>
            </a:r>
            <a:r>
              <a:rPr lang="sr-Latn-RS" sz="2000" dirty="0" err="1"/>
              <a:t>lab</a:t>
            </a:r>
            <a:r>
              <a:rPr lang="sr-Latn-RS" sz="2000" dirty="0"/>
              <a:t>. vežbama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DB47E-7BDC-45DB-AACF-AF31ECB9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</a:t>
            </a:r>
            <a:r>
              <a:rPr lang="sr-Latn-RS"/>
              <a:t>3</a:t>
            </a:r>
            <a:r>
              <a:rPr lang="pt-BR"/>
              <a:t>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F1DBEB-A7A8-4DCF-A3B2-F00A8B63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Školska 202</a:t>
            </a:r>
            <a:r>
              <a:rPr lang="en-GB" dirty="0"/>
              <a:t>3</a:t>
            </a:r>
            <a:r>
              <a:rPr lang="sr-Latn-RS" dirty="0"/>
              <a:t>/202</a:t>
            </a:r>
            <a:r>
              <a:rPr lang="en-GB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88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30EBEB-5EA3-42A5-AB96-6FD0084C7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dirty="0"/>
              <a:t>Laboratorijske vežbe </a:t>
            </a:r>
          </a:p>
          <a:p>
            <a:pPr lvl="1"/>
            <a:r>
              <a:rPr lang="sr-Latn-CS" sz="2000" dirty="0"/>
              <a:t>Ove godine vežbe će svaki student raditi samostalno (ako bude moguće)</a:t>
            </a:r>
          </a:p>
          <a:p>
            <a:pPr lvl="1"/>
            <a:r>
              <a:rPr lang="sr-Latn-CS" sz="2000" dirty="0"/>
              <a:t>Ukupno će biti šest-osam vežbi</a:t>
            </a:r>
          </a:p>
          <a:p>
            <a:pPr lvl="1"/>
            <a:r>
              <a:rPr lang="sr-Latn-CS" sz="2000" dirty="0"/>
              <a:t>Vežbe su obavezne</a:t>
            </a:r>
          </a:p>
          <a:p>
            <a:pPr lvl="1"/>
            <a:r>
              <a:rPr lang="sr-Latn-CS" sz="2000" dirty="0"/>
              <a:t>Vežbe su priprema za završni praktičan rad u laboratoriji</a:t>
            </a:r>
          </a:p>
          <a:p>
            <a:r>
              <a:rPr lang="sr-Latn-CS" sz="2400" dirty="0">
                <a:ea typeface="+mn-ea"/>
              </a:rPr>
              <a:t>Završni praktičan rad u </a:t>
            </a:r>
            <a:r>
              <a:rPr lang="sr-Latn-CS" sz="2400" dirty="0" err="1">
                <a:ea typeface="+mn-ea"/>
              </a:rPr>
              <a:t>lab</a:t>
            </a:r>
            <a:r>
              <a:rPr lang="sr-Latn-CS" sz="2400" dirty="0">
                <a:ea typeface="+mn-ea"/>
              </a:rPr>
              <a:t>. (20%) (pretposlednja ili poslednja nedelja </a:t>
            </a:r>
            <a:r>
              <a:rPr lang="sr-Latn-CS" sz="2400" dirty="0" err="1">
                <a:ea typeface="+mn-ea"/>
              </a:rPr>
              <a:t>semsetra</a:t>
            </a:r>
            <a:r>
              <a:rPr lang="sr-Latn-CS" sz="2400" dirty="0">
                <a:ea typeface="+mn-ea"/>
              </a:rPr>
              <a:t>)</a:t>
            </a:r>
          </a:p>
          <a:p>
            <a:r>
              <a:rPr lang="sr-Latn-CS" sz="2400" dirty="0"/>
              <a:t>Na svakom od ova dva dela predispitnih obaveza treba sakupiti 50%</a:t>
            </a:r>
          </a:p>
          <a:p>
            <a:r>
              <a:rPr lang="sr-Latn-CS" sz="2400" dirty="0">
                <a:ea typeface="+mn-ea"/>
              </a:rPr>
              <a:t>Na samom ispitu treba sakupiti 50%</a:t>
            </a:r>
          </a:p>
          <a:p>
            <a:endParaRPr lang="sr-Latn-CS" sz="2400" dirty="0">
              <a:ea typeface="+mn-ea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DB47E-7BDC-45DB-AACF-AF31ECB9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</a:t>
            </a:r>
            <a:r>
              <a:rPr lang="sr-Latn-RS"/>
              <a:t>3</a:t>
            </a:r>
            <a:r>
              <a:rPr lang="pt-BR"/>
              <a:t>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F1DBEB-A7A8-4DCF-A3B2-F00A8B63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Školska 202</a:t>
            </a:r>
            <a:r>
              <a:rPr lang="en-GB" dirty="0"/>
              <a:t>3</a:t>
            </a:r>
            <a:r>
              <a:rPr lang="sr-Latn-RS" dirty="0"/>
              <a:t>/202</a:t>
            </a:r>
            <a:r>
              <a:rPr lang="en-GB" dirty="0"/>
              <a:t>4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4A1D850-84D5-45C5-B745-80EC1401804D}"/>
              </a:ext>
            </a:extLst>
          </p:cNvPr>
          <p:cNvSpPr/>
          <p:nvPr/>
        </p:nvSpPr>
        <p:spPr>
          <a:xfrm>
            <a:off x="5867400" y="5130341"/>
            <a:ext cx="2688210" cy="641531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b="1" dirty="0">
                <a:solidFill>
                  <a:srgbClr val="FF0000"/>
                </a:solidFill>
              </a:rPr>
              <a:t>Da bi se </a:t>
            </a:r>
            <a:r>
              <a:rPr lang="sr-Latn-RS" b="1">
                <a:solidFill>
                  <a:srgbClr val="FF0000"/>
                </a:solidFill>
              </a:rPr>
              <a:t>ispit položio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C1BDF4-39A0-42E4-A80A-379D5B06CB0A}"/>
              </a:ext>
            </a:extLst>
          </p:cNvPr>
          <p:cNvSpPr/>
          <p:nvPr/>
        </p:nvSpPr>
        <p:spPr>
          <a:xfrm>
            <a:off x="228600" y="4648200"/>
            <a:ext cx="8610600" cy="12922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8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30EBEB-5EA3-42A5-AB96-6FD0084C7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1800" dirty="0"/>
              <a:t>Merni instrumenti</a:t>
            </a:r>
          </a:p>
          <a:p>
            <a:pPr lvl="1"/>
            <a:r>
              <a:rPr lang="sr-Latn-CS" sz="1600" dirty="0"/>
              <a:t>opšte karakteristike</a:t>
            </a:r>
          </a:p>
          <a:p>
            <a:pPr lvl="1"/>
            <a:r>
              <a:rPr lang="sr-Latn-CS" sz="1600" dirty="0"/>
              <a:t>analogni, digitalni</a:t>
            </a:r>
          </a:p>
          <a:p>
            <a:pPr lvl="1"/>
            <a:r>
              <a:rPr lang="sr-Latn-CS" sz="1600" dirty="0"/>
              <a:t>ampermetri, </a:t>
            </a:r>
            <a:r>
              <a:rPr lang="sr-Latn-CS" sz="1600" dirty="0" err="1"/>
              <a:t>voltmetri</a:t>
            </a:r>
            <a:endParaRPr lang="sr-Latn-CS" sz="1600" dirty="0"/>
          </a:p>
          <a:p>
            <a:pPr lvl="2"/>
            <a:r>
              <a:rPr lang="sr-Latn-CS" sz="1600" dirty="0"/>
              <a:t>temperaturna zavisnost</a:t>
            </a:r>
          </a:p>
          <a:p>
            <a:pPr lvl="2"/>
            <a:r>
              <a:rPr lang="sr-Latn-CS" sz="1600" dirty="0" err="1"/>
              <a:t>ispravljačka</a:t>
            </a:r>
            <a:r>
              <a:rPr lang="sr-Latn-CS" sz="1600" dirty="0"/>
              <a:t> kola</a:t>
            </a:r>
          </a:p>
          <a:p>
            <a:pPr lvl="1"/>
            <a:r>
              <a:rPr lang="sr-Latn-CS" sz="1600" dirty="0" err="1"/>
              <a:t>multimetri</a:t>
            </a:r>
            <a:r>
              <a:rPr lang="sr-Latn-CS" sz="1600" dirty="0"/>
              <a:t>/</a:t>
            </a:r>
            <a:r>
              <a:rPr lang="sr-Latn-CS" sz="1600" dirty="0" err="1"/>
              <a:t>unimeri</a:t>
            </a:r>
            <a:r>
              <a:rPr lang="sr-Latn-CS" sz="1600" dirty="0"/>
              <a:t>,</a:t>
            </a:r>
          </a:p>
          <a:p>
            <a:pPr lvl="1"/>
            <a:r>
              <a:rPr lang="sr-Latn-CS" sz="1600" dirty="0"/>
              <a:t>osciloskopi, </a:t>
            </a:r>
            <a:r>
              <a:rPr lang="sr-Latn-CS" sz="1600" dirty="0" err="1"/>
              <a:t>RLC</a:t>
            </a:r>
            <a:r>
              <a:rPr lang="sr-Latn-CS" sz="1600" dirty="0"/>
              <a:t> metri</a:t>
            </a:r>
          </a:p>
          <a:p>
            <a:r>
              <a:rPr lang="sr-Latn-CS" sz="1800" dirty="0"/>
              <a:t>Merna nesigurnost</a:t>
            </a:r>
          </a:p>
          <a:p>
            <a:r>
              <a:rPr lang="sr-Latn-CS" sz="1800" dirty="0"/>
              <a:t>Metode merenja električnih veličina</a:t>
            </a:r>
          </a:p>
          <a:p>
            <a:pPr lvl="1"/>
            <a:r>
              <a:rPr lang="sr-Latn-CS" sz="1600" dirty="0"/>
              <a:t>napon, struja</a:t>
            </a:r>
          </a:p>
          <a:p>
            <a:pPr lvl="1"/>
            <a:r>
              <a:rPr lang="sr-Latn-CS" sz="1600" dirty="0"/>
              <a:t>otpornosti, </a:t>
            </a:r>
            <a:r>
              <a:rPr lang="sr-Latn-CS" sz="1600" dirty="0" err="1"/>
              <a:t>kapacitivnosti</a:t>
            </a:r>
            <a:r>
              <a:rPr lang="sr-Latn-CS" sz="1600" dirty="0"/>
              <a:t>, </a:t>
            </a:r>
            <a:r>
              <a:rPr lang="sr-Latn-CS" sz="1600" dirty="0" err="1"/>
              <a:t>induktivnosti</a:t>
            </a:r>
            <a:endParaRPr lang="sr-Latn-CS" sz="1600" dirty="0"/>
          </a:p>
          <a:p>
            <a:pPr lvl="1"/>
            <a:r>
              <a:rPr lang="sr-Latn-CS" sz="1600" dirty="0"/>
              <a:t>merni mostovi</a:t>
            </a:r>
          </a:p>
          <a:p>
            <a:r>
              <a:rPr lang="sr-Latn-CS" sz="2000" dirty="0"/>
              <a:t>Metode merenja </a:t>
            </a:r>
            <a:r>
              <a:rPr lang="sr-Latn-CS" sz="2000" dirty="0" err="1"/>
              <a:t>neelektričnih</a:t>
            </a:r>
            <a:r>
              <a:rPr lang="sr-Latn-CS" sz="2000" dirty="0"/>
              <a:t> veličina</a:t>
            </a:r>
          </a:p>
          <a:p>
            <a:r>
              <a:rPr lang="sr-Latn-CS" sz="1800" dirty="0"/>
              <a:t>Virtuelna instrumentacija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DB47E-7BDC-45DB-AACF-AF31ECB9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</a:t>
            </a:r>
            <a:r>
              <a:rPr lang="sr-Latn-RS"/>
              <a:t>3</a:t>
            </a:r>
            <a:r>
              <a:rPr lang="pt-BR"/>
              <a:t>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F1DBEB-A7A8-4DCF-A3B2-F00A8B63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Sadržaj kursa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0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30EBEB-5EA3-42A5-AB96-6FD0084C7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200" dirty="0"/>
              <a:t>Materijali sa predavanja</a:t>
            </a:r>
            <a:br>
              <a:rPr lang="sr-Latn-RS" sz="2200" dirty="0"/>
            </a:br>
            <a:r>
              <a:rPr lang="sr-Latn-RS" sz="2200" dirty="0"/>
              <a:t>	(sajt predmeta/tim na MS </a:t>
            </a:r>
            <a:r>
              <a:rPr lang="sr-Latn-RS" sz="2200" dirty="0" err="1"/>
              <a:t>Teams</a:t>
            </a:r>
            <a:r>
              <a:rPr lang="sr-Latn-RS" sz="2200" dirty="0"/>
              <a:t> platformi)</a:t>
            </a:r>
          </a:p>
          <a:p>
            <a:r>
              <a:rPr lang="sr-Latn-RS" sz="2200" dirty="0"/>
              <a:t>Materijali za </a:t>
            </a:r>
            <a:r>
              <a:rPr lang="sr-Latn-RS" sz="2200" dirty="0" err="1"/>
              <a:t>lab</a:t>
            </a:r>
            <a:r>
              <a:rPr lang="sr-Latn-RS" sz="2200" dirty="0"/>
              <a:t>. </a:t>
            </a:r>
            <a:r>
              <a:rPr lang="en-US" sz="2200" dirty="0"/>
              <a:t>v</a:t>
            </a:r>
            <a:r>
              <a:rPr lang="sr-Latn-RS" sz="2200" dirty="0" err="1"/>
              <a:t>ežbe</a:t>
            </a:r>
            <a:br>
              <a:rPr lang="sr-Latn-RS" sz="2200" dirty="0"/>
            </a:br>
            <a:r>
              <a:rPr lang="sr-Latn-RS" sz="2200" dirty="0"/>
              <a:t>	(sajt predmeta/tim na MS </a:t>
            </a:r>
            <a:r>
              <a:rPr lang="sr-Latn-RS" sz="2200" dirty="0" err="1"/>
              <a:t>Teams</a:t>
            </a:r>
            <a:r>
              <a:rPr lang="sr-Latn-RS" sz="2200" dirty="0"/>
              <a:t> platformi)</a:t>
            </a:r>
          </a:p>
          <a:p>
            <a:r>
              <a:rPr lang="sr-Latn-RS" sz="2200" dirty="0"/>
              <a:t>Primeri ispitnih zadataka</a:t>
            </a:r>
            <a:br>
              <a:rPr lang="sr-Latn-RS" sz="2200" dirty="0"/>
            </a:br>
            <a:r>
              <a:rPr lang="sr-Latn-RS" sz="2200" dirty="0"/>
              <a:t>	(sajt predmeta/tim na MS </a:t>
            </a:r>
            <a:r>
              <a:rPr lang="sr-Latn-RS" sz="2200" dirty="0" err="1"/>
              <a:t>Teams</a:t>
            </a:r>
            <a:r>
              <a:rPr lang="sr-Latn-RS" sz="2200" dirty="0"/>
              <a:t> platformi)</a:t>
            </a:r>
            <a:endParaRPr lang="en-US" sz="2200" dirty="0"/>
          </a:p>
          <a:p>
            <a:r>
              <a:rPr lang="sr-Latn-RS" sz="2200" dirty="0" err="1"/>
              <a:t>Tumanski</a:t>
            </a:r>
            <a:r>
              <a:rPr lang="sr-Latn-RS" sz="2200" dirty="0"/>
              <a:t>, „</a:t>
            </a:r>
            <a:r>
              <a:rPr lang="sr-Latn-RS" sz="2200" dirty="0" err="1"/>
              <a:t>Principles</a:t>
            </a:r>
            <a:r>
              <a:rPr lang="sr-Latn-RS" sz="2200" dirty="0"/>
              <a:t> </a:t>
            </a:r>
            <a:r>
              <a:rPr lang="sr-Latn-RS" sz="2200" dirty="0" err="1"/>
              <a:t>of</a:t>
            </a:r>
            <a:r>
              <a:rPr lang="sr-Latn-RS" sz="2200" dirty="0"/>
              <a:t> </a:t>
            </a:r>
            <a:r>
              <a:rPr lang="sr-Latn-RS" sz="2200" dirty="0" err="1"/>
              <a:t>electrical</a:t>
            </a:r>
            <a:r>
              <a:rPr lang="sr-Latn-RS" sz="2200" dirty="0"/>
              <a:t> </a:t>
            </a:r>
            <a:r>
              <a:rPr lang="sr-Latn-RS" sz="2200" dirty="0" err="1"/>
              <a:t>measurement</a:t>
            </a:r>
            <a:r>
              <a:rPr lang="sr-Latn-RS" sz="2200" dirty="0"/>
              <a:t>“</a:t>
            </a:r>
          </a:p>
          <a:p>
            <a:r>
              <a:rPr lang="sr-Latn-RS" sz="2200" dirty="0"/>
              <a:t>Pejović, „Princip rada i primena osciloskopa“</a:t>
            </a:r>
            <a:r>
              <a:rPr lang="en-US" sz="2200" dirty="0"/>
              <a:t>, </a:t>
            </a:r>
            <a:r>
              <a:rPr lang="en-US" sz="2200" dirty="0" err="1"/>
              <a:t>sajt</a:t>
            </a:r>
            <a:r>
              <a:rPr lang="en-US" sz="2200" dirty="0"/>
              <a:t> ETF-a</a:t>
            </a:r>
            <a:endParaRPr lang="sr-Latn-RS" sz="2200" dirty="0"/>
          </a:p>
          <a:p>
            <a:r>
              <a:rPr lang="en-US" sz="2200" dirty="0" err="1"/>
              <a:t>Pravica</a:t>
            </a:r>
            <a:r>
              <a:rPr lang="en-US" sz="2200" dirty="0"/>
              <a:t>, </a:t>
            </a:r>
            <a:r>
              <a:rPr lang="en-US" sz="2200" dirty="0" err="1"/>
              <a:t>Bagari</a:t>
            </a:r>
            <a:r>
              <a:rPr lang="sr-Latn-RS" sz="2200" dirty="0"/>
              <a:t>ć „</a:t>
            </a:r>
            <a:r>
              <a:rPr lang="sr-Latn-RS" sz="2200" dirty="0" err="1"/>
              <a:t>Metrologija</a:t>
            </a:r>
            <a:r>
              <a:rPr lang="sr-Latn-RS" sz="2200" dirty="0"/>
              <a:t> električnih veličina“</a:t>
            </a:r>
          </a:p>
          <a:p>
            <a:r>
              <a:rPr lang="sr-Latn-RS" sz="2200" dirty="0"/>
              <a:t>Filip Petrović, „Električna merenja“</a:t>
            </a:r>
          </a:p>
          <a:p>
            <a:r>
              <a:rPr lang="en-US" sz="2200" dirty="0"/>
              <a:t>GUM, VIM,</a:t>
            </a:r>
            <a:br>
              <a:rPr lang="en-US" sz="2200" dirty="0"/>
            </a:br>
            <a:r>
              <a:rPr lang="sr-Latn-RS" sz="2200" dirty="0"/>
              <a:t>http://www.bipm.org/en/publications/guides/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DB47E-7BDC-45DB-AACF-AF31ECB9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</a:t>
            </a:r>
            <a:r>
              <a:rPr lang="sr-Latn-RS"/>
              <a:t>3</a:t>
            </a:r>
            <a:r>
              <a:rPr lang="pt-BR"/>
              <a:t>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F1DBEB-A7A8-4DCF-A3B2-F00A8B63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2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icture containing text, indoor, cluttered&#10;&#10;Description automatically generated">
            <a:extLst>
              <a:ext uri="{FF2B5EF4-FFF2-40B4-BE49-F238E27FC236}">
                <a16:creationId xmlns:a16="http://schemas.microsoft.com/office/drawing/2014/main" id="{13F01908-4D4D-46BC-B574-4B5AAF1B8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14" y="1600200"/>
            <a:ext cx="6814371" cy="4525963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6DB47E-7BDC-45DB-AACF-AF31ECB9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</a:t>
            </a:r>
            <a:r>
              <a:rPr lang="sr-Latn-RS"/>
              <a:t>3</a:t>
            </a:r>
            <a:r>
              <a:rPr lang="pt-BR"/>
              <a:t>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F1DBEB-A7A8-4DCF-A3B2-F00A8B63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Pitanja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801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3453</TotalTime>
  <Words>697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Električna merenja 19E032EM</vt:lpstr>
      <vt:lpstr>Školska 2023/2024</vt:lpstr>
      <vt:lpstr>Školska 2023/2024</vt:lpstr>
      <vt:lpstr>Školska 2023/2024</vt:lpstr>
      <vt:lpstr>Školska 2023/2024</vt:lpstr>
      <vt:lpstr>Školska 2023/2024</vt:lpstr>
      <vt:lpstr>Sadržaj kursa</vt:lpstr>
      <vt:lpstr>Literatura</vt:lpstr>
      <vt:lpstr>Pitanja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jelena certic</cp:lastModifiedBy>
  <cp:revision>117</cp:revision>
  <cp:lastPrinted>1601-01-01T00:00:00Z</cp:lastPrinted>
  <dcterms:created xsi:type="dcterms:W3CDTF">1601-01-01T00:00:00Z</dcterms:created>
  <dcterms:modified xsi:type="dcterms:W3CDTF">2024-02-27T15:33:40Z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