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62"/>
  </p:notesMasterIdLst>
  <p:sldIdLst>
    <p:sldId id="256" r:id="rId2"/>
    <p:sldId id="306" r:id="rId3"/>
    <p:sldId id="319" r:id="rId4"/>
    <p:sldId id="316" r:id="rId5"/>
    <p:sldId id="314" r:id="rId6"/>
    <p:sldId id="315" r:id="rId7"/>
    <p:sldId id="310" r:id="rId8"/>
    <p:sldId id="320" r:id="rId9"/>
    <p:sldId id="325" r:id="rId10"/>
    <p:sldId id="308" r:id="rId11"/>
    <p:sldId id="307" r:id="rId12"/>
    <p:sldId id="297" r:id="rId13"/>
    <p:sldId id="336" r:id="rId14"/>
    <p:sldId id="338" r:id="rId15"/>
    <p:sldId id="337" r:id="rId16"/>
    <p:sldId id="288" r:id="rId17"/>
    <p:sldId id="339" r:id="rId18"/>
    <p:sldId id="268" r:id="rId19"/>
    <p:sldId id="269" r:id="rId20"/>
    <p:sldId id="283" r:id="rId21"/>
    <p:sldId id="270" r:id="rId22"/>
    <p:sldId id="293" r:id="rId23"/>
    <p:sldId id="332" r:id="rId24"/>
    <p:sldId id="284" r:id="rId25"/>
    <p:sldId id="285" r:id="rId26"/>
    <p:sldId id="326" r:id="rId27"/>
    <p:sldId id="327" r:id="rId28"/>
    <p:sldId id="334" r:id="rId29"/>
    <p:sldId id="329" r:id="rId30"/>
    <p:sldId id="330" r:id="rId31"/>
    <p:sldId id="328" r:id="rId32"/>
    <p:sldId id="286" r:id="rId33"/>
    <p:sldId id="298" r:id="rId34"/>
    <p:sldId id="261" r:id="rId35"/>
    <p:sldId id="262" r:id="rId36"/>
    <p:sldId id="281" r:id="rId37"/>
    <p:sldId id="264" r:id="rId38"/>
    <p:sldId id="331" r:id="rId39"/>
    <p:sldId id="265" r:id="rId40"/>
    <p:sldId id="266" r:id="rId41"/>
    <p:sldId id="322" r:id="rId42"/>
    <p:sldId id="321" r:id="rId43"/>
    <p:sldId id="287" r:id="rId44"/>
    <p:sldId id="271" r:id="rId45"/>
    <p:sldId id="290" r:id="rId46"/>
    <p:sldId id="272" r:id="rId47"/>
    <p:sldId id="273" r:id="rId48"/>
    <p:sldId id="291" r:id="rId49"/>
    <p:sldId id="282" r:id="rId50"/>
    <p:sldId id="292" r:id="rId51"/>
    <p:sldId id="294" r:id="rId52"/>
    <p:sldId id="318" r:id="rId53"/>
    <p:sldId id="267" r:id="rId54"/>
    <p:sldId id="275" r:id="rId55"/>
    <p:sldId id="276" r:id="rId56"/>
    <p:sldId id="303" r:id="rId57"/>
    <p:sldId id="296" r:id="rId58"/>
    <p:sldId id="317" r:id="rId59"/>
    <p:sldId id="295" r:id="rId60"/>
    <p:sldId id="340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7DB7"/>
    <a:srgbClr val="DE9AC3"/>
    <a:srgbClr val="7DA9DA"/>
    <a:srgbClr val="B4D28C"/>
    <a:srgbClr val="F2988D"/>
    <a:srgbClr val="F6AF8F"/>
    <a:srgbClr val="FDD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3" autoAdjust="0"/>
  </p:normalViewPr>
  <p:slideViewPr>
    <p:cSldViewPr>
      <p:cViewPr varScale="1">
        <p:scale>
          <a:sx n="90" d="100"/>
          <a:sy n="90" d="100"/>
        </p:scale>
        <p:origin x="12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20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500</c:v>
                </c:pt>
                <c:pt idx="5">
                  <c:v>1000</c:v>
                </c:pt>
                <c:pt idx="6">
                  <c:v>2000</c:v>
                </c:pt>
                <c:pt idx="7">
                  <c:v>5000</c:v>
                </c:pt>
                <c:pt idx="8">
                  <c:v>10000</c:v>
                </c:pt>
                <c:pt idx="9">
                  <c:v>20000</c:v>
                </c:pt>
                <c:pt idx="10">
                  <c:v>50000</c:v>
                </c:pt>
                <c:pt idx="11">
                  <c:v>100000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0.8</c:v>
                </c:pt>
                <c:pt idx="1">
                  <c:v>1</c:v>
                </c:pt>
                <c:pt idx="2">
                  <c:v>1.01</c:v>
                </c:pt>
                <c:pt idx="3">
                  <c:v>0.99</c:v>
                </c:pt>
                <c:pt idx="4">
                  <c:v>1</c:v>
                </c:pt>
                <c:pt idx="5">
                  <c:v>0.99</c:v>
                </c:pt>
                <c:pt idx="6">
                  <c:v>1</c:v>
                </c:pt>
                <c:pt idx="7">
                  <c:v>1.01</c:v>
                </c:pt>
                <c:pt idx="8">
                  <c:v>1</c:v>
                </c:pt>
                <c:pt idx="9">
                  <c:v>0.8</c:v>
                </c:pt>
                <c:pt idx="10">
                  <c:v>0.5</c:v>
                </c:pt>
                <c:pt idx="11">
                  <c:v>0.2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D41-4E07-A2B7-667ED1F4A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4049768"/>
        <c:axId val="454047800"/>
      </c:scatterChart>
      <c:valAx>
        <c:axId val="454049768"/>
        <c:scaling>
          <c:logBase val="10"/>
          <c:orientation val="minMax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 [Hz]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001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001"/>
          </a:p>
        </c:txPr>
        <c:crossAx val="454047800"/>
        <c:crosses val="autoZero"/>
        <c:crossBetween val="midCat"/>
      </c:valAx>
      <c:valAx>
        <c:axId val="454047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001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001"/>
          </a:p>
        </c:txPr>
        <c:crossAx val="4540497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001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238C5-27FC-4B60-BE78-9D85BDAA67C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97A9-1966-4B5E-AD2E-03CBDF5B9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497A9-1966-4B5E-AD2E-03CBDF5B93B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2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497A9-1966-4B5E-AD2E-03CBDF5B93B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874F9-3FA9-43C9-9FEC-F4491296D5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B0B1E-F713-4E6E-820E-A438E329B28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57200" y="6245225"/>
            <a:ext cx="2667000" cy="476250"/>
          </a:xfrm>
        </p:spPr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2667000" cy="476250"/>
          </a:xfrm>
        </p:spPr>
        <p:txBody>
          <a:bodyPr/>
          <a:lstStyle>
            <a:lvl1pPr algn="l">
              <a:defRPr sz="1000"/>
            </a:lvl1pPr>
          </a:lstStyle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EB88B-9971-4C64-8ADD-0CF980AEF9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AC6378-3049-4A10-8E19-546C6F6CE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C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5562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0142EF-3A22-4840-A466-4154CF29F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89A3-152F-4D4E-9D59-ECD287CD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428B2-8030-48E7-8205-67147E1E39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200" y="6245225"/>
            <a:ext cx="2667000" cy="476250"/>
          </a:xfrm>
        </p:spPr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E5D1D-6E52-4473-9EA2-A4C110A23E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42FB60-3194-4B19-8A96-6BF91A94AF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2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556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42FB60-3194-4B19-8A96-6BF91A94AF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pm.org/en/measurement-units/" TargetMode="External"/><Relationship Id="rId2" Type="http://schemas.openxmlformats.org/officeDocument/2006/relationships/hyperlink" Target="https://www.bipm.org/utils/common/pdf/CC/CCEM/ccem_guidelines_revisedS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mdm.rs/PDF/Revizija_SI_jedinica_lt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mdm.rs/PDF/Revizija_SI_jedinica_lt.pdf" TargetMode="External"/><Relationship Id="rId4" Type="http://schemas.openxmlformats.org/officeDocument/2006/relationships/hyperlink" Target="https://www.bipm.org/en/measurement-units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mdm.rs/PDF/Revizija_SI_jedinica_lt.pdf" TargetMode="External"/><Relationship Id="rId5" Type="http://schemas.openxmlformats.org/officeDocument/2006/relationships/hyperlink" Target="https://www.bipm.org/en/measurement-units/" TargetMode="Externa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mdm.rs/PDF/Revizija_SI_jedinica_lt.pdf" TargetMode="External"/><Relationship Id="rId5" Type="http://schemas.openxmlformats.org/officeDocument/2006/relationships/hyperlink" Target="https://www.bipm.org/en/measurement-units/" TargetMode="Externa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dm.rs/PDF/Revizija_SI_jedinica_lt.pdf" TargetMode="External"/><Relationship Id="rId2" Type="http://schemas.openxmlformats.org/officeDocument/2006/relationships/hyperlink" Target="https://www.bipm.org/en/measurement-units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mdm.rs/" TargetMode="External"/><Relationship Id="rId2" Type="http://schemas.openxmlformats.org/officeDocument/2006/relationships/hyperlink" Target="http://www.bip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bhyGjX58P60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cgm.bipm.org/vim/en/index.html" TargetMode="External"/><Relationship Id="rId2" Type="http://schemas.openxmlformats.org/officeDocument/2006/relationships/hyperlink" Target="https://www.bipm.org/en/publications/guides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Elektri</a:t>
            </a:r>
            <a:r>
              <a:rPr lang="sr-Latn-CS"/>
              <a:t>čna merenja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2</a:t>
            </a:r>
            <a:r>
              <a:rPr lang="en-GB" dirty="0"/>
              <a:t>7</a:t>
            </a:r>
            <a:r>
              <a:rPr lang="sr-Latn-RS" dirty="0"/>
              <a:t>.02</a:t>
            </a:r>
            <a:r>
              <a:rPr lang="sr-Latn-CS" dirty="0"/>
              <a:t>. </a:t>
            </a:r>
            <a:r>
              <a:rPr lang="en-GB" dirty="0"/>
              <a:t>i </a:t>
            </a:r>
            <a:r>
              <a:rPr lang="sr-Latn-RS" dirty="0"/>
              <a:t>28.02</a:t>
            </a:r>
            <a:r>
              <a:rPr lang="sr-Latn-CS" dirty="0"/>
              <a:t>. 20</a:t>
            </a:r>
            <a:r>
              <a:rPr lang="sr-Latn-RS" dirty="0"/>
              <a:t>2</a:t>
            </a:r>
            <a:r>
              <a:rPr lang="en-GB" dirty="0"/>
              <a:t>4</a:t>
            </a:r>
            <a:r>
              <a:rPr lang="sr-Latn-CS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/>
              <a:t>Merenje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800" dirty="0"/>
              <a:t>Cilj merenja je da se odredi vrednost</a:t>
            </a:r>
            <a:r>
              <a:rPr lang="en-GB" sz="2800" dirty="0"/>
              <a:t> </a:t>
            </a:r>
            <a:r>
              <a:rPr lang="sr-Latn-CS" sz="2800" dirty="0"/>
              <a:t>određene veličine koja se meri.</a:t>
            </a:r>
            <a:r>
              <a:rPr lang="en-US" sz="2800" dirty="0"/>
              <a:t> Mo</a:t>
            </a:r>
            <a:r>
              <a:rPr lang="sr-Latn-RS" sz="2800" dirty="0"/>
              <a:t>že se reći da se, zapravo, proces merenja svodi da poređenje sa određenim standardnim referentnim vrednostima.</a:t>
            </a:r>
          </a:p>
          <a:p>
            <a:r>
              <a:rPr lang="sr-Latn-CS" sz="2800" dirty="0"/>
              <a:t>Rezultat merenja je, u principu, samo procena vrednosti veličine koja se meri i potpun je samo ako postoji i podatak o mernoj nesigurnosti i uslovima pri kom je merenje realizovano.</a:t>
            </a:r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F9B8B5-6E01-403E-87D8-414B5CE4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48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/>
              <a:t>Merenje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800" dirty="0"/>
              <a:t>Merenje</a:t>
            </a:r>
            <a:r>
              <a:rPr lang="en-US" sz="2800" dirty="0"/>
              <a:t> </a:t>
            </a:r>
            <a:r>
              <a:rPr lang="sr-Latn-CS" sz="2800" dirty="0"/>
              <a:t>počinje s odgovarajućim  tačnim opisom veličine koja se meri, izborom </a:t>
            </a:r>
            <a:r>
              <a:rPr lang="sr-Latn-CS" sz="2800" dirty="0" err="1"/>
              <a:t>merne</a:t>
            </a:r>
            <a:r>
              <a:rPr lang="sr-Latn-CS" sz="2800" dirty="0"/>
              <a:t> metode i definisanjem </a:t>
            </a:r>
            <a:r>
              <a:rPr lang="sr-Latn-CS" sz="2800" dirty="0" err="1"/>
              <a:t>merne</a:t>
            </a:r>
            <a:r>
              <a:rPr lang="sr-Latn-CS" sz="2800" dirty="0"/>
              <a:t> procedure.</a:t>
            </a:r>
          </a:p>
          <a:p>
            <a:endParaRPr lang="sr-Latn-C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424D8A-7BDF-4D2A-A592-A0531F0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67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Merenje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Merna metoda, </a:t>
            </a:r>
          </a:p>
          <a:p>
            <a:pPr lvl="1"/>
            <a:r>
              <a:rPr lang="sr-Latn-RS" dirty="0"/>
              <a:t>različite podele, na primer:</a:t>
            </a:r>
          </a:p>
          <a:p>
            <a:pPr lvl="2"/>
            <a:r>
              <a:rPr lang="sr-Latn-RS" dirty="0"/>
              <a:t>Direktno merenje</a:t>
            </a:r>
          </a:p>
          <a:p>
            <a:pPr lvl="2"/>
            <a:r>
              <a:rPr lang="sr-Latn-RS" dirty="0"/>
              <a:t>Indirektno merenje</a:t>
            </a:r>
          </a:p>
          <a:p>
            <a:r>
              <a:rPr lang="sr-Latn-RS" dirty="0"/>
              <a:t>Merna procedura</a:t>
            </a:r>
          </a:p>
          <a:p>
            <a:pPr lvl="1"/>
            <a:r>
              <a:rPr lang="sr-Latn-RS" dirty="0"/>
              <a:t>Detaljan opis procesa merenja („algoritam“ za konkretan merni postupak)</a:t>
            </a:r>
            <a:endParaRPr lang="sr-Cyrl-C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BABFD4-A2DA-4C24-9526-DEE169E3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E2B3A7-1CCD-422E-A063-EDB2C0C2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Brojna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sr-Latn-RS" dirty="0" err="1"/>
              <a:t>ća</a:t>
            </a:r>
            <a:r>
              <a:rPr lang="sr-Latn-RS" dirty="0"/>
              <a:t> jedinica pridružena veličini koja se meri uz ostale relevantne informacije (merna nesigurnost) 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D7044-3E3D-4543-8F79-A873F274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E01AC0-63BE-4C8E-AB63-9C0829CF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merenja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72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AE7029-F5F4-492C-BA37-0273F7EE7E4D}"/>
              </a:ext>
            </a:extLst>
          </p:cNvPr>
          <p:cNvSpPr/>
          <p:nvPr/>
        </p:nvSpPr>
        <p:spPr>
          <a:xfrm>
            <a:off x="857839" y="4419600"/>
            <a:ext cx="4419600" cy="96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E2B3A7-1CCD-422E-A063-EDB2C0C2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Bliskost slaganja izmerene vrednosti i “prave/tačne” vrednosti merene veličine</a:t>
            </a:r>
          </a:p>
          <a:p>
            <a:r>
              <a:rPr lang="sr-Latn-RS" dirty="0"/>
              <a:t>Kvalitativan a ne kvantitativan pojam, ne opisuje se brojem</a:t>
            </a:r>
          </a:p>
          <a:p>
            <a:r>
              <a:rPr lang="sr-Latn-RS" dirty="0"/>
              <a:t>Odnosi se na:</a:t>
            </a:r>
          </a:p>
          <a:p>
            <a:pPr lvl="1"/>
            <a:r>
              <a:rPr lang="sr-Latn-RS" dirty="0"/>
              <a:t>Mernu proceduru</a:t>
            </a:r>
          </a:p>
          <a:p>
            <a:pPr lvl="1"/>
            <a:r>
              <a:rPr lang="sr-Latn-RS" dirty="0"/>
              <a:t>Merni instrument/sistem</a:t>
            </a:r>
          </a:p>
          <a:p>
            <a:pPr lvl="1"/>
            <a:r>
              <a:rPr lang="sr-Latn-RS" dirty="0"/>
              <a:t>Pojedinačno merenje ili više merenja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D7044-3E3D-4543-8F79-A873F274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E01AC0-63BE-4C8E-AB63-9C0829CF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Tačnost merenja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9A9C2E-55C2-45DB-8C68-D655431D2630}"/>
              </a:ext>
            </a:extLst>
          </p:cNvPr>
          <p:cNvSpPr/>
          <p:nvPr/>
        </p:nvSpPr>
        <p:spPr>
          <a:xfrm>
            <a:off x="762000" y="1600200"/>
            <a:ext cx="7620000" cy="228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53F41718-EA12-45D5-B784-9A07144C5F0C}"/>
              </a:ext>
            </a:extLst>
          </p:cNvPr>
          <p:cNvSpPr/>
          <p:nvPr/>
        </p:nvSpPr>
        <p:spPr>
          <a:xfrm>
            <a:off x="7010400" y="3330596"/>
            <a:ext cx="1275761" cy="434181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rgbClr val="FF0000"/>
                </a:solidFill>
              </a:rPr>
              <a:t>VIM 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8E5F18-13D0-45CB-A527-90558A5EAD99}"/>
              </a:ext>
            </a:extLst>
          </p:cNvPr>
          <p:cNvSpPr/>
          <p:nvPr/>
        </p:nvSpPr>
        <p:spPr>
          <a:xfrm>
            <a:off x="762000" y="4297362"/>
            <a:ext cx="7620000" cy="164623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CAB3EC22-22F7-4633-ACF2-C4060A04B81E}"/>
              </a:ext>
            </a:extLst>
          </p:cNvPr>
          <p:cNvSpPr/>
          <p:nvPr/>
        </p:nvSpPr>
        <p:spPr>
          <a:xfrm>
            <a:off x="7010400" y="4419600"/>
            <a:ext cx="1275761" cy="591740"/>
          </a:xfrm>
          <a:prstGeom prst="round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rgbClr val="0070C0"/>
                </a:solidFill>
              </a:rPr>
              <a:t>VIM 4</a:t>
            </a:r>
          </a:p>
          <a:p>
            <a:pPr algn="ctr"/>
            <a:r>
              <a:rPr lang="sr-Latn-RS" b="1" dirty="0" err="1">
                <a:solidFill>
                  <a:srgbClr val="0070C0"/>
                </a:solidFill>
              </a:rPr>
              <a:t>draft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AB5CEE35-15C7-4D9D-A375-EAC87EA63C38}"/>
              </a:ext>
            </a:extLst>
          </p:cNvPr>
          <p:cNvSpPr/>
          <p:nvPr/>
        </p:nvSpPr>
        <p:spPr>
          <a:xfrm>
            <a:off x="4639558" y="4406143"/>
            <a:ext cx="1989842" cy="5917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rgbClr val="0070C0"/>
                </a:solidFill>
              </a:rPr>
              <a:t>Može se izraziti kvantitativno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52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E2B3A7-1CCD-422E-A063-EDB2C0C2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/>
              <a:t>Bliskost slaganja srednje vrednosti beskonačnog broja (velikog broja) ponovljenih merenja i referentne vrednosti</a:t>
            </a:r>
          </a:p>
          <a:p>
            <a:r>
              <a:rPr lang="sr-Latn-RS" sz="2400" dirty="0"/>
              <a:t>Kvalitativan a ne kvantitativan pojam, ne opisuje se brojem</a:t>
            </a:r>
          </a:p>
          <a:p>
            <a:r>
              <a:rPr lang="sr-Latn-RS" sz="2400" dirty="0"/>
              <a:t>Odnosi se na:</a:t>
            </a:r>
          </a:p>
          <a:p>
            <a:pPr lvl="1"/>
            <a:r>
              <a:rPr lang="sr-Latn-RS" sz="2000" dirty="0"/>
              <a:t>Mernu proceduru</a:t>
            </a:r>
          </a:p>
          <a:p>
            <a:pPr lvl="1"/>
            <a:r>
              <a:rPr lang="sr-Latn-RS" sz="2000" dirty="0"/>
              <a:t>Merni instrument/sistem</a:t>
            </a:r>
          </a:p>
          <a:p>
            <a:pPr lvl="1"/>
            <a:r>
              <a:rPr lang="sr-Latn-RS" sz="2000" dirty="0"/>
              <a:t>Pojedinačno merenje ili ponovljeno merenje</a:t>
            </a:r>
          </a:p>
          <a:p>
            <a:r>
              <a:rPr lang="sr-Latn-RS" sz="2400" dirty="0"/>
              <a:t>Pojam povezan s pojmom sistematske greške merenja, što je istinitost bolja, to je manja sistematska greška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D7044-3E3D-4543-8F79-A873F274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E01AC0-63BE-4C8E-AB63-9C0829CF2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Istinitost merenja</a:t>
            </a:r>
            <a:endParaRPr lang="en-US" dirty="0"/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C29229DA-11A4-466A-B1D3-6AAC118EFDAE}"/>
              </a:ext>
            </a:extLst>
          </p:cNvPr>
          <p:cNvSpPr/>
          <p:nvPr/>
        </p:nvSpPr>
        <p:spPr>
          <a:xfrm>
            <a:off x="6324600" y="5592763"/>
            <a:ext cx="2438400" cy="10668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rgbClr val="FF0000"/>
                </a:solidFill>
              </a:rPr>
              <a:t>ISO 5725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A7F50A-A602-49BC-A670-08FA71BAEB38}"/>
              </a:ext>
            </a:extLst>
          </p:cNvPr>
          <p:cNvSpPr/>
          <p:nvPr/>
        </p:nvSpPr>
        <p:spPr>
          <a:xfrm>
            <a:off x="762000" y="1588416"/>
            <a:ext cx="7924800" cy="1688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17A342-BF45-4F6A-8EB1-0608336B394E}"/>
              </a:ext>
            </a:extLst>
          </p:cNvPr>
          <p:cNvSpPr/>
          <p:nvPr/>
        </p:nvSpPr>
        <p:spPr>
          <a:xfrm>
            <a:off x="914400" y="3716337"/>
            <a:ext cx="7620000" cy="1066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0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Preciznost merenja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Bliskost slaganja izmerenih vrednosti u ponovljenim merenjima pod zadatim uslovima</a:t>
            </a:r>
          </a:p>
          <a:p>
            <a:r>
              <a:rPr lang="sr-Latn-RS" sz="2400" dirty="0"/>
              <a:t>Odnosi se na:</a:t>
            </a:r>
          </a:p>
          <a:p>
            <a:pPr lvl="1"/>
            <a:r>
              <a:rPr lang="sr-Latn-RS" sz="2000" dirty="0"/>
              <a:t>Mernu proceduru</a:t>
            </a:r>
          </a:p>
          <a:p>
            <a:pPr lvl="1"/>
            <a:r>
              <a:rPr lang="sr-Latn-RS" sz="2000" dirty="0"/>
              <a:t>Merni instrument/sistem</a:t>
            </a:r>
          </a:p>
          <a:p>
            <a:pPr lvl="1"/>
            <a:r>
              <a:rPr lang="sr-Latn-RS" sz="2000" dirty="0"/>
              <a:t>ponovljeno merenje</a:t>
            </a:r>
            <a:endParaRPr lang="sr-Latn-RS" dirty="0"/>
          </a:p>
          <a:p>
            <a:r>
              <a:rPr lang="sr-Latn-RS" dirty="0"/>
              <a:t>Pojam povezan sa slučajnom greškom merenja</a:t>
            </a:r>
          </a:p>
          <a:p>
            <a:endParaRPr lang="sr-Latn-RS" dirty="0"/>
          </a:p>
          <a:p>
            <a:endParaRPr lang="sr-Cyrl-C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78176-931C-4ED3-BA8F-21324FCD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6B6403-89BE-4220-A744-056713F500DF}"/>
              </a:ext>
            </a:extLst>
          </p:cNvPr>
          <p:cNvSpPr/>
          <p:nvPr/>
        </p:nvSpPr>
        <p:spPr>
          <a:xfrm>
            <a:off x="838200" y="3580139"/>
            <a:ext cx="7620000" cy="114426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9D3ABE-FFD3-4594-B37B-A6751780336F}"/>
              </a:ext>
            </a:extLst>
          </p:cNvPr>
          <p:cNvSpPr/>
          <p:nvPr/>
        </p:nvSpPr>
        <p:spPr>
          <a:xfrm>
            <a:off x="762000" y="1588416"/>
            <a:ext cx="7924800" cy="15357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9E9E8A-E5E5-4889-9D3C-A159FBD7CC70}"/>
              </a:ext>
            </a:extLst>
          </p:cNvPr>
          <p:cNvSpPr txBox="1"/>
          <p:nvPr/>
        </p:nvSpPr>
        <p:spPr>
          <a:xfrm>
            <a:off x="3551583" y="5768615"/>
            <a:ext cx="510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https://www.youtube.com/watch?v=vBkefN0q9lY</a:t>
            </a:r>
          </a:p>
        </p:txBody>
      </p:sp>
    </p:spTree>
    <p:extLst>
      <p:ext uri="{BB962C8B-B14F-4D97-AF65-F5344CB8AC3E}">
        <p14:creationId xmlns:p14="http://schemas.microsoft.com/office/powerpoint/2010/main" val="3981115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45752D-EF5E-41E0-A084-FAC71F5ED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/>
              <a:t>Razlika između izmerene vrednosti i referentne vrednosti</a:t>
            </a:r>
          </a:p>
          <a:p>
            <a:r>
              <a:rPr lang="sr-Latn-RS" sz="2800" dirty="0"/>
              <a:t>Sistematska greška – komponenta greške koja pri ponovljenim merenjima ostaje konstantna ili se menja na predvidljiv način</a:t>
            </a:r>
          </a:p>
          <a:p>
            <a:pPr lvl="1"/>
            <a:r>
              <a:rPr lang="sr-Latn-RS" sz="2400" dirty="0"/>
              <a:t>Korekcija – kompenzacija sistematske greške</a:t>
            </a:r>
          </a:p>
          <a:p>
            <a:r>
              <a:rPr lang="sr-Latn-RS" sz="2800" dirty="0"/>
              <a:t>Slučajna greška - komponenta greške koja se pri ponovljenim merenjima menja na nepredvidljiv način</a:t>
            </a:r>
            <a:endParaRPr lang="en-US" sz="2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0AC41-7C74-41E1-AEDE-4EBCFF62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0986E09-A008-4813-931E-BF0485C6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Gre</a:t>
            </a:r>
            <a:r>
              <a:rPr lang="sr-Latn-RS" dirty="0"/>
              <a:t>š</a:t>
            </a:r>
            <a:r>
              <a:rPr lang="en-US" dirty="0"/>
              <a:t>ka </a:t>
            </a:r>
            <a:r>
              <a:rPr lang="en-US" dirty="0" err="1"/>
              <a:t>merenja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40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sz="4000" dirty="0"/>
              <a:t>Istinitost i preciznost</a:t>
            </a:r>
            <a:br>
              <a:rPr lang="sr-Latn-CS" sz="4000" dirty="0"/>
            </a:br>
            <a:r>
              <a:rPr lang="sr-Latn-CS" sz="4000" dirty="0"/>
              <a:t>dobra istinitost, dobra preciznost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16" r="7176"/>
          <a:stretch/>
        </p:blipFill>
        <p:spPr>
          <a:xfrm>
            <a:off x="152400" y="1447800"/>
            <a:ext cx="5638800" cy="47285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365033" y="5407084"/>
            <a:ext cx="2438400" cy="10668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Ponovljena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merenja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1981200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Poredimo</a:t>
            </a:r>
            <a:r>
              <a:rPr lang="en-US" dirty="0"/>
              <a:t> </a:t>
            </a:r>
            <a:r>
              <a:rPr lang="en-US" dirty="0" err="1"/>
              <a:t>pokazivanje</a:t>
            </a:r>
            <a:r>
              <a:rPr lang="en-US" dirty="0"/>
              <a:t> </a:t>
            </a:r>
            <a:r>
              <a:rPr lang="sr-Latn-RS" dirty="0"/>
              <a:t>„ispitivanog“ instrumenta (instrumenta koji proveravamo) sa pokazivanjem etalonskog instrumenta (instrument „bolje tačnosti“)</a:t>
            </a:r>
          </a:p>
          <a:p>
            <a:endParaRPr lang="sr-Latn-RS" dirty="0"/>
          </a:p>
          <a:p>
            <a:r>
              <a:rPr lang="sr-Latn-RS" dirty="0"/>
              <a:t>Ponavljamo merenja više puta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539F1F-A307-49C7-9621-374B2C46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08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sz="4000" dirty="0"/>
              <a:t>Istinitost i preciznost</a:t>
            </a:r>
            <a:br>
              <a:rPr lang="sr-Latn-CS" sz="4000" dirty="0"/>
            </a:br>
            <a:r>
              <a:rPr lang="sr-Latn-CS" sz="4000" dirty="0"/>
              <a:t>loša istinitost, dobra preciznost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822" r="5971"/>
          <a:stretch/>
        </p:blipFill>
        <p:spPr>
          <a:xfrm>
            <a:off x="228600" y="1443700"/>
            <a:ext cx="5638800" cy="47285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400800" y="5416550"/>
            <a:ext cx="2438400" cy="10668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Ponovljena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merenja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981200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Poredimo</a:t>
            </a:r>
            <a:r>
              <a:rPr lang="en-US" dirty="0"/>
              <a:t> </a:t>
            </a:r>
            <a:r>
              <a:rPr lang="en-US" dirty="0" err="1"/>
              <a:t>pokazivanje</a:t>
            </a:r>
            <a:r>
              <a:rPr lang="en-US" dirty="0"/>
              <a:t> </a:t>
            </a:r>
            <a:r>
              <a:rPr lang="sr-Latn-RS" dirty="0"/>
              <a:t>„ispitivanog“ instrumenta (instrumenta koji proveravamo) sa pokazivanjem etalonskog instrumenta (instrument „bolje tačnosti“)</a:t>
            </a:r>
          </a:p>
          <a:p>
            <a:endParaRPr lang="sr-Latn-RS" dirty="0"/>
          </a:p>
          <a:p>
            <a:r>
              <a:rPr lang="sr-Latn-RS" dirty="0"/>
              <a:t>Ponavljamo merenja više puta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23DA63-2DE8-494D-969F-514B75A34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dirty="0"/>
              <a:t>Sadržaj kursa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1800" dirty="0" err="1"/>
              <a:t>Merni</a:t>
            </a:r>
            <a:r>
              <a:rPr lang="sr-Latn-CS" sz="1800" dirty="0"/>
              <a:t> instrumenti</a:t>
            </a:r>
          </a:p>
          <a:p>
            <a:pPr lvl="1"/>
            <a:r>
              <a:rPr lang="sr-Latn-CS" sz="1600" dirty="0"/>
              <a:t>opšte karakteristike</a:t>
            </a:r>
          </a:p>
          <a:p>
            <a:pPr lvl="1"/>
            <a:r>
              <a:rPr lang="sr-Latn-CS" sz="1600" dirty="0"/>
              <a:t>analogni, digitalni</a:t>
            </a:r>
          </a:p>
          <a:p>
            <a:pPr lvl="1"/>
            <a:r>
              <a:rPr lang="sr-Latn-CS" sz="1600" dirty="0"/>
              <a:t>ampermetri, </a:t>
            </a:r>
            <a:r>
              <a:rPr lang="sr-Latn-CS" sz="1600" dirty="0" err="1"/>
              <a:t>voltmetri</a:t>
            </a:r>
            <a:endParaRPr lang="sr-Latn-CS" sz="1600" dirty="0"/>
          </a:p>
          <a:p>
            <a:pPr lvl="2"/>
            <a:r>
              <a:rPr lang="sr-Latn-CS" sz="1600" dirty="0"/>
              <a:t>temperaturna zavisnost</a:t>
            </a:r>
          </a:p>
          <a:p>
            <a:pPr lvl="2"/>
            <a:r>
              <a:rPr lang="sr-Latn-CS" sz="1600" dirty="0" err="1"/>
              <a:t>ispravljačka</a:t>
            </a:r>
            <a:r>
              <a:rPr lang="sr-Latn-CS" sz="1600" dirty="0"/>
              <a:t> kola</a:t>
            </a:r>
          </a:p>
          <a:p>
            <a:pPr lvl="1"/>
            <a:r>
              <a:rPr lang="sr-Latn-CS" sz="1600" dirty="0" err="1"/>
              <a:t>multimetri</a:t>
            </a:r>
            <a:r>
              <a:rPr lang="sr-Latn-CS" sz="1600" dirty="0"/>
              <a:t>/unimeri,</a:t>
            </a:r>
          </a:p>
          <a:p>
            <a:pPr lvl="1"/>
            <a:r>
              <a:rPr lang="sr-Latn-CS" sz="1600" dirty="0"/>
              <a:t>osciloskopi, RLC metri</a:t>
            </a:r>
          </a:p>
          <a:p>
            <a:r>
              <a:rPr lang="sr-Latn-CS" sz="1800" dirty="0" err="1"/>
              <a:t>Merna</a:t>
            </a:r>
            <a:r>
              <a:rPr lang="sr-Latn-CS" sz="1800" dirty="0"/>
              <a:t> nesigurnost</a:t>
            </a:r>
          </a:p>
          <a:p>
            <a:r>
              <a:rPr lang="sr-Latn-CS" sz="1800" dirty="0"/>
              <a:t>Metode </a:t>
            </a:r>
            <a:r>
              <a:rPr lang="sr-Latn-CS" sz="1800" dirty="0" err="1"/>
              <a:t>merenja</a:t>
            </a:r>
            <a:r>
              <a:rPr lang="sr-Latn-CS" sz="1800" dirty="0"/>
              <a:t> električnih veličina</a:t>
            </a:r>
          </a:p>
          <a:p>
            <a:pPr lvl="1"/>
            <a:r>
              <a:rPr lang="sr-Latn-CS" sz="1600" dirty="0"/>
              <a:t>napon, struja</a:t>
            </a:r>
          </a:p>
          <a:p>
            <a:pPr lvl="1"/>
            <a:r>
              <a:rPr lang="sr-Latn-CS" sz="1600" dirty="0"/>
              <a:t>otpornosti, kapacitivnosti, induktivnosti</a:t>
            </a:r>
          </a:p>
          <a:p>
            <a:pPr lvl="1"/>
            <a:r>
              <a:rPr lang="sr-Latn-CS" sz="1600" dirty="0" err="1"/>
              <a:t>merni</a:t>
            </a:r>
            <a:r>
              <a:rPr lang="sr-Latn-CS" sz="1600" dirty="0"/>
              <a:t> mostovi</a:t>
            </a:r>
          </a:p>
          <a:p>
            <a:r>
              <a:rPr lang="sr-Latn-CS" sz="2000" dirty="0"/>
              <a:t>Metode </a:t>
            </a:r>
            <a:r>
              <a:rPr lang="sr-Latn-CS" sz="2000" dirty="0" err="1"/>
              <a:t>merenja</a:t>
            </a:r>
            <a:r>
              <a:rPr lang="sr-Latn-CS" sz="2000" dirty="0"/>
              <a:t> </a:t>
            </a:r>
            <a:r>
              <a:rPr lang="sr-Latn-CS" sz="2000" dirty="0" err="1"/>
              <a:t>neelektričnih</a:t>
            </a:r>
            <a:r>
              <a:rPr lang="sr-Latn-CS" sz="2000" dirty="0"/>
              <a:t> veličina</a:t>
            </a:r>
          </a:p>
          <a:p>
            <a:r>
              <a:rPr lang="sr-Latn-CS" sz="1800" dirty="0"/>
              <a:t>Virtuelna instrumentacija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4F5AE7-3845-4F51-99DD-8FEAC6065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09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sz="4000" dirty="0"/>
              <a:t>Istinitost i preciznost</a:t>
            </a:r>
            <a:br>
              <a:rPr lang="sr-Latn-CS" sz="4000" dirty="0"/>
            </a:br>
            <a:r>
              <a:rPr lang="sr-Latn-CS" sz="4000" dirty="0"/>
              <a:t>dobra istinitost, loša preciznost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579" r="7213"/>
          <a:stretch/>
        </p:blipFill>
        <p:spPr>
          <a:xfrm>
            <a:off x="152400" y="1447800"/>
            <a:ext cx="5638800" cy="47285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400800" y="5407084"/>
            <a:ext cx="2438400" cy="10668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Ponovljena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merenja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981200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Poredimo</a:t>
            </a:r>
            <a:r>
              <a:rPr lang="en-US" dirty="0"/>
              <a:t> </a:t>
            </a:r>
            <a:r>
              <a:rPr lang="en-US" dirty="0" err="1"/>
              <a:t>pokazivanje</a:t>
            </a:r>
            <a:r>
              <a:rPr lang="en-US" dirty="0"/>
              <a:t> </a:t>
            </a:r>
            <a:r>
              <a:rPr lang="sr-Latn-RS" dirty="0"/>
              <a:t>„ispitivanog“ instrumenta (instrumenta koji proveravamo) sa pokazivanjem etalonskog instrumenta (instrument „bolje tačnosti“)</a:t>
            </a:r>
          </a:p>
          <a:p>
            <a:endParaRPr lang="sr-Latn-RS" dirty="0"/>
          </a:p>
          <a:p>
            <a:r>
              <a:rPr lang="sr-Latn-RS" dirty="0"/>
              <a:t>Ponavljamo merenja više puta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8525A-3D41-41C7-A062-DE2E26CF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06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sz="4000" dirty="0"/>
              <a:t>Istinitost i preciznost</a:t>
            </a:r>
            <a:br>
              <a:rPr lang="sr-Latn-CS" sz="4000" dirty="0"/>
            </a:br>
            <a:r>
              <a:rPr lang="sr-Latn-CS" sz="4000" dirty="0"/>
              <a:t>loša istinitost, loša preciznost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16" r="7176"/>
          <a:stretch/>
        </p:blipFill>
        <p:spPr>
          <a:xfrm>
            <a:off x="228600" y="1447800"/>
            <a:ext cx="5638801" cy="47285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400800" y="5416550"/>
            <a:ext cx="2438400" cy="10668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Ponovljena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merenja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1981200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Poredimo</a:t>
            </a:r>
            <a:r>
              <a:rPr lang="en-US" dirty="0"/>
              <a:t> </a:t>
            </a:r>
            <a:r>
              <a:rPr lang="en-US" dirty="0" err="1"/>
              <a:t>pokazivanje</a:t>
            </a:r>
            <a:r>
              <a:rPr lang="en-US" dirty="0"/>
              <a:t> </a:t>
            </a:r>
            <a:r>
              <a:rPr lang="sr-Latn-RS" dirty="0"/>
              <a:t>„ispitivanog“ instrumenta (instrumenta koji proveravamo) sa pokazivanjem etalonskog instrumenta (instrument „bolje tačnosti“)</a:t>
            </a:r>
          </a:p>
          <a:p>
            <a:endParaRPr lang="sr-Latn-RS" dirty="0"/>
          </a:p>
          <a:p>
            <a:r>
              <a:rPr lang="sr-Latn-RS" dirty="0"/>
              <a:t>Ponavljamo merenja više puta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304677-A934-40C4-879F-2D3E9AB9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95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Ponovljivost*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/>
              <a:t>Mera rasipanja rezultata pri ponovljenim merenjima</a:t>
            </a:r>
          </a:p>
          <a:p>
            <a:r>
              <a:rPr lang="sr-Latn-RS" i="1" dirty="0"/>
              <a:t>R</a:t>
            </a:r>
            <a:r>
              <a:rPr lang="en-US" i="1" dirty="0" err="1"/>
              <a:t>epeatability</a:t>
            </a:r>
            <a:r>
              <a:rPr lang="sr-Latn-RS" i="1" dirty="0"/>
              <a:t> - </a:t>
            </a:r>
            <a:r>
              <a:rPr lang="en-US" b="1" i="1" dirty="0"/>
              <a:t>measurement precision </a:t>
            </a:r>
            <a:r>
              <a:rPr lang="en-US" i="1" dirty="0"/>
              <a:t>under a set of </a:t>
            </a:r>
            <a:r>
              <a:rPr lang="en-US" b="1" i="1" dirty="0"/>
              <a:t>repeatability</a:t>
            </a:r>
            <a:r>
              <a:rPr lang="sr-Latn-RS" b="1" i="1" dirty="0"/>
              <a:t> </a:t>
            </a:r>
            <a:r>
              <a:rPr lang="en-US" b="1" i="1" dirty="0"/>
              <a:t>conditions of measurement</a:t>
            </a:r>
            <a:endParaRPr lang="sr-Latn-RS" i="1" dirty="0"/>
          </a:p>
          <a:p>
            <a:r>
              <a:rPr lang="en-US" i="1" dirty="0"/>
              <a:t>repeatability condition</a:t>
            </a:r>
            <a:r>
              <a:rPr lang="sr-Latn-RS" i="1" dirty="0"/>
              <a:t> - </a:t>
            </a:r>
            <a:r>
              <a:rPr lang="en-US" i="1" dirty="0"/>
              <a:t>condition of </a:t>
            </a:r>
            <a:r>
              <a:rPr lang="en-US" b="1" i="1" dirty="0"/>
              <a:t>measurement</a:t>
            </a:r>
            <a:r>
              <a:rPr lang="en-US" i="1" dirty="0"/>
              <a:t>, out of a set of conditions</a:t>
            </a:r>
            <a:r>
              <a:rPr lang="sr-Latn-RS" i="1" dirty="0"/>
              <a:t> </a:t>
            </a:r>
            <a:r>
              <a:rPr lang="en-US" i="1" dirty="0"/>
              <a:t>that includes the same </a:t>
            </a:r>
            <a:r>
              <a:rPr lang="en-US" b="1" i="1" dirty="0"/>
              <a:t>measurement</a:t>
            </a:r>
            <a:r>
              <a:rPr lang="sr-Latn-RS" b="1" i="1" dirty="0"/>
              <a:t> </a:t>
            </a:r>
            <a:r>
              <a:rPr lang="en-US" b="1" i="1" dirty="0"/>
              <a:t>procedure</a:t>
            </a:r>
            <a:r>
              <a:rPr lang="en-US" i="1" dirty="0"/>
              <a:t>, same operators, same </a:t>
            </a:r>
            <a:r>
              <a:rPr lang="en-US" b="1" i="1" dirty="0"/>
              <a:t>measuring</a:t>
            </a:r>
            <a:r>
              <a:rPr lang="sr-Latn-RS" b="1" i="1" dirty="0"/>
              <a:t> </a:t>
            </a:r>
            <a:r>
              <a:rPr lang="en-US" b="1" i="1" dirty="0"/>
              <a:t>system</a:t>
            </a:r>
            <a:r>
              <a:rPr lang="en-US" i="1" dirty="0"/>
              <a:t>, same operating conditions and same</a:t>
            </a:r>
            <a:r>
              <a:rPr lang="sr-Latn-RS" i="1" dirty="0"/>
              <a:t> </a:t>
            </a:r>
            <a:r>
              <a:rPr lang="en-US" i="1" dirty="0"/>
              <a:t>location, and replicate measurements on the same</a:t>
            </a:r>
            <a:r>
              <a:rPr lang="sr-Latn-RS" i="1" dirty="0"/>
              <a:t> </a:t>
            </a:r>
            <a:r>
              <a:rPr lang="en-US" i="1" dirty="0"/>
              <a:t>or similar objects over a short period of time</a:t>
            </a:r>
            <a:endParaRPr lang="sr-Latn-RS" i="1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7517091" y="2209800"/>
            <a:ext cx="838200" cy="304800"/>
          </a:xfrm>
          <a:prstGeom prst="cloud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VIM</a:t>
            </a:r>
          </a:p>
        </p:txBody>
      </p:sp>
      <p:sp>
        <p:nvSpPr>
          <p:cNvPr id="5" name="Cloud 4"/>
          <p:cNvSpPr/>
          <p:nvPr/>
        </p:nvSpPr>
        <p:spPr>
          <a:xfrm>
            <a:off x="8077200" y="5029200"/>
            <a:ext cx="838200" cy="304800"/>
          </a:xfrm>
          <a:prstGeom prst="cloud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VIM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C35BFD-2963-4607-8405-DA5F0565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58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Ponovljivost * - </a:t>
            </a:r>
            <a:r>
              <a:rPr lang="en-US" dirty="0" err="1"/>
              <a:t>reproducibilnost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Mogućnost da se ponovi („kopira“) merna procedura i proces merenja</a:t>
            </a:r>
          </a:p>
          <a:p>
            <a:r>
              <a:rPr lang="sr-Latn-RS" i="1" dirty="0"/>
              <a:t>R</a:t>
            </a:r>
            <a:r>
              <a:rPr lang="en-US" i="1" dirty="0" err="1"/>
              <a:t>eproducibility</a:t>
            </a:r>
            <a:r>
              <a:rPr lang="sr-Latn-RS" i="1" dirty="0"/>
              <a:t> </a:t>
            </a:r>
            <a:r>
              <a:rPr lang="en-US" b="1" i="1" dirty="0"/>
              <a:t>measurement precision </a:t>
            </a:r>
            <a:r>
              <a:rPr lang="en-US" i="1" dirty="0"/>
              <a:t>under </a:t>
            </a:r>
            <a:r>
              <a:rPr lang="en-US" b="1" i="1" dirty="0"/>
              <a:t>reproducibility</a:t>
            </a:r>
            <a:r>
              <a:rPr lang="sr-Latn-RS" b="1" i="1" dirty="0"/>
              <a:t> </a:t>
            </a:r>
            <a:r>
              <a:rPr lang="en-US" b="1" i="1" dirty="0"/>
              <a:t>conditions of measurement</a:t>
            </a:r>
            <a:endParaRPr lang="sr-Latn-RS" b="1" i="1" dirty="0"/>
          </a:p>
          <a:p>
            <a:r>
              <a:rPr lang="en-US" b="1" i="1" dirty="0"/>
              <a:t>reproducibility condition of measurement</a:t>
            </a:r>
            <a:r>
              <a:rPr lang="sr-Latn-RS" b="1" i="1" dirty="0"/>
              <a:t> - </a:t>
            </a:r>
            <a:r>
              <a:rPr lang="en-US" i="1" dirty="0"/>
              <a:t>condition of </a:t>
            </a:r>
            <a:r>
              <a:rPr lang="en-US" b="1" i="1" dirty="0"/>
              <a:t>measurement</a:t>
            </a:r>
            <a:r>
              <a:rPr lang="en-US" i="1" dirty="0"/>
              <a:t>, out of a set of conditions</a:t>
            </a:r>
            <a:r>
              <a:rPr lang="sr-Latn-RS" i="1" dirty="0"/>
              <a:t> </a:t>
            </a:r>
            <a:r>
              <a:rPr lang="en-US" i="1" dirty="0"/>
              <a:t>that includes different locations, operators,</a:t>
            </a:r>
            <a:r>
              <a:rPr lang="sr-Latn-RS" i="1" dirty="0"/>
              <a:t> </a:t>
            </a:r>
            <a:r>
              <a:rPr lang="en-US" b="1" i="1" dirty="0"/>
              <a:t>measuring systems</a:t>
            </a:r>
            <a:r>
              <a:rPr lang="en-US" i="1" dirty="0"/>
              <a:t>, and replicate measurements</a:t>
            </a:r>
            <a:r>
              <a:rPr lang="sr-Latn-RS" i="1" dirty="0"/>
              <a:t> </a:t>
            </a:r>
            <a:r>
              <a:rPr lang="en-US" i="1" dirty="0"/>
              <a:t>on the same or similar objects</a:t>
            </a:r>
            <a:endParaRPr lang="sr-Latn-RS" i="1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7162800" y="3009900"/>
            <a:ext cx="838200" cy="304800"/>
          </a:xfrm>
          <a:prstGeom prst="cloud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VIM</a:t>
            </a:r>
          </a:p>
        </p:txBody>
      </p:sp>
      <p:sp>
        <p:nvSpPr>
          <p:cNvPr id="5" name="Cloud 4"/>
          <p:cNvSpPr/>
          <p:nvPr/>
        </p:nvSpPr>
        <p:spPr>
          <a:xfrm>
            <a:off x="7772400" y="4724400"/>
            <a:ext cx="838200" cy="304800"/>
          </a:xfrm>
          <a:prstGeom prst="cloud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VIM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64886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*u literaturi na srpskom, koristi se i u drugom smislu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026D39C-2739-4645-B91F-64003BE3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2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Veli</a:t>
            </a:r>
            <a:r>
              <a:rPr lang="sr-Latn-RS" dirty="0"/>
              <a:t>čine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Osnovne veličine</a:t>
            </a:r>
          </a:p>
          <a:p>
            <a:pPr lvl="1"/>
            <a:r>
              <a:rPr lang="sr-Latn-CS" dirty="0"/>
              <a:t>D</a:t>
            </a:r>
            <a:r>
              <a:rPr lang="sr-Latn-RS" dirty="0"/>
              <a:t>užina</a:t>
            </a:r>
          </a:p>
          <a:p>
            <a:pPr lvl="1"/>
            <a:r>
              <a:rPr lang="sr-Latn-CS" dirty="0"/>
              <a:t>M</a:t>
            </a:r>
            <a:r>
              <a:rPr lang="sr-Latn-RS" dirty="0"/>
              <a:t>asa</a:t>
            </a:r>
          </a:p>
          <a:p>
            <a:pPr lvl="1"/>
            <a:r>
              <a:rPr lang="sr-Latn-CS" dirty="0"/>
              <a:t>V</a:t>
            </a:r>
            <a:r>
              <a:rPr lang="sr-Latn-RS" dirty="0"/>
              <a:t>reme</a:t>
            </a:r>
          </a:p>
          <a:p>
            <a:pPr lvl="1"/>
            <a:r>
              <a:rPr lang="sr-Latn-RS" dirty="0"/>
              <a:t>Električna struja</a:t>
            </a:r>
          </a:p>
          <a:p>
            <a:pPr lvl="1"/>
            <a:r>
              <a:rPr lang="sr-Latn-RS" dirty="0"/>
              <a:t>Termodinamička temperatura</a:t>
            </a:r>
          </a:p>
          <a:p>
            <a:pPr lvl="1"/>
            <a:r>
              <a:rPr lang="sr-Latn-RS" dirty="0"/>
              <a:t>Jačina svetlosti</a:t>
            </a:r>
          </a:p>
          <a:p>
            <a:pPr lvl="1"/>
            <a:r>
              <a:rPr lang="sr-Latn-RS" dirty="0"/>
              <a:t>Količina materije</a:t>
            </a:r>
            <a:endParaRPr lang="sr-Cyrl-C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24189-B671-4B9D-BC33-D4D08D7BB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Merne jedinice SI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Osnovne jedinice</a:t>
            </a:r>
          </a:p>
          <a:p>
            <a:pPr lvl="1"/>
            <a:r>
              <a:rPr lang="sr-Latn-CS" dirty="0"/>
              <a:t>D</a:t>
            </a:r>
            <a:r>
              <a:rPr lang="sr-Latn-RS" dirty="0"/>
              <a:t>užina – m</a:t>
            </a:r>
          </a:p>
          <a:p>
            <a:pPr lvl="1"/>
            <a:r>
              <a:rPr lang="sr-Latn-CS" b="1" dirty="0">
                <a:solidFill>
                  <a:srgbClr val="FF0000"/>
                </a:solidFill>
              </a:rPr>
              <a:t>M</a:t>
            </a:r>
            <a:r>
              <a:rPr lang="sr-Latn-RS" b="1" dirty="0">
                <a:solidFill>
                  <a:srgbClr val="FF0000"/>
                </a:solidFill>
              </a:rPr>
              <a:t>asa – kg </a:t>
            </a:r>
          </a:p>
          <a:p>
            <a:pPr lvl="1"/>
            <a:r>
              <a:rPr lang="sr-Latn-CS" dirty="0"/>
              <a:t>V</a:t>
            </a:r>
            <a:r>
              <a:rPr lang="sr-Latn-RS" dirty="0"/>
              <a:t>reme – s </a:t>
            </a:r>
          </a:p>
          <a:p>
            <a:pPr lvl="1"/>
            <a:r>
              <a:rPr lang="sr-Latn-RS" b="1" dirty="0">
                <a:solidFill>
                  <a:srgbClr val="FF0000"/>
                </a:solidFill>
              </a:rPr>
              <a:t>Električna struja – A </a:t>
            </a:r>
          </a:p>
          <a:p>
            <a:pPr lvl="1"/>
            <a:r>
              <a:rPr lang="sr-Latn-RS" b="1" dirty="0">
                <a:solidFill>
                  <a:srgbClr val="FF0000"/>
                </a:solidFill>
              </a:rPr>
              <a:t>Termodinamička temperatura – K </a:t>
            </a:r>
          </a:p>
          <a:p>
            <a:pPr lvl="1"/>
            <a:r>
              <a:rPr lang="sr-Latn-RS" dirty="0"/>
              <a:t>Jačina svetlosti – cd </a:t>
            </a:r>
          </a:p>
          <a:p>
            <a:pPr lvl="1"/>
            <a:r>
              <a:rPr lang="sr-Latn-RS" b="1" dirty="0">
                <a:solidFill>
                  <a:srgbClr val="FF0000"/>
                </a:solidFill>
              </a:rPr>
              <a:t>Količina materije – mol </a:t>
            </a:r>
            <a:endParaRPr lang="sr-Cyrl-C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00600" y="1600200"/>
            <a:ext cx="3886200" cy="182880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rgbClr val="FFFF00"/>
                </a:solidFill>
              </a:rPr>
              <a:t>Od </a:t>
            </a:r>
            <a:r>
              <a:rPr lang="sr-Cyrl-RS" b="1" dirty="0">
                <a:solidFill>
                  <a:srgbClr val="FFFF00"/>
                </a:solidFill>
              </a:rPr>
              <a:t>20. </a:t>
            </a:r>
            <a:r>
              <a:rPr lang="sr-Latn-RS" b="1" dirty="0">
                <a:solidFill>
                  <a:srgbClr val="FFFF00"/>
                </a:solidFill>
              </a:rPr>
              <a:t>maja</a:t>
            </a:r>
            <a:r>
              <a:rPr lang="sr-Cyrl-RS" b="1" dirty="0">
                <a:solidFill>
                  <a:srgbClr val="FFFF00"/>
                </a:solidFill>
              </a:rPr>
              <a:t> 2019. </a:t>
            </a:r>
            <a:r>
              <a:rPr lang="sr-Latn-RS" b="1" dirty="0">
                <a:solidFill>
                  <a:srgbClr val="FFFF00"/>
                </a:solidFill>
              </a:rPr>
              <a:t>godine važe nove definicije za kilogram, amper, kelvin i mol.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EC876-8B7E-4BFA-8C31-A4B44CFDE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SI</a:t>
            </a:r>
            <a:r>
              <a:rPr lang="sr-Latn-RS" dirty="0"/>
              <a:t> – revizija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konkretnih</a:t>
            </a:r>
            <a:r>
              <a:rPr lang="en-US" dirty="0"/>
              <a:t> </a:t>
            </a:r>
            <a:r>
              <a:rPr lang="en-US" dirty="0" err="1"/>
              <a:t>definicija</a:t>
            </a:r>
            <a:r>
              <a:rPr lang="en-US" dirty="0"/>
              <a:t>,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definisanja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je pro</a:t>
            </a:r>
            <a:r>
              <a:rPr lang="sr-Latn-RS" dirty="0"/>
              <a:t>menjen</a:t>
            </a:r>
          </a:p>
          <a:p>
            <a:r>
              <a:rPr lang="sr-Latn-RS" dirty="0"/>
              <a:t>Definisano je 7 konstanti na osnovu kojih se definišu osnovne jedinice</a:t>
            </a:r>
          </a:p>
          <a:p>
            <a:r>
              <a:rPr lang="sr-Latn-RS" dirty="0"/>
              <a:t>Konstatne („</a:t>
            </a:r>
            <a:r>
              <a:rPr lang="sr-Latn-RS" i="1" dirty="0"/>
              <a:t>defining constants</a:t>
            </a:r>
            <a:r>
              <a:rPr lang="sr-Latn-RS" dirty="0"/>
              <a:t>“) su određene tačnim numeričkim vrednostima i ne mere se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20B57-3E20-4582-BE02-B29FB830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06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SI</a:t>
            </a:r>
            <a:r>
              <a:rPr lang="sr-Latn-RS" dirty="0"/>
              <a:t> – revizija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000" dirty="0"/>
              <a:t>Definicije svih 7 osnovnih veličina su napisane na drugačiji način</a:t>
            </a:r>
          </a:p>
          <a:p>
            <a:r>
              <a:rPr lang="sr-Latn-RS" sz="2000" dirty="0"/>
              <a:t>Obezbeđen je kontinuitet sa prethodnim definicijama do nivoa mernih nesigurnosti (biće u toku kursa jasnije šta to tačno znači)</a:t>
            </a:r>
          </a:p>
          <a:p>
            <a:r>
              <a:rPr lang="sr-Latn-RS" sz="2000" dirty="0"/>
              <a:t>Data su uputstva za meračke laboratorije (na primer: </a:t>
            </a:r>
            <a:r>
              <a:rPr lang="en-US" sz="2000" dirty="0">
                <a:hlinkClick r:id="rId2"/>
              </a:rPr>
              <a:t>https://www.bipm.org/utils/common/pdf/CC/CCEM/ccem_guidelines_revisedSI.pdf</a:t>
            </a:r>
            <a:r>
              <a:rPr lang="sr-Latn-RS" sz="2000" dirty="0"/>
              <a:t>)</a:t>
            </a:r>
          </a:p>
          <a:p>
            <a:r>
              <a:rPr lang="sr-Latn-RS" sz="2000" dirty="0"/>
              <a:t>Smatra se da je redefinisan SI sistem bolje prilagođen 21 veku </a:t>
            </a:r>
            <a:r>
              <a:rPr lang="sr-Latn-R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581400" y="4457342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hlinkClick r:id="rId3"/>
              </a:rPr>
              <a:t>BIPM</a:t>
            </a:r>
          </a:p>
          <a:p>
            <a:r>
              <a:rPr lang="en-US" dirty="0">
                <a:hlinkClick r:id="rId3"/>
              </a:rPr>
              <a:t>https://www.bipm.org/en/measurement-units/</a:t>
            </a:r>
            <a:endParaRPr lang="sr-Latn-RS" dirty="0"/>
          </a:p>
          <a:p>
            <a:r>
              <a:rPr lang="sr-Latn-RS" dirty="0">
                <a:hlinkClick r:id="rId4"/>
              </a:rPr>
              <a:t>DMDM</a:t>
            </a:r>
          </a:p>
          <a:p>
            <a:r>
              <a:rPr lang="en-US" dirty="0">
                <a:hlinkClick r:id="rId4"/>
              </a:rPr>
              <a:t>http://www.dmdm.rs/PDF/Revizija_SI_jedinica_lt.pdf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5657671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R. Davis, "An introduction to the revised international system of units (SI)," in 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IEEE Instrumentation &amp; Measurement Magazine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22, no. 3, pp. 4-8, June 2019.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FA0FD-08A8-4D82-A290-1EA0D70AA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21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SI</a:t>
            </a:r>
            <a:r>
              <a:rPr lang="sr-Latn-RS" dirty="0"/>
              <a:t> – revizija 2019 - konstante</a:t>
            </a:r>
            <a:endParaRPr lang="en-US" dirty="0"/>
          </a:p>
        </p:txBody>
      </p:sp>
      <p:pic>
        <p:nvPicPr>
          <p:cNvPr id="68610" name="Picture 2" descr="https://www.bipm.org/utils/common/img/rev-si/SI-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322" y="1479937"/>
            <a:ext cx="3060578" cy="306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827A4C5-7A52-4BC1-9C37-AACA1E5601E9}"/>
              </a:ext>
            </a:extLst>
          </p:cNvPr>
          <p:cNvSpPr/>
          <p:nvPr/>
        </p:nvSpPr>
        <p:spPr>
          <a:xfrm>
            <a:off x="3581400" y="5581471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hlinkClick r:id="rId4"/>
              </a:rPr>
              <a:t>BIPM</a:t>
            </a:r>
          </a:p>
          <a:p>
            <a:r>
              <a:rPr lang="en-US" dirty="0">
                <a:hlinkClick r:id="rId4"/>
              </a:rPr>
              <a:t>https://www.bipm.org/en/measurement-units/</a:t>
            </a:r>
            <a:endParaRPr lang="sr-Latn-RS" dirty="0"/>
          </a:p>
          <a:p>
            <a:r>
              <a:rPr lang="sr-Latn-RS" dirty="0">
                <a:hlinkClick r:id="rId5"/>
              </a:rPr>
              <a:t>DMDM</a:t>
            </a:r>
          </a:p>
          <a:p>
            <a:r>
              <a:rPr lang="en-US" dirty="0">
                <a:hlinkClick r:id="rId5"/>
              </a:rPr>
              <a:t>http://www.dmdm.rs/PDF/Revizija_SI_jedinica_lt.pdf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90AF41-35AF-4A1A-9C17-4FE6589E7868}"/>
              </a:ext>
            </a:extLst>
          </p:cNvPr>
          <p:cNvSpPr txBox="1"/>
          <p:nvPr/>
        </p:nvSpPr>
        <p:spPr>
          <a:xfrm>
            <a:off x="32994" y="1283204"/>
            <a:ext cx="6367806" cy="646331"/>
          </a:xfrm>
          <a:prstGeom prst="rect">
            <a:avLst/>
          </a:prstGeom>
          <a:solidFill>
            <a:srgbClr val="FDD08D"/>
          </a:solidFill>
        </p:spPr>
        <p:txBody>
          <a:bodyPr wrap="square">
            <a:spAutoFit/>
          </a:bodyPr>
          <a:lstStyle/>
          <a:p>
            <a:r>
              <a:rPr lang="sr-Latn-RS" dirty="0"/>
              <a:t>Frekvencija prelaza između dva </a:t>
            </a:r>
            <a:r>
              <a:rPr lang="sr-Latn-RS" dirty="0" err="1"/>
              <a:t>neperturbovana</a:t>
            </a:r>
            <a:r>
              <a:rPr lang="sr-Latn-RS" dirty="0"/>
              <a:t> </a:t>
            </a:r>
            <a:r>
              <a:rPr lang="sr-Latn-RS" dirty="0" err="1"/>
              <a:t>hiperrfina</a:t>
            </a:r>
            <a:r>
              <a:rPr lang="sr-Latn-RS" dirty="0"/>
              <a:t> nivoa osnovnog stanja atoma Cezijuma </a:t>
            </a:r>
            <a:r>
              <a:rPr lang="sr-Cyrl-RS" dirty="0"/>
              <a:t>133 </a:t>
            </a:r>
            <a:r>
              <a:rPr lang="el-GR" dirty="0"/>
              <a:t>Δ</a:t>
            </a:r>
            <a:r>
              <a:rPr lang="el-GR" i="1" dirty="0">
                <a:latin typeface="CommercialScript BT" panose="03030803040807090C04" pitchFamily="66" charset="0"/>
              </a:rPr>
              <a:t>ν</a:t>
            </a:r>
            <a:r>
              <a:rPr lang="en-US" baseline="-25000" dirty="0"/>
              <a:t>Cs</a:t>
            </a:r>
            <a:endParaRPr lang="sr-Latn-R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34704-59CF-4E76-9379-3343DDDC9509}"/>
              </a:ext>
            </a:extLst>
          </p:cNvPr>
          <p:cNvSpPr txBox="1"/>
          <p:nvPr/>
        </p:nvSpPr>
        <p:spPr>
          <a:xfrm>
            <a:off x="32994" y="1929535"/>
            <a:ext cx="3548406" cy="369332"/>
          </a:xfrm>
          <a:prstGeom prst="rect">
            <a:avLst/>
          </a:prstGeom>
          <a:solidFill>
            <a:srgbClr val="F6AF8F"/>
          </a:solidFill>
        </p:spPr>
        <p:txBody>
          <a:bodyPr wrap="square">
            <a:spAutoFit/>
          </a:bodyPr>
          <a:lstStyle/>
          <a:p>
            <a:r>
              <a:rPr lang="sr-Latn-RS" dirty="0"/>
              <a:t>Brzina svetlosti u vakuumu </a:t>
            </a:r>
            <a:r>
              <a:rPr lang="sr-Latn-RS" i="1" dirty="0"/>
              <a:t>c</a:t>
            </a:r>
            <a:endParaRPr lang="sr-Latn-R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012292-6291-45BA-B4FB-3D967F4D2691}"/>
              </a:ext>
            </a:extLst>
          </p:cNvPr>
          <p:cNvSpPr txBox="1"/>
          <p:nvPr/>
        </p:nvSpPr>
        <p:spPr>
          <a:xfrm>
            <a:off x="32994" y="2301773"/>
            <a:ext cx="3548406" cy="369332"/>
          </a:xfrm>
          <a:prstGeom prst="rect">
            <a:avLst/>
          </a:prstGeom>
          <a:solidFill>
            <a:srgbClr val="F2988D"/>
          </a:solidFill>
        </p:spPr>
        <p:txBody>
          <a:bodyPr wrap="square">
            <a:spAutoFit/>
          </a:bodyPr>
          <a:lstStyle/>
          <a:p>
            <a:r>
              <a:rPr lang="sr-Latn-RS" dirty="0" err="1"/>
              <a:t>Plankova</a:t>
            </a:r>
            <a:r>
              <a:rPr lang="sr-Latn-RS" dirty="0"/>
              <a:t> (</a:t>
            </a:r>
            <a:r>
              <a:rPr lang="sr-Latn-RS" i="1" dirty="0" err="1"/>
              <a:t>Planck</a:t>
            </a:r>
            <a:r>
              <a:rPr lang="sr-Latn-RS" dirty="0"/>
              <a:t>) konstanta</a:t>
            </a:r>
            <a:r>
              <a:rPr lang="sr-Cyrl-RS" dirty="0"/>
              <a:t> </a:t>
            </a:r>
            <a:r>
              <a:rPr lang="en-US" i="1" dirty="0"/>
              <a:t>h</a:t>
            </a:r>
            <a:endParaRPr lang="sr-Latn-RS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DED58E-6C54-4766-95C9-85DCC4F3FDC8}"/>
              </a:ext>
            </a:extLst>
          </p:cNvPr>
          <p:cNvSpPr txBox="1"/>
          <p:nvPr/>
        </p:nvSpPr>
        <p:spPr>
          <a:xfrm>
            <a:off x="32994" y="2646183"/>
            <a:ext cx="3548406" cy="369332"/>
          </a:xfrm>
          <a:prstGeom prst="rect">
            <a:avLst/>
          </a:prstGeom>
          <a:solidFill>
            <a:srgbClr val="B4D28C"/>
          </a:solidFill>
        </p:spPr>
        <p:txBody>
          <a:bodyPr wrap="square">
            <a:spAutoFit/>
          </a:bodyPr>
          <a:lstStyle/>
          <a:p>
            <a:r>
              <a:rPr lang="sr-Latn-RS" dirty="0"/>
              <a:t>Elementarno naelektrisanje</a:t>
            </a:r>
            <a:r>
              <a:rPr lang="sr-Cyrl-RS" dirty="0"/>
              <a:t> </a:t>
            </a:r>
            <a:r>
              <a:rPr lang="sr-Latn-RS" i="1" dirty="0"/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66E5FF-0DE9-4875-851A-06C65405EEFD}"/>
              </a:ext>
            </a:extLst>
          </p:cNvPr>
          <p:cNvSpPr txBox="1"/>
          <p:nvPr/>
        </p:nvSpPr>
        <p:spPr>
          <a:xfrm>
            <a:off x="32994" y="3010226"/>
            <a:ext cx="4081806" cy="369332"/>
          </a:xfrm>
          <a:prstGeom prst="rect">
            <a:avLst/>
          </a:prstGeom>
          <a:solidFill>
            <a:srgbClr val="7DA9DA"/>
          </a:solidFill>
        </p:spPr>
        <p:txBody>
          <a:bodyPr wrap="square">
            <a:spAutoFit/>
          </a:bodyPr>
          <a:lstStyle/>
          <a:p>
            <a:r>
              <a:rPr lang="sr-Latn-RS" dirty="0" err="1"/>
              <a:t>Bolcmanova</a:t>
            </a:r>
            <a:r>
              <a:rPr lang="sr-Latn-RS" dirty="0"/>
              <a:t> (</a:t>
            </a:r>
            <a:r>
              <a:rPr lang="sr-Latn-RS" i="1" dirty="0" err="1"/>
              <a:t>Boltzmann</a:t>
            </a:r>
            <a:r>
              <a:rPr lang="sr-Latn-RS" dirty="0"/>
              <a:t>) konstanta </a:t>
            </a:r>
            <a:r>
              <a:rPr lang="en-US" i="1" dirty="0"/>
              <a:t>k</a:t>
            </a:r>
            <a:endParaRPr lang="sr-Latn-R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79CE32-5221-4419-AB75-D4272C9CB6D2}"/>
              </a:ext>
            </a:extLst>
          </p:cNvPr>
          <p:cNvSpPr txBox="1"/>
          <p:nvPr/>
        </p:nvSpPr>
        <p:spPr>
          <a:xfrm>
            <a:off x="32994" y="3382464"/>
            <a:ext cx="4081806" cy="369332"/>
          </a:xfrm>
          <a:prstGeom prst="rect">
            <a:avLst/>
          </a:prstGeom>
          <a:solidFill>
            <a:srgbClr val="DE9AC3"/>
          </a:solidFill>
        </p:spPr>
        <p:txBody>
          <a:bodyPr wrap="square">
            <a:spAutoFit/>
          </a:bodyPr>
          <a:lstStyle/>
          <a:p>
            <a:r>
              <a:rPr lang="sr-Latn-RS" dirty="0" err="1"/>
              <a:t>Avogadrova</a:t>
            </a:r>
            <a:r>
              <a:rPr lang="sr-Latn-RS" dirty="0"/>
              <a:t> (</a:t>
            </a:r>
            <a:r>
              <a:rPr lang="sr-Latn-RS" i="1" dirty="0" err="1"/>
              <a:t>Avogadro</a:t>
            </a:r>
            <a:r>
              <a:rPr lang="sr-Latn-RS" dirty="0"/>
              <a:t>) konstanta </a:t>
            </a:r>
            <a:r>
              <a:rPr lang="sr-Latn-RS" i="1" dirty="0"/>
              <a:t>N</a:t>
            </a:r>
            <a:r>
              <a:rPr lang="sr-Latn-RS" i="1" baseline="-25000" dirty="0"/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8D65F4-CE15-41F3-9C28-8CBC27E75344}"/>
              </a:ext>
            </a:extLst>
          </p:cNvPr>
          <p:cNvSpPr txBox="1"/>
          <p:nvPr/>
        </p:nvSpPr>
        <p:spPr>
          <a:xfrm>
            <a:off x="32994" y="3754179"/>
            <a:ext cx="6063006" cy="646331"/>
          </a:xfrm>
          <a:prstGeom prst="rect">
            <a:avLst/>
          </a:prstGeom>
          <a:solidFill>
            <a:srgbClr val="A07DB7"/>
          </a:solidFill>
        </p:spPr>
        <p:txBody>
          <a:bodyPr wrap="square">
            <a:spAutoFit/>
          </a:bodyPr>
          <a:lstStyle/>
          <a:p>
            <a:r>
              <a:rPr lang="sr-Latn-RS" dirty="0" err="1"/>
              <a:t>Svetosna</a:t>
            </a:r>
            <a:r>
              <a:rPr lang="sr-Latn-RS" dirty="0"/>
              <a:t> efikasnost monohromatskog zračenja </a:t>
            </a:r>
            <a:r>
              <a:rPr lang="sr-Latn-RS" dirty="0" err="1"/>
              <a:t>frekvenije</a:t>
            </a:r>
            <a:r>
              <a:rPr lang="sr-Latn-RS" dirty="0"/>
              <a:t> 540 </a:t>
            </a:r>
            <a:r>
              <a:rPr lang="sr-Cyrl-RS" dirty="0"/>
              <a:t>× 10</a:t>
            </a:r>
            <a:r>
              <a:rPr lang="sr-Cyrl-RS" baseline="30000" dirty="0"/>
              <a:t>12</a:t>
            </a:r>
            <a:r>
              <a:rPr lang="sr-Latn-RS" dirty="0"/>
              <a:t> </a:t>
            </a:r>
            <a:r>
              <a:rPr lang="en-US" dirty="0"/>
              <a:t>Hz </a:t>
            </a:r>
            <a:r>
              <a:rPr lang="sr-Latn-RS" i="1" dirty="0" err="1"/>
              <a:t>K</a:t>
            </a:r>
            <a:r>
              <a:rPr lang="sr-Latn-RS" i="1" baseline="-25000" dirty="0" err="1"/>
              <a:t>cd</a:t>
            </a:r>
            <a:r>
              <a:rPr lang="sr-Cyrl-RS" dirty="0"/>
              <a:t> 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827428-6D7C-4ABB-9C2D-D9E74F148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521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SI</a:t>
            </a:r>
            <a:r>
              <a:rPr lang="sr-Latn-RS" dirty="0"/>
              <a:t> – revizija 2019 - konstante</a:t>
            </a:r>
            <a:endParaRPr lang="en-US" dirty="0"/>
          </a:p>
        </p:txBody>
      </p:sp>
      <p:pic>
        <p:nvPicPr>
          <p:cNvPr id="68610" name="Picture 2" descr="https://www.bipm.org/utils/common/img/rev-si/SI-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436" y="1544240"/>
            <a:ext cx="3060578" cy="306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8" name="Picture 10" descr="https://ieeexplore.ieee.org/mediastore_new/IEEE/content/media/5289/8716260/8716268/8716268-table-1-source-larg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54" y="1721800"/>
            <a:ext cx="5691475" cy="233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827A4C5-7A52-4BC1-9C37-AACA1E5601E9}"/>
              </a:ext>
            </a:extLst>
          </p:cNvPr>
          <p:cNvSpPr/>
          <p:nvPr/>
        </p:nvSpPr>
        <p:spPr>
          <a:xfrm>
            <a:off x="3581400" y="4457342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hlinkClick r:id="rId5"/>
              </a:rPr>
              <a:t>BIPM</a:t>
            </a:r>
          </a:p>
          <a:p>
            <a:r>
              <a:rPr lang="en-US" dirty="0">
                <a:hlinkClick r:id="rId5"/>
              </a:rPr>
              <a:t>https://www.bipm.org/en/measurement-units/</a:t>
            </a:r>
            <a:endParaRPr lang="sr-Latn-RS" dirty="0"/>
          </a:p>
          <a:p>
            <a:r>
              <a:rPr lang="sr-Latn-RS" dirty="0">
                <a:hlinkClick r:id="rId6"/>
              </a:rPr>
              <a:t>DMDM</a:t>
            </a:r>
          </a:p>
          <a:p>
            <a:r>
              <a:rPr lang="en-US" dirty="0">
                <a:hlinkClick r:id="rId6"/>
              </a:rPr>
              <a:t>http://www.dmdm.rs/PDF/Revizija_SI_jedinica_lt.pdf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5653B8-772B-42D2-B20A-0CB8ACF96098}"/>
              </a:ext>
            </a:extLst>
          </p:cNvPr>
          <p:cNvSpPr/>
          <p:nvPr/>
        </p:nvSpPr>
        <p:spPr>
          <a:xfrm>
            <a:off x="3581400" y="5657671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R. Davis, "An introduction to the revised international system of units (SI)," in 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IEEE Instrumentation &amp; Measurement Magazine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22, no. 3, pp. 4-8, June 2019.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AA451-D3D8-4ACA-BEEC-851664C1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39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/>
              <a:t>Materijali sa predavanja</a:t>
            </a:r>
          </a:p>
          <a:p>
            <a:r>
              <a:rPr lang="sr-Latn-RS" sz="2400" dirty="0"/>
              <a:t>Materijali za lab. </a:t>
            </a:r>
            <a:r>
              <a:rPr lang="en-US" sz="2400" dirty="0"/>
              <a:t>v</a:t>
            </a:r>
            <a:r>
              <a:rPr lang="sr-Latn-RS" sz="2400" dirty="0"/>
              <a:t>ežbe</a:t>
            </a:r>
            <a:r>
              <a:rPr lang="en-US" sz="2400" dirty="0"/>
              <a:t>, </a:t>
            </a:r>
            <a:r>
              <a:rPr lang="en-US" sz="2400" dirty="0" err="1"/>
              <a:t>sajt</a:t>
            </a:r>
            <a:r>
              <a:rPr lang="en-US" sz="2400" dirty="0"/>
              <a:t> </a:t>
            </a:r>
            <a:r>
              <a:rPr lang="en-US" sz="2400" dirty="0" err="1"/>
              <a:t>predmeta</a:t>
            </a:r>
            <a:endParaRPr lang="sr-Latn-RS" sz="2400" dirty="0"/>
          </a:p>
          <a:p>
            <a:r>
              <a:rPr lang="sr-Latn-RS" sz="2400" dirty="0"/>
              <a:t>Primeri ispitnih zadataka</a:t>
            </a:r>
            <a:r>
              <a:rPr lang="en-US" sz="2400" dirty="0"/>
              <a:t>, </a:t>
            </a:r>
            <a:r>
              <a:rPr lang="en-US" sz="2400" dirty="0" err="1"/>
              <a:t>sajt</a:t>
            </a:r>
            <a:r>
              <a:rPr lang="en-US" sz="2400" dirty="0"/>
              <a:t> </a:t>
            </a:r>
            <a:r>
              <a:rPr lang="en-US" sz="2400" dirty="0" err="1"/>
              <a:t>predmeta</a:t>
            </a:r>
            <a:endParaRPr lang="en-US" sz="2400" dirty="0"/>
          </a:p>
          <a:p>
            <a:r>
              <a:rPr lang="sr-Latn-RS" sz="2400" dirty="0" err="1"/>
              <a:t>Tumanski</a:t>
            </a:r>
            <a:r>
              <a:rPr lang="sr-Latn-RS" sz="2400" dirty="0"/>
              <a:t>, „</a:t>
            </a:r>
            <a:r>
              <a:rPr lang="sr-Latn-RS" sz="2400" dirty="0" err="1"/>
              <a:t>Principles</a:t>
            </a:r>
            <a:r>
              <a:rPr lang="sr-Latn-RS" sz="2400" dirty="0"/>
              <a:t> </a:t>
            </a:r>
            <a:r>
              <a:rPr lang="sr-Latn-RS" sz="2400" dirty="0" err="1"/>
              <a:t>of</a:t>
            </a:r>
            <a:r>
              <a:rPr lang="sr-Latn-RS" sz="2400" dirty="0"/>
              <a:t> </a:t>
            </a:r>
            <a:r>
              <a:rPr lang="sr-Latn-RS" sz="2400" dirty="0" err="1"/>
              <a:t>electrical</a:t>
            </a:r>
            <a:r>
              <a:rPr lang="sr-Latn-RS" sz="2400" dirty="0"/>
              <a:t> </a:t>
            </a:r>
            <a:r>
              <a:rPr lang="sr-Latn-RS" sz="2400" dirty="0" err="1"/>
              <a:t>measurement</a:t>
            </a:r>
            <a:r>
              <a:rPr lang="sr-Latn-RS" sz="2400" dirty="0"/>
              <a:t>“</a:t>
            </a:r>
          </a:p>
          <a:p>
            <a:r>
              <a:rPr lang="sr-Latn-RS" sz="2400" dirty="0"/>
              <a:t>Pejović, „Princip rada i primena osciloskopa“</a:t>
            </a:r>
            <a:r>
              <a:rPr lang="en-US" sz="2400" dirty="0"/>
              <a:t>, </a:t>
            </a:r>
            <a:r>
              <a:rPr lang="en-US" sz="2400" dirty="0" err="1"/>
              <a:t>sajt</a:t>
            </a:r>
            <a:r>
              <a:rPr lang="en-US" sz="2400" dirty="0"/>
              <a:t> ETF-a</a:t>
            </a:r>
            <a:endParaRPr lang="sr-Latn-RS" sz="2400" dirty="0"/>
          </a:p>
          <a:p>
            <a:r>
              <a:rPr lang="en-US" sz="2400" dirty="0" err="1"/>
              <a:t>Pravica</a:t>
            </a:r>
            <a:r>
              <a:rPr lang="en-US" sz="2400" dirty="0"/>
              <a:t>, </a:t>
            </a:r>
            <a:r>
              <a:rPr lang="en-US" sz="2400" dirty="0" err="1"/>
              <a:t>Bagari</a:t>
            </a:r>
            <a:r>
              <a:rPr lang="sr-Latn-RS" sz="2400" dirty="0"/>
              <a:t>ć „</a:t>
            </a:r>
            <a:r>
              <a:rPr lang="sr-Latn-RS" sz="2400" dirty="0" err="1"/>
              <a:t>Metrologija</a:t>
            </a:r>
            <a:r>
              <a:rPr lang="sr-Latn-RS" sz="2400" dirty="0"/>
              <a:t> električnih veličina“</a:t>
            </a:r>
          </a:p>
          <a:p>
            <a:r>
              <a:rPr lang="sr-Latn-RS" sz="2400" dirty="0"/>
              <a:t>Filip Petrović, „Električna merenja“</a:t>
            </a:r>
          </a:p>
          <a:p>
            <a:r>
              <a:rPr lang="en-US" sz="2400" dirty="0"/>
              <a:t>GUM, VIM,</a:t>
            </a:r>
            <a:br>
              <a:rPr lang="en-US" sz="2400" dirty="0"/>
            </a:br>
            <a:r>
              <a:rPr lang="sr-Latn-RS" sz="2400" dirty="0"/>
              <a:t>http://www.bipm.org/en/publications/guides/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357A6-4827-4803-8FCE-FFA8993C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50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SI</a:t>
            </a:r>
            <a:r>
              <a:rPr lang="sr-Latn-RS" dirty="0"/>
              <a:t> – revizija 2019 - jedinice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667" y="1417638"/>
            <a:ext cx="2766133" cy="2766133"/>
          </a:xfrm>
          <a:prstGeom prst="rect">
            <a:avLst/>
          </a:prstGeom>
        </p:spPr>
      </p:pic>
      <p:pic>
        <p:nvPicPr>
          <p:cNvPr id="69636" name="Picture 4" descr="https://ieeexplore.ieee.org/mediastore_new/IEEE/content/media/5289/8716260/8716268/8716268-table-2-source-lar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99" y="1417638"/>
            <a:ext cx="6103201" cy="193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78" y="3741156"/>
            <a:ext cx="2211182" cy="221029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1" name="Rounded Rectangle 10"/>
          <p:cNvSpPr/>
          <p:nvPr/>
        </p:nvSpPr>
        <p:spPr>
          <a:xfrm>
            <a:off x="76200" y="2560638"/>
            <a:ext cx="6248400" cy="2587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urved Connector 12"/>
          <p:cNvCxnSpPr>
            <a:cxnSpLocks/>
          </p:cNvCxnSpPr>
          <p:nvPr/>
        </p:nvCxnSpPr>
        <p:spPr>
          <a:xfrm rot="5400000">
            <a:off x="2514600" y="2819400"/>
            <a:ext cx="2590800" cy="25908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1BD658E-5872-4851-9C49-76425792778A}"/>
              </a:ext>
            </a:extLst>
          </p:cNvPr>
          <p:cNvSpPr/>
          <p:nvPr/>
        </p:nvSpPr>
        <p:spPr>
          <a:xfrm>
            <a:off x="3581400" y="4457342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hlinkClick r:id="rId5"/>
              </a:rPr>
              <a:t>BIPM</a:t>
            </a:r>
          </a:p>
          <a:p>
            <a:r>
              <a:rPr lang="en-US" dirty="0">
                <a:hlinkClick r:id="rId5"/>
              </a:rPr>
              <a:t>https://www.bipm.org/en/measurement-units/</a:t>
            </a:r>
            <a:endParaRPr lang="sr-Latn-RS" dirty="0"/>
          </a:p>
          <a:p>
            <a:r>
              <a:rPr lang="sr-Latn-RS" dirty="0">
                <a:hlinkClick r:id="rId6"/>
              </a:rPr>
              <a:t>DMDM</a:t>
            </a:r>
          </a:p>
          <a:p>
            <a:r>
              <a:rPr lang="en-US" dirty="0">
                <a:hlinkClick r:id="rId6"/>
              </a:rPr>
              <a:t>http://www.dmdm.rs/PDF/Revizija_SI_jedinica_lt.pdf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B2D43D-727A-48B2-92A1-7E625A118115}"/>
              </a:ext>
            </a:extLst>
          </p:cNvPr>
          <p:cNvSpPr/>
          <p:nvPr/>
        </p:nvSpPr>
        <p:spPr>
          <a:xfrm>
            <a:off x="3581400" y="5657671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R. Davis, "An introduction to the revised international system of units (SI)," in 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IEEE Instrumentation &amp; Measurement Magazine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22, no. 3, pp. 4-8, June 2019.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BB7E8-1730-4413-B05D-FED360F2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54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SI</a:t>
            </a:r>
            <a:r>
              <a:rPr lang="sr-Latn-RS" dirty="0"/>
              <a:t> – revizija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29183"/>
            <a:ext cx="6324600" cy="1542617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One ampere is equal to constant current which, if maintained in straight parallel</a:t>
            </a:r>
            <a:r>
              <a:rPr lang="sr-Latn-RS" sz="1800" dirty="0"/>
              <a:t> </a:t>
            </a:r>
            <a:r>
              <a:rPr lang="en-US" sz="1800" dirty="0"/>
              <a:t>conductors of infinite length and of negligible circular cross-section, and placed 1 m</a:t>
            </a:r>
          </a:p>
          <a:p>
            <a:pPr marL="0" indent="0">
              <a:buNone/>
            </a:pPr>
            <a:r>
              <a:rPr lang="en-US" sz="1800" dirty="0"/>
              <a:t>apart in vacuum, would produce between these </a:t>
            </a:r>
            <a:r>
              <a:rPr lang="sr-Latn-RS" sz="1800" dirty="0"/>
              <a:t>c</a:t>
            </a:r>
            <a:r>
              <a:rPr lang="en-US" sz="1800" dirty="0" err="1"/>
              <a:t>onductors</a:t>
            </a:r>
            <a:r>
              <a:rPr lang="en-US" sz="1800" dirty="0"/>
              <a:t> a force equal to 2</a:t>
            </a:r>
            <a:r>
              <a:rPr lang="sr-Latn-RS" sz="1800" dirty="0"/>
              <a:t> x </a:t>
            </a:r>
            <a:r>
              <a:rPr lang="en-US" sz="1800" dirty="0"/>
              <a:t>10</a:t>
            </a:r>
            <a:r>
              <a:rPr lang="en-US" sz="1800" baseline="30000" dirty="0"/>
              <a:t>-7</a:t>
            </a:r>
            <a:r>
              <a:rPr lang="en-US" sz="1800" dirty="0"/>
              <a:t> N</a:t>
            </a:r>
            <a:r>
              <a:rPr lang="sr-Latn-RS" sz="1800" dirty="0"/>
              <a:t> </a:t>
            </a:r>
            <a:r>
              <a:rPr lang="en-US" sz="1800" dirty="0"/>
              <a:t>per each meter of </a:t>
            </a:r>
            <a:r>
              <a:rPr lang="en-US" sz="1800" dirty="0" err="1"/>
              <a:t>lengt</a:t>
            </a:r>
            <a:r>
              <a:rPr lang="sr-Latn-RS" sz="1800" dirty="0"/>
              <a:t>h.</a:t>
            </a:r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71600" y="3048000"/>
            <a:ext cx="7696200" cy="200557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ct val="20000"/>
              </a:spcBef>
              <a:buNone/>
              <a:defRPr sz="2400">
                <a:latin typeface="+mn-lt"/>
                <a:cs typeface="+mn-cs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latin typeface="+mn-lt"/>
                <a:cs typeface="+mn-cs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latin typeface="+mn-lt"/>
                <a:cs typeface="+mn-cs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latin typeface="+mn-lt"/>
                <a:cs typeface="+mn-cs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The ampere, symbol A, is the SI unit of electric current. It is defined by taking the fixed numerical value of the elementary charge </a:t>
            </a:r>
            <a:r>
              <a:rPr lang="en-US" i="1" dirty="0"/>
              <a:t>e</a:t>
            </a:r>
            <a:r>
              <a:rPr lang="en-US" dirty="0"/>
              <a:t> to be 1.602 176 634 x 10</a:t>
            </a:r>
            <a:r>
              <a:rPr lang="en-US" baseline="30000" dirty="0"/>
              <a:t>–19</a:t>
            </a:r>
            <a:r>
              <a:rPr lang="en-US" dirty="0"/>
              <a:t> when expressed in the unit C, which is equal to A s, where the second is defined in terms of</a:t>
            </a:r>
            <a:r>
              <a:rPr lang="sr-Latn-RS" dirty="0"/>
              <a:t> </a:t>
            </a:r>
            <a:r>
              <a:rPr lang="el-GR" dirty="0"/>
              <a:t>Δ</a:t>
            </a:r>
            <a:r>
              <a:rPr lang="el-GR" i="1" dirty="0">
                <a:latin typeface="CommercialScript BT" panose="03030803040807090C04" pitchFamily="66" charset="0"/>
              </a:rPr>
              <a:t>ν</a:t>
            </a:r>
            <a:r>
              <a:rPr lang="en-US" baseline="-25000" dirty="0"/>
              <a:t>Cs</a:t>
            </a:r>
            <a:r>
              <a:rPr lang="sr-Latn-RS" i="1" dirty="0"/>
              <a:t>. </a:t>
            </a:r>
            <a:r>
              <a:rPr lang="sr-Latn-RS" dirty="0"/>
              <a:t>(2019)</a:t>
            </a:r>
            <a:endParaRPr lang="en-US" i="1" dirty="0"/>
          </a:p>
        </p:txBody>
      </p:sp>
      <p:sp>
        <p:nvSpPr>
          <p:cNvPr id="9" name="Left Arrow 8"/>
          <p:cNvSpPr/>
          <p:nvPr/>
        </p:nvSpPr>
        <p:spPr>
          <a:xfrm>
            <a:off x="6400800" y="1667091"/>
            <a:ext cx="1447800" cy="1066800"/>
          </a:xfrm>
          <a:prstGeom prst="lef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rgbClr val="FFFF00"/>
                </a:solidFill>
              </a:rPr>
              <a:t>Ranije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 flipH="1">
            <a:off x="76200" y="3517387"/>
            <a:ext cx="1295400" cy="1066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>
                <a:solidFill>
                  <a:srgbClr val="FFFF00"/>
                </a:solidFill>
              </a:rPr>
              <a:t>Sada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CD402-255E-4EDB-AD60-0AA3CBEEDE19}"/>
              </a:ext>
            </a:extLst>
          </p:cNvPr>
          <p:cNvSpPr/>
          <p:nvPr/>
        </p:nvSpPr>
        <p:spPr>
          <a:xfrm>
            <a:off x="3657600" y="5657671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hlinkClick r:id="rId2"/>
              </a:rPr>
              <a:t>BIPM</a:t>
            </a:r>
          </a:p>
          <a:p>
            <a:r>
              <a:rPr lang="en-US" dirty="0">
                <a:hlinkClick r:id="rId2"/>
              </a:rPr>
              <a:t>https://www.bipm.org/en/measurement-units/</a:t>
            </a:r>
            <a:endParaRPr lang="sr-Latn-RS" dirty="0"/>
          </a:p>
          <a:p>
            <a:r>
              <a:rPr lang="sr-Latn-RS" dirty="0">
                <a:hlinkClick r:id="rId3"/>
              </a:rPr>
              <a:t>DMDM</a:t>
            </a:r>
          </a:p>
          <a:p>
            <a:r>
              <a:rPr lang="en-US" dirty="0">
                <a:hlinkClick r:id="rId3"/>
              </a:rPr>
              <a:t>http://www.dmdm.rs/PDF/Revizija_SI_jedinica_lt.pdf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B8ECD-2E81-4B0A-A3A7-4875CB26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23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Merne jedinice SI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Izvedene jedinice</a:t>
            </a:r>
          </a:p>
          <a:p>
            <a:pPr lvl="1"/>
            <a:r>
              <a:rPr lang="sr-Latn-RS" dirty="0"/>
              <a:t>Električni napon – V – m</a:t>
            </a:r>
            <a:r>
              <a:rPr lang="sr-Latn-RS" baseline="30000" dirty="0"/>
              <a:t>2</a:t>
            </a:r>
            <a:r>
              <a:rPr lang="sr-Latn-RS" dirty="0"/>
              <a:t>•kg•s</a:t>
            </a:r>
            <a:r>
              <a:rPr lang="sr-Latn-RS" baseline="30000" dirty="0"/>
              <a:t>-3</a:t>
            </a:r>
            <a:r>
              <a:rPr lang="sr-Latn-RS" dirty="0"/>
              <a:t>•A</a:t>
            </a:r>
            <a:r>
              <a:rPr lang="sr-Latn-RS" baseline="30000" dirty="0"/>
              <a:t>-1</a:t>
            </a:r>
          </a:p>
          <a:p>
            <a:pPr lvl="1"/>
            <a:r>
              <a:rPr lang="sr-Latn-RS" dirty="0"/>
              <a:t>Električna otpornost – </a:t>
            </a:r>
            <a:r>
              <a:rPr lang="el-GR" dirty="0">
                <a:latin typeface="Arial"/>
                <a:cs typeface="Arial"/>
              </a:rPr>
              <a:t>Ω</a:t>
            </a:r>
            <a:r>
              <a:rPr lang="sr-Latn-RS" dirty="0"/>
              <a:t> – m</a:t>
            </a:r>
            <a:r>
              <a:rPr lang="sr-Latn-RS" baseline="30000" dirty="0"/>
              <a:t>2</a:t>
            </a:r>
            <a:r>
              <a:rPr lang="sr-Latn-RS" dirty="0"/>
              <a:t>•kg•s</a:t>
            </a:r>
            <a:r>
              <a:rPr lang="sr-Latn-RS" baseline="30000" dirty="0"/>
              <a:t>-3</a:t>
            </a:r>
            <a:r>
              <a:rPr lang="sr-Latn-RS" dirty="0"/>
              <a:t>•A</a:t>
            </a:r>
            <a:r>
              <a:rPr lang="sr-Latn-RS" baseline="30000" dirty="0"/>
              <a:t>-</a:t>
            </a:r>
            <a:r>
              <a:rPr lang="en-US" baseline="30000" dirty="0"/>
              <a:t>2</a:t>
            </a:r>
            <a:endParaRPr lang="sr-Latn-RS" dirty="0"/>
          </a:p>
          <a:p>
            <a:pPr lvl="1"/>
            <a:r>
              <a:rPr lang="sr-Latn-RS" dirty="0"/>
              <a:t>Električna kapacitivnost – F –  m</a:t>
            </a:r>
            <a:r>
              <a:rPr lang="sr-Latn-RS" baseline="30000" dirty="0"/>
              <a:t>-2</a:t>
            </a:r>
            <a:r>
              <a:rPr lang="sr-Latn-RS" dirty="0"/>
              <a:t>•kg</a:t>
            </a:r>
            <a:r>
              <a:rPr lang="sr-Latn-RS" baseline="30000" dirty="0"/>
              <a:t>-1</a:t>
            </a:r>
            <a:r>
              <a:rPr lang="sr-Latn-RS" dirty="0"/>
              <a:t>•s</a:t>
            </a:r>
            <a:r>
              <a:rPr lang="sr-Latn-RS" baseline="30000" dirty="0"/>
              <a:t>4</a:t>
            </a:r>
            <a:r>
              <a:rPr lang="sr-Latn-RS" dirty="0"/>
              <a:t>•A</a:t>
            </a:r>
            <a:r>
              <a:rPr lang="sr-Latn-RS" baseline="30000" dirty="0"/>
              <a:t>2 </a:t>
            </a:r>
            <a:endParaRPr lang="sr-Latn-RS" dirty="0"/>
          </a:p>
          <a:p>
            <a:pPr lvl="1"/>
            <a:r>
              <a:rPr lang="sr-Latn-RS" dirty="0"/>
              <a:t>Induktivnost – H – m</a:t>
            </a:r>
            <a:r>
              <a:rPr lang="sr-Latn-RS" baseline="30000" dirty="0"/>
              <a:t>2</a:t>
            </a:r>
            <a:r>
              <a:rPr lang="sr-Latn-RS" dirty="0"/>
              <a:t>•kg•s</a:t>
            </a:r>
            <a:r>
              <a:rPr lang="sr-Latn-RS" baseline="30000" dirty="0"/>
              <a:t>-2</a:t>
            </a:r>
            <a:r>
              <a:rPr lang="sr-Latn-RS" dirty="0"/>
              <a:t>•A</a:t>
            </a:r>
            <a:r>
              <a:rPr lang="sr-Latn-RS" baseline="30000" dirty="0"/>
              <a:t>-2</a:t>
            </a:r>
          </a:p>
          <a:p>
            <a:pPr lvl="1"/>
            <a:r>
              <a:rPr lang="sr-Latn-RS" dirty="0"/>
              <a:t>Frekvencija – Hz – s</a:t>
            </a:r>
            <a:r>
              <a:rPr lang="sr-Latn-RS" baseline="30000" dirty="0"/>
              <a:t>-1</a:t>
            </a:r>
          </a:p>
          <a:p>
            <a:pPr lvl="1"/>
            <a:r>
              <a:rPr lang="sr-Latn-RS" dirty="0"/>
              <a:t>Snaga – W – m</a:t>
            </a:r>
            <a:r>
              <a:rPr lang="sr-Latn-RS" baseline="30000" dirty="0"/>
              <a:t>2</a:t>
            </a:r>
            <a:r>
              <a:rPr lang="sr-Latn-RS" dirty="0"/>
              <a:t>•kg•s</a:t>
            </a:r>
            <a:r>
              <a:rPr lang="sr-Latn-RS" baseline="30000" dirty="0"/>
              <a:t>-3</a:t>
            </a:r>
            <a:r>
              <a:rPr lang="sr-Latn-R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F6228-8814-40B5-B71C-2D873EDD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Decibeli dB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/>
              <a:t>R</a:t>
            </a:r>
            <a:r>
              <a:rPr lang="sr-Latn-RS" dirty="0"/>
              <a:t>elativan odnos dve veličine</a:t>
            </a:r>
          </a:p>
          <a:p>
            <a:r>
              <a:rPr lang="sr-Latn-RS" dirty="0"/>
              <a:t>Pojačanje</a:t>
            </a:r>
          </a:p>
          <a:p>
            <a:pPr lvl="1"/>
            <a:r>
              <a:rPr lang="sr-Latn-RS" dirty="0"/>
              <a:t>po amplitudi</a:t>
            </a:r>
          </a:p>
          <a:p>
            <a:pPr lvl="1"/>
            <a:endParaRPr lang="sr-Latn-CS" dirty="0"/>
          </a:p>
          <a:p>
            <a:pPr lvl="1"/>
            <a:endParaRPr lang="sr-Latn-CS" dirty="0"/>
          </a:p>
          <a:p>
            <a:pPr lvl="1"/>
            <a:r>
              <a:rPr lang="sr-Latn-CS" dirty="0"/>
              <a:t>p</a:t>
            </a:r>
            <a:r>
              <a:rPr lang="sr-Latn-RS" dirty="0"/>
              <a:t>o snazi</a:t>
            </a:r>
          </a:p>
          <a:p>
            <a:pPr lvl="1"/>
            <a:endParaRPr lang="sr-Latn-RS" dirty="0"/>
          </a:p>
          <a:p>
            <a:pPr lvl="1"/>
            <a:endParaRPr lang="sr-Latn-RS" dirty="0"/>
          </a:p>
          <a:p>
            <a:r>
              <a:rPr lang="sr-Latn-RS" dirty="0"/>
              <a:t>A</a:t>
            </a:r>
            <a:r>
              <a:rPr lang="sr-Latn-CS" dirty="0"/>
              <a:t>k</a:t>
            </a:r>
            <a:r>
              <a:rPr lang="sr-Latn-RS" dirty="0"/>
              <a:t>o je </a:t>
            </a:r>
            <a:r>
              <a:rPr lang="sr-Latn-RS" i="1" dirty="0"/>
              <a:t>X</a:t>
            </a:r>
            <a:r>
              <a:rPr lang="sr-Latn-RS" i="1" baseline="-25000" dirty="0"/>
              <a:t>ulaz</a:t>
            </a:r>
            <a:r>
              <a:rPr lang="sr-Latn-RS" dirty="0"/>
              <a:t> referentna vrednost, onda se dobija apsolutni </a:t>
            </a:r>
            <a:r>
              <a:rPr lang="sr-Latn-RS" b="1" dirty="0"/>
              <a:t>nivo</a:t>
            </a:r>
            <a:r>
              <a:rPr lang="sr-Latn-RS" dirty="0"/>
              <a:t> veličine koja se meri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3429000"/>
          <a:ext cx="1600200" cy="96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4680" imgH="380880" progId="Equation.3">
                  <p:embed/>
                </p:oleObj>
              </mc:Choice>
              <mc:Fallback>
                <p:oleObj name="Equation" r:id="rId2" imgW="63468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29000"/>
                        <a:ext cx="1600200" cy="96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352800" y="2286000"/>
          <a:ext cx="1600200" cy="923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240" imgH="380880" progId="Equation.3">
                  <p:embed/>
                </p:oleObj>
              </mc:Choice>
              <mc:Fallback>
                <p:oleObj name="Equation" r:id="rId4" imgW="660240" imgH="380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86000"/>
                        <a:ext cx="1600200" cy="923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EB7B44-9C7A-4170-9D9D-BEF5B214F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dirty="0"/>
              <a:t>Primer – merna procedura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/>
              <a:t>Merenje otpornosti indirektnom metodom, merenjem struje i napona, i primenom Omovog zakona.</a:t>
            </a:r>
            <a:endParaRPr lang="en-GB" dirty="0"/>
          </a:p>
          <a:p>
            <a:r>
              <a:rPr lang="en-GB" dirty="0" err="1"/>
              <a:t>Povezati</a:t>
            </a:r>
            <a:r>
              <a:rPr lang="en-GB" dirty="0"/>
              <a:t> u </a:t>
            </a:r>
            <a:r>
              <a:rPr lang="en-GB" dirty="0" err="1"/>
              <a:t>kolo</a:t>
            </a:r>
            <a:r>
              <a:rPr lang="en-GB" dirty="0"/>
              <a:t> generator, </a:t>
            </a:r>
            <a:r>
              <a:rPr lang="en-GB" dirty="0" err="1"/>
              <a:t>otpornik</a:t>
            </a:r>
            <a:r>
              <a:rPr lang="en-GB" dirty="0"/>
              <a:t> </a:t>
            </a:r>
            <a:r>
              <a:rPr lang="sr-Latn-CS" dirty="0"/>
              <a:t>č</a:t>
            </a:r>
            <a:r>
              <a:rPr lang="en-GB" dirty="0" err="1"/>
              <a:t>ija</a:t>
            </a:r>
            <a:r>
              <a:rPr lang="en-GB" dirty="0"/>
              <a:t> se </a:t>
            </a:r>
            <a:r>
              <a:rPr lang="en-GB" dirty="0" err="1"/>
              <a:t>otpornost</a:t>
            </a:r>
            <a:r>
              <a:rPr lang="en-GB" dirty="0"/>
              <a:t> </a:t>
            </a:r>
            <a:r>
              <a:rPr lang="en-GB" dirty="0" err="1"/>
              <a:t>meri</a:t>
            </a:r>
            <a:r>
              <a:rPr lang="en-GB" dirty="0"/>
              <a:t>, a</a:t>
            </a:r>
            <a:r>
              <a:rPr lang="sr-Latn-CS" dirty="0"/>
              <a:t>m</a:t>
            </a:r>
            <a:r>
              <a:rPr lang="en-GB" dirty="0" err="1"/>
              <a:t>permetar</a:t>
            </a:r>
            <a:r>
              <a:rPr lang="en-GB" dirty="0"/>
              <a:t> </a:t>
            </a:r>
            <a:r>
              <a:rPr lang="sr-Latn-CS" dirty="0"/>
              <a:t>i</a:t>
            </a:r>
            <a:r>
              <a:rPr lang="en-GB" dirty="0"/>
              <a:t> </a:t>
            </a:r>
            <a:r>
              <a:rPr lang="en-GB" dirty="0" err="1"/>
              <a:t>voltmetar</a:t>
            </a:r>
            <a:r>
              <a:rPr lang="en-GB" dirty="0"/>
              <a:t>. </a:t>
            </a:r>
            <a:r>
              <a:rPr lang="en-GB" dirty="0" err="1"/>
              <a:t>Odrediti</a:t>
            </a:r>
            <a:r>
              <a:rPr lang="en-GB" dirty="0"/>
              <a:t> </a:t>
            </a:r>
            <a:r>
              <a:rPr lang="en-GB" dirty="0" err="1"/>
              <a:t>pok</a:t>
            </a:r>
            <a:r>
              <a:rPr lang="sr-Latn-CS" dirty="0"/>
              <a:t>azivanja instrumenata i sračunati otpornost.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04800" y="1600200"/>
            <a:ext cx="8534400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848600" y="2407920"/>
            <a:ext cx="1143000" cy="71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Merna metoda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4800" y="3200400"/>
            <a:ext cx="8534400" cy="20574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00" y="4541520"/>
            <a:ext cx="1371600" cy="716280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Merna procedura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70226-50AA-49DF-8564-965F88B2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dirty="0"/>
              <a:t>Primer – merna procedura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160" y="4038600"/>
            <a:ext cx="2895600" cy="1905000"/>
          </a:xfrm>
        </p:spPr>
        <p:txBody>
          <a:bodyPr/>
          <a:lstStyle/>
          <a:p>
            <a:r>
              <a:rPr lang="sr-Latn-CS" i="1" dirty="0">
                <a:solidFill>
                  <a:srgbClr val="FF0000"/>
                </a:solidFill>
              </a:rPr>
              <a:t>U</a:t>
            </a:r>
            <a:r>
              <a:rPr lang="sr-Latn-CS" baseline="-25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=</a:t>
            </a:r>
            <a:r>
              <a:rPr lang="sr-Latn-CS" dirty="0">
                <a:solidFill>
                  <a:srgbClr val="FF0000"/>
                </a:solidFill>
              </a:rPr>
              <a:t>14.5 V</a:t>
            </a:r>
          </a:p>
          <a:p>
            <a:r>
              <a:rPr lang="sr-Latn-CS" i="1" dirty="0">
                <a:solidFill>
                  <a:srgbClr val="FF0000"/>
                </a:solidFill>
              </a:rPr>
              <a:t>I</a:t>
            </a:r>
            <a:r>
              <a:rPr lang="sr-Latn-CS" baseline="-25000" dirty="0">
                <a:solidFill>
                  <a:srgbClr val="FF0000"/>
                </a:solidFill>
              </a:rPr>
              <a:t>1</a:t>
            </a:r>
            <a:r>
              <a:rPr lang="en-GB" dirty="0">
                <a:solidFill>
                  <a:srgbClr val="FF0000"/>
                </a:solidFill>
              </a:rPr>
              <a:t>=</a:t>
            </a:r>
            <a:r>
              <a:rPr lang="sr-Latn-CS" dirty="0">
                <a:solidFill>
                  <a:srgbClr val="FF0000"/>
                </a:solidFill>
              </a:rPr>
              <a:t>73 mA</a:t>
            </a:r>
          </a:p>
          <a:p>
            <a:r>
              <a:rPr lang="sr-Latn-CS" i="1" dirty="0">
                <a:solidFill>
                  <a:srgbClr val="FF0000"/>
                </a:solidFill>
              </a:rPr>
              <a:t>R</a:t>
            </a:r>
            <a:r>
              <a:rPr lang="sr-Latn-CS" baseline="-25000" dirty="0">
                <a:solidFill>
                  <a:srgbClr val="FF0000"/>
                </a:solidFill>
              </a:rPr>
              <a:t>1</a:t>
            </a:r>
            <a:r>
              <a:rPr lang="sr-Latn-CS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=</a:t>
            </a:r>
            <a:r>
              <a:rPr lang="sr-Latn-CS" dirty="0">
                <a:solidFill>
                  <a:srgbClr val="FF0000"/>
                </a:solidFill>
              </a:rPr>
              <a:t>198.6 </a:t>
            </a:r>
            <a:r>
              <a:rPr lang="sr-Latn-CS" dirty="0">
                <a:solidFill>
                  <a:srgbClr val="FF0000"/>
                </a:solidFill>
                <a:latin typeface="Symbol" pitchFamily="18" charset="2"/>
              </a:rPr>
              <a:t>W</a:t>
            </a:r>
            <a:endParaRPr lang="en-US" dirty="0">
              <a:solidFill>
                <a:srgbClr val="FF0000"/>
              </a:solidFill>
              <a:latin typeface="Symbol" pitchFamily="18" charset="2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995412"/>
              </p:ext>
            </p:extLst>
          </p:nvPr>
        </p:nvGraphicFramePr>
        <p:xfrm>
          <a:off x="100160" y="1497957"/>
          <a:ext cx="3609680" cy="2333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256050" imgH="1458421" progId="Visio.Drawing.11">
                  <p:embed/>
                </p:oleObj>
              </mc:Choice>
              <mc:Fallback>
                <p:oleObj name="Visio" r:id="rId2" imgW="2256050" imgH="1458421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60" y="1497957"/>
                        <a:ext cx="3609680" cy="2333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13190"/>
              </p:ext>
            </p:extLst>
          </p:nvPr>
        </p:nvGraphicFramePr>
        <p:xfrm>
          <a:off x="5181600" y="1497957"/>
          <a:ext cx="3818662" cy="2333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2386664" imgH="1458421" progId="Visio.Drawing.11">
                  <p:embed/>
                </p:oleObj>
              </mc:Choice>
              <mc:Fallback>
                <p:oleObj name="Visio" r:id="rId4" imgW="2386664" imgH="1458421" progId="Visio.Drawing.11">
                  <p:embed/>
                  <p:pic>
                    <p:nvPicPr>
                      <p:cNvPr id="122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97957"/>
                        <a:ext cx="3818662" cy="2333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04662" y="4038600"/>
            <a:ext cx="289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sr-Latn-CS" i="1" kern="0" dirty="0">
                <a:solidFill>
                  <a:srgbClr val="0070C0"/>
                </a:solidFill>
              </a:rPr>
              <a:t>U</a:t>
            </a:r>
            <a:r>
              <a:rPr lang="sr-Latn-CS" kern="0" baseline="-25000" dirty="0">
                <a:solidFill>
                  <a:srgbClr val="0070C0"/>
                </a:solidFill>
              </a:rPr>
              <a:t>2</a:t>
            </a:r>
            <a:r>
              <a:rPr lang="en-GB" kern="0" dirty="0">
                <a:solidFill>
                  <a:srgbClr val="0070C0"/>
                </a:solidFill>
              </a:rPr>
              <a:t>=</a:t>
            </a:r>
            <a:r>
              <a:rPr lang="sr-Latn-CS" kern="0" dirty="0">
                <a:solidFill>
                  <a:srgbClr val="0070C0"/>
                </a:solidFill>
              </a:rPr>
              <a:t>15 V</a:t>
            </a:r>
          </a:p>
          <a:p>
            <a:r>
              <a:rPr lang="sr-Latn-CS" i="1" kern="0" dirty="0">
                <a:solidFill>
                  <a:srgbClr val="0070C0"/>
                </a:solidFill>
              </a:rPr>
              <a:t>I</a:t>
            </a:r>
            <a:r>
              <a:rPr lang="sr-Latn-CS" kern="0" baseline="-25000" dirty="0">
                <a:solidFill>
                  <a:srgbClr val="0070C0"/>
                </a:solidFill>
              </a:rPr>
              <a:t>2</a:t>
            </a:r>
            <a:r>
              <a:rPr lang="en-GB" kern="0" dirty="0">
                <a:solidFill>
                  <a:srgbClr val="0070C0"/>
                </a:solidFill>
              </a:rPr>
              <a:t>=</a:t>
            </a:r>
            <a:r>
              <a:rPr lang="sr-Latn-CS" kern="0" dirty="0">
                <a:solidFill>
                  <a:srgbClr val="0070C0"/>
                </a:solidFill>
              </a:rPr>
              <a:t>27 </a:t>
            </a:r>
            <a:r>
              <a:rPr lang="sr-Latn-CS" kern="0" dirty="0" err="1">
                <a:solidFill>
                  <a:srgbClr val="0070C0"/>
                </a:solidFill>
              </a:rPr>
              <a:t>mA</a:t>
            </a:r>
            <a:endParaRPr lang="sr-Latn-CS" kern="0" dirty="0">
              <a:solidFill>
                <a:srgbClr val="0070C0"/>
              </a:solidFill>
            </a:endParaRPr>
          </a:p>
          <a:p>
            <a:r>
              <a:rPr lang="sr-Latn-CS" i="1" kern="0" dirty="0">
                <a:solidFill>
                  <a:srgbClr val="0070C0"/>
                </a:solidFill>
              </a:rPr>
              <a:t>R</a:t>
            </a:r>
            <a:r>
              <a:rPr lang="sr-Latn-CS" kern="0" baseline="-25000" dirty="0">
                <a:solidFill>
                  <a:srgbClr val="0070C0"/>
                </a:solidFill>
              </a:rPr>
              <a:t>2</a:t>
            </a:r>
            <a:r>
              <a:rPr lang="sr-Latn-CS" kern="0" dirty="0">
                <a:solidFill>
                  <a:srgbClr val="0070C0"/>
                </a:solidFill>
              </a:rPr>
              <a:t> </a:t>
            </a:r>
            <a:r>
              <a:rPr lang="en-GB" kern="0" dirty="0">
                <a:solidFill>
                  <a:srgbClr val="0070C0"/>
                </a:solidFill>
              </a:rPr>
              <a:t>=</a:t>
            </a:r>
            <a:r>
              <a:rPr lang="sr-Latn-CS" kern="0" dirty="0">
                <a:solidFill>
                  <a:srgbClr val="0070C0"/>
                </a:solidFill>
              </a:rPr>
              <a:t>555.6 </a:t>
            </a:r>
            <a:r>
              <a:rPr lang="sr-Latn-CS" kern="0" dirty="0">
                <a:solidFill>
                  <a:srgbClr val="0070C0"/>
                </a:solidFill>
                <a:latin typeface="Symbol" pitchFamily="18" charset="2"/>
              </a:rPr>
              <a:t>W</a:t>
            </a:r>
            <a:endParaRPr lang="en-US" kern="0" dirty="0">
              <a:solidFill>
                <a:srgbClr val="0070C0"/>
              </a:solidFill>
              <a:latin typeface="Symbol" pitchFamily="18" charset="2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8776DB6-666D-49EE-B46D-2687FAE844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910812"/>
              </p:ext>
            </p:extLst>
          </p:nvPr>
        </p:nvGraphicFramePr>
        <p:xfrm>
          <a:off x="3696092" y="4170763"/>
          <a:ext cx="164465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380880" progId="Equation.DSMT4">
                  <p:embed/>
                </p:oleObj>
              </mc:Choice>
              <mc:Fallback>
                <p:oleObj name="Equation" r:id="rId6" imgW="4442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96092" y="4170763"/>
                        <a:ext cx="1644650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C5FC79-5E9D-40B3-AE63-819F46CA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dirty="0" err="1"/>
              <a:t>Primer</a:t>
            </a:r>
            <a:r>
              <a:rPr lang="sr-Latn-CS" dirty="0"/>
              <a:t> – </a:t>
            </a:r>
            <a:r>
              <a:rPr lang="sr-Latn-CS" dirty="0" err="1"/>
              <a:t>merna</a:t>
            </a:r>
            <a:r>
              <a:rPr lang="sr-Latn-CS" dirty="0"/>
              <a:t> procedura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800" dirty="0"/>
              <a:t>U zavisnosti od toga kako je povezano kolo, dobijaju se drastično različiti rezultati</a:t>
            </a:r>
          </a:p>
          <a:p>
            <a:r>
              <a:rPr lang="sr-Latn-CS" sz="2800" dirty="0"/>
              <a:t>Opisom merne procedure nije uzet u obzir način vezivanja ampermetra i voltmetra u kolo</a:t>
            </a:r>
          </a:p>
          <a:p>
            <a:r>
              <a:rPr lang="sr-Latn-CS" sz="2800" dirty="0"/>
              <a:t>Zanemaren je uticaj nesavršenosti instrumenata</a:t>
            </a:r>
            <a:endParaRPr lang="sr-Latn-RS" sz="2800" dirty="0"/>
          </a:p>
          <a:p>
            <a:r>
              <a:rPr lang="sr-Latn-RS" sz="2800" dirty="0"/>
              <a:t>Nije uzet u obzir o</a:t>
            </a:r>
            <a:r>
              <a:rPr lang="en-US" sz="2800" dirty="0" err="1"/>
              <a:t>dnos</a:t>
            </a:r>
            <a:r>
              <a:rPr lang="en-US" sz="2800" dirty="0"/>
              <a:t> </a:t>
            </a:r>
            <a:r>
              <a:rPr lang="en-US" sz="2800" dirty="0" err="1"/>
              <a:t>merenih</a:t>
            </a:r>
            <a:r>
              <a:rPr lang="en-US" sz="2800" dirty="0"/>
              <a:t> </a:t>
            </a:r>
            <a:r>
              <a:rPr lang="en-US" sz="2800" dirty="0" err="1"/>
              <a:t>otpornosti</a:t>
            </a:r>
            <a:r>
              <a:rPr lang="en-US" sz="2800" dirty="0"/>
              <a:t> </a:t>
            </a:r>
            <a:r>
              <a:rPr lang="sr-Latn-RS" sz="2800" dirty="0"/>
              <a:t>i unutrašnjih otpornosti instrumenata (koji nisu idealni)</a:t>
            </a:r>
            <a:endParaRPr lang="sr-Latn-CS" sz="2800" dirty="0"/>
          </a:p>
          <a:p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57558C-79A2-40F3-A128-8047E512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Primer – merna procedura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90BF91-D3A0-449C-B031-3058AC41A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3697" y="1600200"/>
            <a:ext cx="4038600" cy="1093816"/>
          </a:xfrm>
        </p:spPr>
        <p:txBody>
          <a:bodyPr/>
          <a:lstStyle/>
          <a:p>
            <a:pPr marL="0" indent="0">
              <a:buNone/>
            </a:pPr>
            <a:r>
              <a:rPr lang="sr-Latn-CS" sz="2800" i="1" dirty="0"/>
              <a:t>R</a:t>
            </a:r>
            <a:r>
              <a:rPr lang="sr-Latn-CS" sz="2800" baseline="-25000" dirty="0"/>
              <a:t>V</a:t>
            </a:r>
            <a:r>
              <a:rPr lang="sr-Latn-CS" sz="2800" dirty="0"/>
              <a:t>=300 </a:t>
            </a:r>
            <a:r>
              <a:rPr lang="sr-Latn-CS" sz="2800" dirty="0">
                <a:latin typeface="Symbol" pitchFamily="18" charset="2"/>
              </a:rPr>
              <a:t>W</a:t>
            </a:r>
            <a:r>
              <a:rPr lang="sr-Latn-CS" sz="2800" dirty="0"/>
              <a:t> </a:t>
            </a:r>
          </a:p>
          <a:p>
            <a:pPr marL="0" indent="0">
              <a:buNone/>
            </a:pPr>
            <a:r>
              <a:rPr lang="sr-Latn-CS" sz="2800" i="1" dirty="0"/>
              <a:t>R</a:t>
            </a:r>
            <a:r>
              <a:rPr lang="sr-Latn-CS" sz="2800" baseline="-25000" dirty="0"/>
              <a:t>A</a:t>
            </a:r>
            <a:r>
              <a:rPr lang="sr-Latn-CS" sz="2800" dirty="0"/>
              <a:t>=12 </a:t>
            </a:r>
            <a:r>
              <a:rPr lang="sr-Latn-CS" sz="2800" dirty="0">
                <a:latin typeface="Symbol" pitchFamily="18" charset="2"/>
              </a:rPr>
              <a:t>W</a:t>
            </a:r>
            <a:r>
              <a:rPr lang="sr-Latn-CS" sz="2800" dirty="0"/>
              <a:t> </a:t>
            </a:r>
            <a:endParaRPr lang="en-US" sz="2800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24322"/>
              </p:ext>
            </p:extLst>
          </p:nvPr>
        </p:nvGraphicFramePr>
        <p:xfrm>
          <a:off x="381000" y="2694016"/>
          <a:ext cx="3384075" cy="2187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256050" imgH="1458421" progId="Visio.Drawing.11">
                  <p:embed/>
                </p:oleObj>
              </mc:Choice>
              <mc:Fallback>
                <p:oleObj name="Visio" r:id="rId2" imgW="2256050" imgH="1458421" progId="Visio.Drawing.11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694016"/>
                        <a:ext cx="3384075" cy="2187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051231"/>
              </p:ext>
            </p:extLst>
          </p:nvPr>
        </p:nvGraphicFramePr>
        <p:xfrm>
          <a:off x="5181600" y="2694016"/>
          <a:ext cx="3579996" cy="2187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2386664" imgH="1458421" progId="Visio.Drawing.11">
                  <p:embed/>
                </p:oleObj>
              </mc:Choice>
              <mc:Fallback>
                <p:oleObj name="Visio" r:id="rId4" imgW="2386664" imgH="1458421" progId="Visio.Drawing.11">
                  <p:embed/>
                  <p:pic>
                    <p:nvPicPr>
                      <p:cNvPr id="122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694016"/>
                        <a:ext cx="3579996" cy="2187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dirty="0"/>
              <a:t>Primer – merna procedura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449763"/>
          </a:xfrm>
        </p:spPr>
        <p:txBody>
          <a:bodyPr/>
          <a:lstStyle/>
          <a:p>
            <a:pPr marL="0" indent="0">
              <a:buNone/>
            </a:pPr>
            <a:r>
              <a:rPr lang="en-GB" dirty="0" err="1"/>
              <a:t>Povezati</a:t>
            </a:r>
            <a:r>
              <a:rPr lang="en-GB" dirty="0"/>
              <a:t> u </a:t>
            </a:r>
            <a:r>
              <a:rPr lang="en-GB" dirty="0" err="1"/>
              <a:t>kolo</a:t>
            </a:r>
            <a:r>
              <a:rPr lang="sr-Latn-RS" dirty="0"/>
              <a:t>, </a:t>
            </a:r>
            <a:r>
              <a:rPr lang="sr-Latn-RS" b="1" dirty="0">
                <a:solidFill>
                  <a:srgbClr val="FF0000"/>
                </a:solidFill>
              </a:rPr>
              <a:t>prema šemi sa slike,</a:t>
            </a:r>
            <a:r>
              <a:rPr lang="sr-Latn-RS" dirty="0"/>
              <a:t> </a:t>
            </a:r>
            <a:r>
              <a:rPr lang="en-GB" dirty="0"/>
              <a:t>generator, </a:t>
            </a:r>
            <a:r>
              <a:rPr lang="en-GB" dirty="0" err="1"/>
              <a:t>otpornik</a:t>
            </a:r>
            <a:r>
              <a:rPr lang="en-GB" dirty="0"/>
              <a:t> </a:t>
            </a:r>
            <a:r>
              <a:rPr lang="sr-Latn-CS" dirty="0"/>
              <a:t>č</a:t>
            </a:r>
            <a:r>
              <a:rPr lang="en-GB" dirty="0" err="1"/>
              <a:t>ija</a:t>
            </a:r>
            <a:r>
              <a:rPr lang="en-GB" dirty="0"/>
              <a:t> se </a:t>
            </a:r>
            <a:r>
              <a:rPr lang="en-GB" dirty="0" err="1"/>
              <a:t>otpornost</a:t>
            </a:r>
            <a:r>
              <a:rPr lang="en-GB" dirty="0"/>
              <a:t> </a:t>
            </a:r>
            <a:r>
              <a:rPr lang="en-GB" dirty="0" err="1"/>
              <a:t>meri</a:t>
            </a:r>
            <a:r>
              <a:rPr lang="sr-Latn-RS" dirty="0"/>
              <a:t> {iz opsega 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]</a:t>
            </a:r>
            <a:r>
              <a:rPr lang="sr-Latn-RS" dirty="0"/>
              <a:t>}</a:t>
            </a:r>
            <a:r>
              <a:rPr lang="en-GB" dirty="0"/>
              <a:t>, a</a:t>
            </a:r>
            <a:r>
              <a:rPr lang="sr-Latn-CS" dirty="0"/>
              <a:t>m</a:t>
            </a:r>
            <a:r>
              <a:rPr lang="en-GB" dirty="0" err="1"/>
              <a:t>permetar</a:t>
            </a:r>
            <a:r>
              <a:rPr lang="en-GB" dirty="0"/>
              <a:t> </a:t>
            </a:r>
            <a:r>
              <a:rPr lang="sr-Latn-CS" dirty="0"/>
              <a:t>i</a:t>
            </a:r>
            <a:r>
              <a:rPr lang="en-GB" dirty="0"/>
              <a:t> </a:t>
            </a:r>
            <a:r>
              <a:rPr lang="en-GB" dirty="0" err="1"/>
              <a:t>voltmetar</a:t>
            </a:r>
            <a:r>
              <a:rPr lang="sr-Latn-RS" dirty="0"/>
              <a:t> {navesti konkretne instrumente}</a:t>
            </a:r>
            <a:r>
              <a:rPr lang="en-GB" dirty="0"/>
              <a:t>. </a:t>
            </a:r>
            <a:r>
              <a:rPr lang="en-GB" dirty="0" err="1"/>
              <a:t>Odrediti</a:t>
            </a:r>
            <a:r>
              <a:rPr lang="en-GB" dirty="0"/>
              <a:t> </a:t>
            </a:r>
            <a:r>
              <a:rPr lang="en-GB" dirty="0" err="1"/>
              <a:t>pok</a:t>
            </a:r>
            <a:r>
              <a:rPr lang="sr-Latn-CS" dirty="0"/>
              <a:t>azivanja instrumenata i sračunati otpornost.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4800" y="1622369"/>
            <a:ext cx="8534400" cy="450379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00" y="5409883"/>
            <a:ext cx="1371600" cy="716280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Merna procedura</a:t>
            </a:r>
            <a:endParaRPr lang="en-US" dirty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22337"/>
              </p:ext>
            </p:extLst>
          </p:nvPr>
        </p:nvGraphicFramePr>
        <p:xfrm>
          <a:off x="2782002" y="4060768"/>
          <a:ext cx="3579996" cy="2187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386664" imgH="1458421" progId="Visio.Drawing.11">
                  <p:embed/>
                </p:oleObj>
              </mc:Choice>
              <mc:Fallback>
                <p:oleObj name="Visio" r:id="rId2" imgW="2386664" imgH="1458421" progId="Visio.Drawing.11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002" y="4060768"/>
                        <a:ext cx="3579996" cy="2187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E43073-607C-461E-8F7D-AE438E7A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180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/>
              <a:t>Merni instrumenti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/>
              <a:t>Prema tehnologiji (analogni, digitalni, virtuelni)</a:t>
            </a:r>
          </a:p>
          <a:p>
            <a:r>
              <a:rPr lang="sr-Latn-CS" dirty="0"/>
              <a:t>Prema veličini koju mere (ampermetri, voltmetri</a:t>
            </a:r>
            <a:r>
              <a:rPr lang="en-GB" dirty="0"/>
              <a:t>, </a:t>
            </a:r>
            <a:r>
              <a:rPr lang="en-GB" dirty="0" err="1"/>
              <a:t>ommetri</a:t>
            </a:r>
            <a:r>
              <a:rPr lang="sr-Latn-CS" dirty="0"/>
              <a:t>)</a:t>
            </a:r>
            <a:endParaRPr lang="en-US" dirty="0"/>
          </a:p>
        </p:txBody>
      </p:sp>
      <p:pic>
        <p:nvPicPr>
          <p:cNvPr id="8" name="Picture 7" descr="http___makeagif.com__media_10-02-2013_0emB7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371975"/>
            <a:ext cx="3276600" cy="1114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81600" y="5345796"/>
            <a:ext cx="23622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r-Latn-RS" dirty="0"/>
              <a:t>Da li je rezultat u “kritičnom” opsegu</a:t>
            </a:r>
            <a:endParaRPr lang="sr-Cyrl-C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FE8CA0-1BCB-4350-9901-3032F565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/>
              <a:t>Merenje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sz="2800" dirty="0"/>
              <a:t>Merenje je rezultat potrebe čoveka da prikupi određene informacije iz okruženja i da ih opiše na neki pogodan način.</a:t>
            </a:r>
          </a:p>
          <a:p>
            <a:r>
              <a:rPr lang="sr-Latn-RS" sz="2800" dirty="0"/>
              <a:t>Da bi informacije mogle da se razmenjuju, potrebno je, na neki način, standardizovati postupak merenja i način prikazivanja rezultata.</a:t>
            </a:r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2981B2-39FE-41A9-A79E-C01F2057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347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dirty="0"/>
              <a:t>Merni instrumen</a:t>
            </a:r>
            <a:r>
              <a:rPr lang="en-US" dirty="0"/>
              <a:t>t</a:t>
            </a:r>
            <a:r>
              <a:rPr lang="sr-Latn-CS" dirty="0"/>
              <a:t>i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RS" sz="2000" dirty="0"/>
              <a:t>Statičke karakteristike mernih </a:t>
            </a:r>
            <a:r>
              <a:rPr lang="en-US" sz="2000" dirty="0" err="1"/>
              <a:t>instrumenata</a:t>
            </a:r>
            <a:endParaRPr lang="sr-Latn-CS" sz="20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Opseg</a:t>
            </a:r>
            <a:r>
              <a:rPr lang="en-US" sz="2000" dirty="0"/>
              <a:t> </a:t>
            </a:r>
            <a:r>
              <a:rPr lang="en-US" sz="2000" dirty="0" err="1"/>
              <a:t>instrumenta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Radni</a:t>
            </a:r>
            <a:r>
              <a:rPr lang="en-US" sz="2000" dirty="0"/>
              <a:t> </a:t>
            </a:r>
            <a:r>
              <a:rPr lang="en-US" sz="2000" dirty="0" err="1"/>
              <a:t>uslovi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sr-Latn-CS" sz="2000" dirty="0"/>
              <a:t>Tačnost</a:t>
            </a:r>
          </a:p>
          <a:p>
            <a:pPr lvl="1">
              <a:lnSpc>
                <a:spcPct val="90000"/>
              </a:lnSpc>
            </a:pPr>
            <a:r>
              <a:rPr lang="sr-Latn-CS" sz="2000" dirty="0"/>
              <a:t>Razlaganje</a:t>
            </a:r>
          </a:p>
          <a:p>
            <a:pPr lvl="1">
              <a:lnSpc>
                <a:spcPct val="90000"/>
              </a:lnSpc>
            </a:pPr>
            <a:r>
              <a:rPr lang="sr-Latn-CS" sz="2000" dirty="0"/>
              <a:t>Linearnost</a:t>
            </a:r>
          </a:p>
          <a:p>
            <a:pPr lvl="1">
              <a:lnSpc>
                <a:spcPct val="90000"/>
              </a:lnSpc>
            </a:pPr>
            <a:r>
              <a:rPr lang="sr-Latn-CS" sz="2000" dirty="0"/>
              <a:t>Osetljivost</a:t>
            </a:r>
          </a:p>
          <a:p>
            <a:pPr lvl="1">
              <a:lnSpc>
                <a:spcPct val="90000"/>
              </a:lnSpc>
            </a:pPr>
            <a:r>
              <a:rPr lang="sr-Latn-CS" sz="2000" dirty="0"/>
              <a:t>Stabilnost</a:t>
            </a:r>
          </a:p>
          <a:p>
            <a:pPr lvl="1">
              <a:lnSpc>
                <a:spcPct val="90000"/>
              </a:lnSpc>
            </a:pPr>
            <a:r>
              <a:rPr lang="sr-Latn-CS" sz="2000" dirty="0" err="1"/>
              <a:t>Histerezis</a:t>
            </a:r>
            <a:endParaRPr lang="sr-Latn-CS" sz="2000" dirty="0"/>
          </a:p>
          <a:p>
            <a:pPr lvl="1">
              <a:lnSpc>
                <a:spcPct val="90000"/>
              </a:lnSpc>
            </a:pPr>
            <a:r>
              <a:rPr lang="sr-Latn-CS" sz="2000" dirty="0"/>
              <a:t>Ulazna </a:t>
            </a:r>
            <a:r>
              <a:rPr lang="sr-Latn-CS" sz="2000" dirty="0" err="1"/>
              <a:t>impedansa</a:t>
            </a:r>
            <a:endParaRPr lang="en-US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45A4D5-CEE5-4E47-B3E6-BD81B8C5E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Opseg</a:t>
            </a:r>
            <a:r>
              <a:rPr lang="en-US" dirty="0"/>
              <a:t> </a:t>
            </a:r>
            <a:r>
              <a:rPr lang="en-US" dirty="0" err="1"/>
              <a:t>instrumenta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5149" y="5867400"/>
            <a:ext cx="3010022" cy="5128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95400"/>
            <a:ext cx="6156046" cy="45060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81800" y="16764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Primer – instrument sa više opsega za merenje DC i AC napona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58043-81FF-4547-BB24-F5C5FA93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415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Radni</a:t>
            </a:r>
            <a:r>
              <a:rPr lang="en-US" dirty="0"/>
              <a:t> </a:t>
            </a:r>
            <a:r>
              <a:rPr lang="en-US" dirty="0" err="1"/>
              <a:t>uslovi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17638"/>
            <a:ext cx="6901560" cy="39925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149" y="5867400"/>
            <a:ext cx="3010022" cy="5128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2895600"/>
            <a:ext cx="685800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1219200"/>
            <a:ext cx="4114800" cy="7318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086600" y="1066800"/>
            <a:ext cx="2057400" cy="1143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U toku kursa biće objašenjeno šta znači 3 i 3/4 cifre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4D48152-FB33-4AC6-AAC2-61879363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196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Tačnost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Za merne instrumente proizvođači navode podatke koji se izražavaju ili kao podatak o klasi tačnosti ili na neki drugi način, a po pravilu definišu intervale nesigurnosti</a:t>
            </a:r>
          </a:p>
          <a:p>
            <a:r>
              <a:rPr lang="sr-Latn-RS" dirty="0"/>
              <a:t>Ovi podaci ulaze u proračun merne nesigurnosti tipa 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37DE96-3897-4DB9-A0A0-C827FABB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F13ACB-FE13-4BE5-B95F-497AFF034E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4488"/>
          <a:stretch/>
        </p:blipFill>
        <p:spPr>
          <a:xfrm>
            <a:off x="2941779" y="4800600"/>
            <a:ext cx="6156046" cy="1600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0F3EF4A-EC51-452B-9AFE-086AE6028DA5}"/>
              </a:ext>
            </a:extLst>
          </p:cNvPr>
          <p:cNvSpPr/>
          <p:nvPr/>
        </p:nvSpPr>
        <p:spPr>
          <a:xfrm>
            <a:off x="6629400" y="5029200"/>
            <a:ext cx="2209800" cy="1447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/>
              <a:t>Razlaganje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/>
              <a:t>Sposobnost mernog sredstva da jasno razlikuje dve bliske vrednosti merne veličine</a:t>
            </a:r>
          </a:p>
          <a:p>
            <a:r>
              <a:rPr lang="sr-Latn-CS" dirty="0"/>
              <a:t>Sopstveni šum može da “zamaskira” tj. da efektivno veće razlaganje</a:t>
            </a:r>
          </a:p>
          <a:p>
            <a:r>
              <a:rPr lang="sr-Latn-CS" i="1" dirty="0"/>
              <a:t>R</a:t>
            </a:r>
            <a:r>
              <a:rPr lang="sr-Latn-C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esolution -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smallest change in a quantity being measured that</a:t>
            </a:r>
            <a:r>
              <a:rPr lang="sr-Latn-R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causes a perceptible change in the corresponding</a:t>
            </a:r>
            <a:r>
              <a:rPr lang="sr-Latn-R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r-Latn-C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indication.</a:t>
            </a:r>
          </a:p>
          <a:p>
            <a:r>
              <a:rPr lang="sr-Latn-R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n-US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esolution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 displaying device</a:t>
            </a:r>
            <a:r>
              <a:rPr lang="sr-Latn-R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smallest difference between displayed indications</a:t>
            </a:r>
            <a:r>
              <a:rPr lang="sr-Latn-R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can be meaningfully distinguished</a:t>
            </a:r>
            <a:r>
              <a:rPr lang="sr-Latn-RS" i="1" dirty="0"/>
              <a:t>.</a:t>
            </a:r>
            <a:endParaRPr lang="sr-Latn-CS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Cloud 3"/>
          <p:cNvSpPr/>
          <p:nvPr/>
        </p:nvSpPr>
        <p:spPr>
          <a:xfrm>
            <a:off x="7772400" y="4267200"/>
            <a:ext cx="838200" cy="304800"/>
          </a:xfrm>
          <a:prstGeom prst="cloud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VIM</a:t>
            </a:r>
          </a:p>
        </p:txBody>
      </p:sp>
      <p:sp>
        <p:nvSpPr>
          <p:cNvPr id="5" name="Cloud 4"/>
          <p:cNvSpPr/>
          <p:nvPr/>
        </p:nvSpPr>
        <p:spPr>
          <a:xfrm>
            <a:off x="7010400" y="5715000"/>
            <a:ext cx="838200" cy="304800"/>
          </a:xfrm>
          <a:prstGeom prst="cloud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VIM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3F6CAD-CCD1-49B8-BC10-6CB3685A0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Linearost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Zavisnost izlaza (pokazivanja instrumenta) od ulaza (veličine koja se meri)</a:t>
            </a:r>
          </a:p>
          <a:p>
            <a:r>
              <a:rPr lang="sr-Latn-CS" dirty="0"/>
              <a:t>Poželjno je da je instrument linearan</a:t>
            </a:r>
          </a:p>
          <a:p>
            <a:r>
              <a:rPr lang="sr-Latn-CS" dirty="0"/>
              <a:t>Zavisi od principa na kom se zasniva rad instrumenta</a:t>
            </a:r>
          </a:p>
          <a:p>
            <a:r>
              <a:rPr lang="sr-Latn-CS" dirty="0"/>
              <a:t>Ne može se ostvariti idealna </a:t>
            </a:r>
            <a:r>
              <a:rPr lang="sr-Latn-CS" dirty="0" err="1"/>
              <a:t>linearnost</a:t>
            </a:r>
            <a:endParaRPr lang="sr-Latn-CS" dirty="0"/>
          </a:p>
          <a:p>
            <a:r>
              <a:rPr lang="sr-Latn-CS" dirty="0"/>
              <a:t>Definišu se različiti tipovi greške </a:t>
            </a:r>
            <a:r>
              <a:rPr lang="sr-Latn-CS" dirty="0" err="1"/>
              <a:t>linearnosti</a:t>
            </a:r>
            <a:endParaRPr lang="en-US" dirty="0"/>
          </a:p>
          <a:p>
            <a:endParaRPr lang="sr-Cyrl-C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6D2E00-2E14-4137-836B-CAC869392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/>
              <a:t>Linearnost</a:t>
            </a:r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97088"/>
            <a:ext cx="5334000" cy="399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19800" y="3364468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Latn-CS" dirty="0"/>
              <a:t>Linearna karakteristika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3A1770-51E1-412A-ABE1-6F89DD099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/>
              <a:t>Linearnost</a:t>
            </a:r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00800" y="1676400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Latn-CS" dirty="0"/>
              <a:t>Nelinear</a:t>
            </a:r>
            <a:r>
              <a:rPr lang="en-GB" dirty="0"/>
              <a:t>a</a:t>
            </a:r>
            <a:r>
              <a:rPr lang="sr-Latn-CS" dirty="0"/>
              <a:t>n</a:t>
            </a:r>
            <a:r>
              <a:rPr lang="en-GB" dirty="0"/>
              <a:t> instrument (</a:t>
            </a:r>
            <a:r>
              <a:rPr lang="en-GB" dirty="0" err="1"/>
              <a:t>crveno</a:t>
            </a:r>
            <a:r>
              <a:rPr lang="en-GB" dirty="0"/>
              <a:t>)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36688"/>
            <a:ext cx="6067500" cy="4538865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00800" y="3810000"/>
            <a:ext cx="24384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U </a:t>
            </a:r>
            <a:r>
              <a:rPr lang="en-GB" dirty="0" err="1"/>
              <a:t>gornjem</a:t>
            </a:r>
            <a:r>
              <a:rPr lang="en-GB" dirty="0"/>
              <a:t> </a:t>
            </a:r>
            <a:r>
              <a:rPr lang="en-GB" dirty="0" err="1"/>
              <a:t>delu</a:t>
            </a:r>
            <a:r>
              <a:rPr lang="en-GB" dirty="0"/>
              <a:t> </a:t>
            </a:r>
            <a:r>
              <a:rPr lang="en-GB" dirty="0" err="1"/>
              <a:t>skale</a:t>
            </a:r>
            <a:r>
              <a:rPr lang="en-GB" dirty="0"/>
              <a:t> </a:t>
            </a:r>
            <a:r>
              <a:rPr lang="en-GB" dirty="0" err="1"/>
              <a:t>pribli</a:t>
            </a:r>
            <a:r>
              <a:rPr lang="sr-Latn-RS" dirty="0"/>
              <a:t>ž</a:t>
            </a:r>
            <a:r>
              <a:rPr lang="en-GB" dirty="0"/>
              <a:t>no </a:t>
            </a:r>
            <a:r>
              <a:rPr lang="en-GB" dirty="0" err="1"/>
              <a:t>linearan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00" y="3810000"/>
            <a:ext cx="2819400" cy="21655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823BF-5481-42EF-A5D7-E451448E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Osetljivost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Količnik (odnos) priraštaja odziva mernog sredstva (pokazivanja instrumenta) i priraštaja ulaznog signala (veličina koja se meri).</a:t>
            </a:r>
          </a:p>
          <a:p>
            <a:endParaRPr lang="sr-Latn-CS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Latn-C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Sensitivity -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quotient of the change in an indication of a</a:t>
            </a:r>
            <a:r>
              <a:rPr lang="sr-Latn-R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measuring system and the corresponding change</a:t>
            </a:r>
            <a:r>
              <a:rPr lang="sr-Latn-R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value of a quantity being measured</a:t>
            </a:r>
            <a:r>
              <a:rPr lang="sr-Latn-R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sr-Cyrl-CS" i="1" dirty="0"/>
          </a:p>
        </p:txBody>
      </p:sp>
      <p:sp>
        <p:nvSpPr>
          <p:cNvPr id="4" name="Cloud 3"/>
          <p:cNvSpPr/>
          <p:nvPr/>
        </p:nvSpPr>
        <p:spPr>
          <a:xfrm>
            <a:off x="5867400" y="5821363"/>
            <a:ext cx="838200" cy="304800"/>
          </a:xfrm>
          <a:prstGeom prst="cloud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VIM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729291"/>
              </p:ext>
            </p:extLst>
          </p:nvPr>
        </p:nvGraphicFramePr>
        <p:xfrm>
          <a:off x="2209800" y="3124200"/>
          <a:ext cx="1374427" cy="1099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240" imgH="355320" progId="Equation.3">
                  <p:embed/>
                </p:oleObj>
              </mc:Choice>
              <mc:Fallback>
                <p:oleObj name="Equation" r:id="rId2" imgW="444240" imgH="355320" progId="Equation.3">
                  <p:embed/>
                  <p:pic>
                    <p:nvPicPr>
                      <p:cNvPr id="27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124200"/>
                        <a:ext cx="1374427" cy="1099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D500B-936D-42D3-936B-5AFEF9DE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/>
              <a:t>Osetljivost</a:t>
            </a:r>
            <a:endParaRPr lang="en-US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 l="3999" r="5333"/>
          <a:stretch>
            <a:fillRect/>
          </a:stretch>
        </p:blipFill>
        <p:spPr bwMode="auto">
          <a:xfrm>
            <a:off x="228600" y="1524000"/>
            <a:ext cx="5181600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562601" y="1789113"/>
            <a:ext cx="297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r-Latn-CS" dirty="0"/>
              <a:t>Za nelinearne instrumente osetljivost nije konstantna</a:t>
            </a:r>
          </a:p>
          <a:p>
            <a:r>
              <a:rPr lang="sr-Latn-CS" dirty="0"/>
              <a:t>Određuje se kao koeficijent pravca tangente na karakteristiku instrumenta u nekoj tački</a:t>
            </a: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562601" y="3894059"/>
            <a:ext cx="297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dirty="0"/>
              <a:t>Za linearne instrumente osetljivost je konstantna u celom opsegu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40176C-BC23-4CA6-9CFC-69FF0C74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dirty="0"/>
              <a:t>Merenja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sz="2800" dirty="0"/>
              <a:t>Merenja, međunarodna standardizacija</a:t>
            </a:r>
          </a:p>
          <a:p>
            <a:pPr>
              <a:buFontTx/>
              <a:buNone/>
            </a:pPr>
            <a:r>
              <a:rPr lang="sr-Latn-CS" sz="2800" dirty="0"/>
              <a:t>Bureau International des Poids et Mesures</a:t>
            </a:r>
          </a:p>
          <a:p>
            <a:pPr>
              <a:buFontTx/>
              <a:buNone/>
            </a:pPr>
            <a:r>
              <a:rPr lang="en-US" sz="2800" dirty="0"/>
              <a:t>International Bureau of Weights and Measures</a:t>
            </a:r>
            <a:endParaRPr lang="sr-Latn-CS" sz="2800" dirty="0"/>
          </a:p>
          <a:p>
            <a:pPr>
              <a:buFontTx/>
              <a:buNone/>
            </a:pPr>
            <a:r>
              <a:rPr lang="en-US" sz="2800" dirty="0">
                <a:hlinkClick r:id="rId2"/>
              </a:rPr>
              <a:t>http://www.bipm.org</a:t>
            </a:r>
            <a:endParaRPr lang="sr-Latn-CS" sz="2800" dirty="0"/>
          </a:p>
          <a:p>
            <a:pPr>
              <a:buFontTx/>
              <a:buNone/>
            </a:pPr>
            <a:endParaRPr lang="sr-Latn-CS" sz="2800" dirty="0"/>
          </a:p>
          <a:p>
            <a:pPr>
              <a:buFontTx/>
              <a:buNone/>
            </a:pPr>
            <a:endParaRPr lang="sr-Latn-CS" sz="2800" dirty="0"/>
          </a:p>
          <a:p>
            <a:pPr>
              <a:buFontTx/>
              <a:buNone/>
            </a:pPr>
            <a:r>
              <a:rPr lang="sr-Latn-CS" sz="2800" dirty="0"/>
              <a:t>Dir</a:t>
            </a:r>
            <a:r>
              <a:rPr lang="en-US" sz="2800" dirty="0" err="1"/>
              <a:t>ekcija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mere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dragocene</a:t>
            </a:r>
            <a:r>
              <a:rPr lang="en-US" sz="2800" dirty="0"/>
              <a:t> </a:t>
            </a:r>
            <a:r>
              <a:rPr lang="en-US" sz="2800" dirty="0" err="1"/>
              <a:t>metale</a:t>
            </a:r>
            <a:endParaRPr lang="sr-Latn-CS" sz="2800" dirty="0"/>
          </a:p>
          <a:p>
            <a:pPr>
              <a:buFontTx/>
              <a:buNone/>
            </a:pPr>
            <a:r>
              <a:rPr lang="en-US" sz="2800" dirty="0">
                <a:hlinkClick r:id="rId3"/>
              </a:rPr>
              <a:t>http://www.dmdm.rs/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>
                <a:hlinkClick r:id="rId4"/>
              </a:rPr>
              <a:t>https://youtu.be/bhyGjX58P60</a:t>
            </a:r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07F538-92A4-4E3B-B686-78CD84C7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816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Stabilnost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S</a:t>
            </a:r>
            <a:r>
              <a:rPr lang="sr-Latn-RS" dirty="0"/>
              <a:t>posobnost mernog sredstva da održava konstantnim svoje metrološke karakteristike.</a:t>
            </a:r>
          </a:p>
          <a:p>
            <a:r>
              <a:rPr lang="sr-Latn-C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Stability -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property of a measuring instrument, whereby</a:t>
            </a:r>
            <a:r>
              <a:rPr lang="sr-Latn-R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r-Latn-C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metrological properties remain constant in time.</a:t>
            </a:r>
            <a:endParaRPr lang="sr-Cyrl-CS" i="1" dirty="0"/>
          </a:p>
        </p:txBody>
      </p:sp>
      <p:sp>
        <p:nvSpPr>
          <p:cNvPr id="4" name="Cloud 3"/>
          <p:cNvSpPr/>
          <p:nvPr/>
        </p:nvSpPr>
        <p:spPr>
          <a:xfrm>
            <a:off x="7391400" y="4267200"/>
            <a:ext cx="838200" cy="304800"/>
          </a:xfrm>
          <a:prstGeom prst="cloud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VIM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07EFA-6A1E-4BA1-A70E-A8F60596E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Histerezis</a:t>
            </a:r>
            <a:endParaRPr lang="sr-Cyrl-CS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2057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Odziv mernog sredstva zavisi od redosleda prethodnih ulaznih signala.</a:t>
            </a:r>
            <a:endParaRPr lang="sr-Cyrl-C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57400"/>
            <a:ext cx="6324600" cy="38000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7190E-9DF9-4FB6-885C-CC00B304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/>
              <a:t>Ulazna</a:t>
            </a:r>
            <a:r>
              <a:rPr lang="en-US" dirty="0"/>
              <a:t> </a:t>
            </a:r>
            <a:r>
              <a:rPr lang="en-US" dirty="0" err="1"/>
              <a:t>impedansa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da instrument </a:t>
            </a:r>
            <a:r>
              <a:rPr lang="sr-Latn-RS" dirty="0"/>
              <a:t>što manje utiče na preraspodelu struja i napona u kolu</a:t>
            </a:r>
          </a:p>
          <a:p>
            <a:r>
              <a:rPr lang="sr-Latn-RS" dirty="0"/>
              <a:t>Poželjno je da je realna (tj. da je otpornost)</a:t>
            </a:r>
          </a:p>
          <a:p>
            <a:r>
              <a:rPr lang="sr-Latn-RS" dirty="0"/>
              <a:t>Za ampermetar je poželjno da je mala</a:t>
            </a:r>
          </a:p>
          <a:p>
            <a:r>
              <a:rPr lang="sr-Latn-RS" dirty="0"/>
              <a:t>Za voltmetar je poželjno da je velika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CB7FAF-06DF-4D24-BC70-1CA1E0B3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504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dirty="0"/>
              <a:t>Merni instrumen</a:t>
            </a:r>
            <a:r>
              <a:rPr lang="en-US" dirty="0"/>
              <a:t>t</a:t>
            </a:r>
            <a:r>
              <a:rPr lang="sr-Latn-CS" dirty="0"/>
              <a:t>i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dirty="0"/>
              <a:t>Dinamičke osobine</a:t>
            </a:r>
          </a:p>
          <a:p>
            <a:pPr lvl="1"/>
            <a:r>
              <a:rPr lang="sr-Latn-CS" dirty="0"/>
              <a:t>Vreme odziva</a:t>
            </a:r>
            <a:r>
              <a:rPr lang="en-US" dirty="0"/>
              <a:t> (</a:t>
            </a:r>
            <a:r>
              <a:rPr lang="en-US" dirty="0" err="1"/>
              <a:t>odziv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step </a:t>
            </a:r>
            <a:r>
              <a:rPr lang="en-US" dirty="0" err="1"/>
              <a:t>funkciju</a:t>
            </a:r>
            <a:r>
              <a:rPr lang="en-US" dirty="0"/>
              <a:t>)</a:t>
            </a:r>
            <a:endParaRPr lang="sr-Latn-CS" dirty="0"/>
          </a:p>
          <a:p>
            <a:pPr lvl="1"/>
            <a:r>
              <a:rPr lang="sr-Latn-CS" dirty="0"/>
              <a:t>Frekvencijska karakteristika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6683AF-5DB9-4506-833A-487753D33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4000"/>
              <a:t>Vreme odziva - </a:t>
            </a:r>
            <a:r>
              <a:rPr lang="sr-Latn-CS" sz="4000"/>
              <a:t>Sistem prvog reda</a:t>
            </a:r>
            <a:endParaRPr lang="en-US" sz="4000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 rotWithShape="1">
          <a:blip r:embed="rId2" cstate="print"/>
          <a:srcRect l="7054" r="7080"/>
          <a:stretch/>
        </p:blipFill>
        <p:spPr bwMode="auto">
          <a:xfrm>
            <a:off x="3733800" y="1143000"/>
            <a:ext cx="5410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" y="1371600"/>
          <a:ext cx="2374900" cy="349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39600" imgH="1384200" progId="Equation.3">
                  <p:embed/>
                </p:oleObj>
              </mc:Choice>
              <mc:Fallback>
                <p:oleObj name="Equation" r:id="rId3" imgW="939600" imgH="1384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2374900" cy="349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8719" y="5292725"/>
            <a:ext cx="37305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Latn-R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R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vremenska konstanta</a:t>
            </a:r>
          </a:p>
          <a:p>
            <a:r>
              <a:rPr lang="sr-Latn-RS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Latn-R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R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statička osetljivost</a:t>
            </a:r>
            <a:endParaRPr lang="sr-Cyrl-C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285A7F-4A23-46DC-91D4-5EDFEF6AB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sz="4000"/>
              <a:t>Vreme odziva - </a:t>
            </a:r>
            <a:r>
              <a:rPr lang="sr-Latn-CS" sz="4000"/>
              <a:t>Sistem drugog reda</a:t>
            </a:r>
            <a:endParaRPr lang="en-US" sz="400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34963" y="1325563"/>
          <a:ext cx="3413125" cy="197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360" imgH="825480" progId="Equation.3">
                  <p:embed/>
                </p:oleObj>
              </mc:Choice>
              <mc:Fallback>
                <p:oleObj name="Equation" r:id="rId2" imgW="1422360" imgH="825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325563"/>
                        <a:ext cx="3413125" cy="197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4191000"/>
            <a:ext cx="3813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/>
              <a:t>Prirodna frekvencija </a:t>
            </a:r>
          </a:p>
          <a:p>
            <a:r>
              <a:rPr lang="sr-Latn-CS" dirty="0"/>
              <a:t>		F</a:t>
            </a:r>
            <a:r>
              <a:rPr lang="sr-Latn-RS" dirty="0"/>
              <a:t>aktor prigušenja</a:t>
            </a:r>
            <a:endParaRPr lang="sr-Cyrl-C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09600" y="3124200"/>
            <a:ext cx="3048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362200" y="3048000"/>
            <a:ext cx="5334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4" cstate="print"/>
          <a:srcRect r="7147"/>
          <a:stretch>
            <a:fillRect/>
          </a:stretch>
        </p:blipFill>
        <p:spPr bwMode="auto">
          <a:xfrm>
            <a:off x="4117975" y="2743200"/>
            <a:ext cx="4949825" cy="4002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24A7F-B6B4-490A-8F8F-93714658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sz="4000"/>
              <a:t>Vreme odziva - </a:t>
            </a:r>
            <a:r>
              <a:rPr lang="sr-Latn-CS" sz="4000"/>
              <a:t>Sistem drugog reda</a:t>
            </a:r>
            <a:endParaRPr lang="en-US" sz="4000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2" cstate="print"/>
          <a:srcRect l="9331" r="6687"/>
          <a:stretch>
            <a:fillRect/>
          </a:stretch>
        </p:blipFill>
        <p:spPr bwMode="auto">
          <a:xfrm>
            <a:off x="76200" y="1066800"/>
            <a:ext cx="4572000" cy="311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/>
          <p:nvPr/>
        </p:nvPicPr>
        <p:blipFill>
          <a:blip r:embed="rId3" cstate="print"/>
          <a:srcRect l="4288" t="5712" r="7088"/>
          <a:stretch>
            <a:fillRect/>
          </a:stretch>
        </p:blipFill>
        <p:spPr bwMode="auto">
          <a:xfrm>
            <a:off x="4419600" y="3084195"/>
            <a:ext cx="4724400" cy="377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C66EB-E02C-4968-9A27-04DEA9154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Frekvencijska karakteristika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sr-Latn-CS" sz="2800" dirty="0"/>
              <a:t>Z</a:t>
            </a:r>
            <a:r>
              <a:rPr lang="sr-Latn-RS" sz="2800" dirty="0"/>
              <a:t>avisnost amplitude i/ili faze odziva od primenjene frekvencije ulaznog </a:t>
            </a:r>
            <a:r>
              <a:rPr lang="en-US" sz="2800" dirty="0" err="1"/>
              <a:t>prostoperiodi</a:t>
            </a:r>
            <a:r>
              <a:rPr lang="sr-Latn-RS" sz="2800" dirty="0"/>
              <a:t>čnog signala.</a:t>
            </a:r>
          </a:p>
          <a:p>
            <a:r>
              <a:rPr lang="sr-Latn-RS" sz="2800" dirty="0"/>
              <a:t>U radnom opsegu instrumenta amplitudska karakteristika bi trebalo da bude potpuno ravna.</a:t>
            </a:r>
          </a:p>
          <a:p>
            <a:r>
              <a:rPr lang="sr-Latn-RS" sz="2800" dirty="0"/>
              <a:t>Može da se definiše, meri, proverava i za bilo koji sklop/uređaj koji učestvuje u mernom procesu (na primer, pojačavač).</a:t>
            </a:r>
          </a:p>
          <a:p>
            <a:pPr marL="0" indent="0">
              <a:buNone/>
            </a:pPr>
            <a:endParaRPr lang="sr-Latn-R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904FE-8446-432F-87AB-158401056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Frekvencijska karakteristika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70800" cy="4525963"/>
          </a:xfrm>
        </p:spPr>
        <p:txBody>
          <a:bodyPr/>
          <a:lstStyle/>
          <a:p>
            <a:r>
              <a:rPr lang="sr-Latn-RS" dirty="0"/>
              <a:t>Frekvencijska karakteristika se proverava tako što se pokazivanje instrumenta poredi sa „tačnim“ instrumentom</a:t>
            </a:r>
          </a:p>
          <a:p>
            <a:r>
              <a:rPr lang="sr-Latn-RS" dirty="0"/>
              <a:t>„Tačan“ instrument ima „bolju“ frekvencijsku karakteristiku od ispitivanog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Cyrl-C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069404"/>
              </p:ext>
            </p:extLst>
          </p:nvPr>
        </p:nvGraphicFramePr>
        <p:xfrm>
          <a:off x="5610225" y="3992096"/>
          <a:ext cx="3457575" cy="2865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775767" imgH="1467830" progId="Visio.Drawing.11">
                  <p:embed/>
                </p:oleObj>
              </mc:Choice>
              <mc:Fallback>
                <p:oleObj name="Visio" r:id="rId2" imgW="1775767" imgH="1467830" progId="Visio.Drawing.11">
                  <p:embed/>
                  <p:pic>
                    <p:nvPicPr>
                      <p:cNvPr id="419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3992096"/>
                        <a:ext cx="3457575" cy="2865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75162-D63A-4015-833A-1A103DB8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968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Frekvencijska</a:t>
            </a:r>
            <a:r>
              <a:rPr lang="en-GB" dirty="0"/>
              <a:t> </a:t>
            </a:r>
            <a:r>
              <a:rPr lang="en-GB" dirty="0" err="1"/>
              <a:t>karakteristika</a:t>
            </a:r>
            <a:r>
              <a:rPr lang="sr-Latn-RS" dirty="0"/>
              <a:t> amplitudska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959740"/>
              </p:ext>
            </p:extLst>
          </p:nvPr>
        </p:nvGraphicFramePr>
        <p:xfrm>
          <a:off x="1752600" y="1524001"/>
          <a:ext cx="5638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val 1"/>
          <p:cNvSpPr/>
          <p:nvPr/>
        </p:nvSpPr>
        <p:spPr>
          <a:xfrm>
            <a:off x="1676400" y="4038601"/>
            <a:ext cx="6096000" cy="91440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13869" y="4941456"/>
            <a:ext cx="1905000" cy="64633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RS" dirty="0"/>
              <a:t>Logaritamska skala po x osi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1"/>
            <a:endCxn id="2" idx="5"/>
          </p:cNvCxnSpPr>
          <p:nvPr/>
        </p:nvCxnSpPr>
        <p:spPr>
          <a:xfrm flipH="1" flipV="1">
            <a:off x="6879661" y="4819090"/>
            <a:ext cx="234208" cy="445532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 rot="16200000">
            <a:off x="685800" y="2438401"/>
            <a:ext cx="3200400" cy="9144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5131" y="4819090"/>
            <a:ext cx="190500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sr-Latn-RS" dirty="0"/>
              <a:t>L</a:t>
            </a:r>
            <a:r>
              <a:rPr lang="en-US" dirty="0" err="1"/>
              <a:t>inearna</a:t>
            </a:r>
            <a:r>
              <a:rPr lang="sr-Latn-RS" dirty="0"/>
              <a:t> skala po </a:t>
            </a:r>
            <a:r>
              <a:rPr lang="en-US" dirty="0"/>
              <a:t>y</a:t>
            </a:r>
            <a:r>
              <a:rPr lang="sr-Latn-RS" dirty="0"/>
              <a:t> osi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0"/>
            <a:endCxn id="10" idx="0"/>
          </p:cNvCxnSpPr>
          <p:nvPr/>
        </p:nvCxnSpPr>
        <p:spPr>
          <a:xfrm flipV="1">
            <a:off x="1077631" y="2895601"/>
            <a:ext cx="751169" cy="1923489"/>
          </a:xfrm>
          <a:prstGeom prst="straightConnector1">
            <a:avLst/>
          </a:prstGeom>
          <a:ln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200400" y="1828801"/>
            <a:ext cx="2743200" cy="5334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39000" y="1752601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FFC000"/>
                </a:solidFill>
              </a:rPr>
              <a:t>Opseg frekvencija u kome instrument radi ispravno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1800" y="5581471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rgbClr val="FFC000"/>
                </a:solidFill>
              </a:rPr>
              <a:t>U specifikacijama proizvođača, za instrumente koji mere veličine koje zavise od frekvencije, navodi se podatak o frekvencijskom radnom opsegu instrumenta (na primer, voltmetri i ampermetri za naizmenične napone i struje)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3A9503-3509-4B40-9B62-EC9FEFE5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6460074-099A-4798-B448-C9CFCC3E7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hlinkClick r:id="rId2"/>
              </a:rPr>
              <a:t>https://www.bipm.org/en/publications/guides</a:t>
            </a:r>
            <a:endParaRPr lang="sr-Latn-RS" sz="2800" dirty="0"/>
          </a:p>
          <a:p>
            <a:pPr lvl="1"/>
            <a:r>
              <a:rPr lang="en-US" sz="2400" b="1" i="0" dirty="0">
                <a:solidFill>
                  <a:srgbClr val="212529"/>
                </a:solidFill>
                <a:effectLst/>
                <a:latin typeface="Open-sans"/>
              </a:rPr>
              <a:t>GUM: Guide to the Expression of Uncertainty in Measurement</a:t>
            </a:r>
            <a:r>
              <a:rPr lang="sr-Latn-RS" sz="2400" b="1" dirty="0">
                <a:solidFill>
                  <a:srgbClr val="212529"/>
                </a:solidFill>
                <a:latin typeface="Open-sans"/>
              </a:rPr>
              <a:t> </a:t>
            </a:r>
            <a:endParaRPr lang="en-US" sz="2400" b="1" i="0" dirty="0">
              <a:solidFill>
                <a:srgbClr val="212529"/>
              </a:solidFill>
              <a:effectLst/>
              <a:latin typeface="Open-sans"/>
            </a:endParaRPr>
          </a:p>
          <a:p>
            <a:pPr lvl="1"/>
            <a:r>
              <a:rPr lang="en-US" sz="2400" b="1" i="0" dirty="0">
                <a:solidFill>
                  <a:srgbClr val="212529"/>
                </a:solidFill>
                <a:effectLst/>
                <a:latin typeface="Open-sans"/>
              </a:rPr>
              <a:t>VIM: International Vocabulary of Metrology</a:t>
            </a:r>
            <a:r>
              <a:rPr lang="sr-Latn-RS" sz="2400" b="1" i="0" dirty="0">
                <a:solidFill>
                  <a:srgbClr val="212529"/>
                </a:solidFill>
                <a:effectLst/>
                <a:latin typeface="Open-sans"/>
              </a:rPr>
              <a:t> </a:t>
            </a:r>
            <a:r>
              <a:rPr lang="sr-Latn-RS" sz="2400" b="1" i="0" dirty="0">
                <a:solidFill>
                  <a:srgbClr val="212529"/>
                </a:solidFill>
                <a:effectLst/>
                <a:latin typeface="Open-sans"/>
                <a:hlinkClick r:id="rId3"/>
              </a:rPr>
              <a:t>https://jcgm.bipm.org/vim/en/index.html</a:t>
            </a:r>
            <a:endParaRPr lang="sr-Latn-RS" sz="2400" b="1" i="0" dirty="0">
              <a:solidFill>
                <a:srgbClr val="212529"/>
              </a:solidFill>
              <a:effectLst/>
              <a:latin typeface="Open-sans"/>
            </a:endParaRPr>
          </a:p>
          <a:p>
            <a:pPr lvl="1"/>
            <a:endParaRPr lang="sr-Latn-RS" sz="2400" b="1" dirty="0">
              <a:solidFill>
                <a:srgbClr val="212529"/>
              </a:solidFill>
              <a:latin typeface="Open-sans"/>
            </a:endParaRPr>
          </a:p>
          <a:p>
            <a:pPr marL="457200" lvl="1" indent="0">
              <a:buNone/>
            </a:pPr>
            <a:r>
              <a:rPr lang="sr-Latn-RS" sz="2400" b="1" dirty="0">
                <a:solidFill>
                  <a:srgbClr val="212529"/>
                </a:solidFill>
                <a:latin typeface="Open-sans"/>
              </a:rPr>
              <a:t>(</a:t>
            </a:r>
            <a:r>
              <a:rPr lang="en-US" sz="2400" b="1" i="0" dirty="0">
                <a:solidFill>
                  <a:srgbClr val="1A2024"/>
                </a:solidFill>
                <a:effectLst/>
                <a:latin typeface="Open-sans"/>
              </a:rPr>
              <a:t>Joint Committee for Guides in Metrology (</a:t>
            </a:r>
            <a:r>
              <a:rPr lang="en-US" sz="2400" b="1" i="0" dirty="0" err="1">
                <a:solidFill>
                  <a:srgbClr val="1A2024"/>
                </a:solidFill>
                <a:effectLst/>
                <a:latin typeface="Open-sans"/>
              </a:rPr>
              <a:t>JCGM</a:t>
            </a:r>
            <a:r>
              <a:rPr lang="en-US" sz="2400" b="1" i="0" dirty="0">
                <a:solidFill>
                  <a:srgbClr val="1A2024"/>
                </a:solidFill>
                <a:effectLst/>
                <a:latin typeface="Open-sans"/>
              </a:rPr>
              <a:t>)</a:t>
            </a:r>
            <a:r>
              <a:rPr lang="sr-Latn-RS" sz="2400" b="1" dirty="0">
                <a:solidFill>
                  <a:srgbClr val="212529"/>
                </a:solidFill>
                <a:latin typeface="Open-sans"/>
              </a:rPr>
              <a:t>)</a:t>
            </a:r>
            <a:endParaRPr lang="en-US" sz="2400" b="1" i="0" dirty="0">
              <a:solidFill>
                <a:srgbClr val="212529"/>
              </a:solidFill>
              <a:effectLst/>
              <a:latin typeface="Open-sans"/>
            </a:endParaRPr>
          </a:p>
          <a:p>
            <a:endParaRPr lang="sr-Latn-RS" sz="2800" dirty="0"/>
          </a:p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2ED9ED0-8E14-4C10-9B43-61EE29C8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Merenja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155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hart, line chart&#10;&#10;Description automatically generated">
            <a:extLst>
              <a:ext uri="{FF2B5EF4-FFF2-40B4-BE49-F238E27FC236}">
                <a16:creationId xmlns:a16="http://schemas.microsoft.com/office/drawing/2014/main" id="{796AD1CD-F078-9CB4-D4BC-45775A696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17638"/>
            <a:ext cx="6248400" cy="468630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Frekvencijska</a:t>
            </a:r>
            <a:r>
              <a:rPr lang="en-GB" dirty="0"/>
              <a:t> </a:t>
            </a:r>
            <a:r>
              <a:rPr lang="en-GB" dirty="0" err="1"/>
              <a:t>karakteristika</a:t>
            </a:r>
            <a:r>
              <a:rPr lang="sr-Latn-RS" dirty="0"/>
              <a:t> amplitudska - filtar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602755" y="5090101"/>
            <a:ext cx="6096000" cy="91440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62800" y="6075144"/>
            <a:ext cx="1905000" cy="64633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RS" dirty="0"/>
              <a:t>Logaritamska skala po x osi</a:t>
            </a:r>
            <a:endParaRPr lang="en-US" dirty="0"/>
          </a:p>
        </p:txBody>
      </p:sp>
      <p:cxnSp>
        <p:nvCxnSpPr>
          <p:cNvPr id="6" name="Straight Arrow Connector 5"/>
          <p:cNvCxnSpPr>
            <a:stCxn id="3" idx="1"/>
            <a:endCxn id="2" idx="5"/>
          </p:cNvCxnSpPr>
          <p:nvPr/>
        </p:nvCxnSpPr>
        <p:spPr>
          <a:xfrm flipH="1" flipV="1">
            <a:off x="6806016" y="5870590"/>
            <a:ext cx="356784" cy="52772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 rot="16200000">
            <a:off x="-62718" y="3099268"/>
            <a:ext cx="4532374" cy="12014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5131" y="5363041"/>
            <a:ext cx="190500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sr-Latn-RS" dirty="0"/>
              <a:t>Logaritamska skala po </a:t>
            </a:r>
            <a:r>
              <a:rPr lang="en-US" dirty="0"/>
              <a:t>y</a:t>
            </a:r>
            <a:r>
              <a:rPr lang="sr-Latn-RS" dirty="0"/>
              <a:t> osi</a:t>
            </a:r>
            <a:endParaRPr lang="en-US" dirty="0"/>
          </a:p>
        </p:txBody>
      </p:sp>
      <p:cxnSp>
        <p:nvCxnSpPr>
          <p:cNvPr id="12" name="Straight Arrow Connector 11"/>
          <p:cNvCxnSpPr>
            <a:cxnSpLocks/>
            <a:stCxn id="11" idx="0"/>
            <a:endCxn id="10" idx="0"/>
          </p:cNvCxnSpPr>
          <p:nvPr/>
        </p:nvCxnSpPr>
        <p:spPr>
          <a:xfrm flipV="1">
            <a:off x="1077631" y="3699980"/>
            <a:ext cx="525126" cy="1663061"/>
          </a:xfrm>
          <a:prstGeom prst="straightConnector1">
            <a:avLst/>
          </a:prstGeom>
          <a:ln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3A9503-3509-4B40-9B62-EC9FEFE5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510C01B3-9088-4422-8210-C01960512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00394"/>
              </p:ext>
            </p:extLst>
          </p:nvPr>
        </p:nvGraphicFramePr>
        <p:xfrm>
          <a:off x="7296817" y="2267015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88840" imgH="507960" progId="Equation.DSMT4">
                  <p:embed/>
                </p:oleObj>
              </mc:Choice>
              <mc:Fallback>
                <p:oleObj name="Equation" r:id="rId3" imgW="8888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96817" y="2267015"/>
                        <a:ext cx="1600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539A82-A2A8-E78E-09B0-A7E0D9C5AC06}"/>
              </a:ext>
            </a:extLst>
          </p:cNvPr>
          <p:cNvCxnSpPr/>
          <p:nvPr/>
        </p:nvCxnSpPr>
        <p:spPr>
          <a:xfrm>
            <a:off x="5472000" y="1981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F4EA7FE-4F6F-EC34-229B-BDAD8141AB29}"/>
              </a:ext>
            </a:extLst>
          </p:cNvPr>
          <p:cNvCxnSpPr/>
          <p:nvPr/>
        </p:nvCxnSpPr>
        <p:spPr>
          <a:xfrm>
            <a:off x="5715000" y="23622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40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Električna merenja i IEEE</a:t>
            </a:r>
            <a:endParaRPr lang="sr-Cyrl-CS" dirty="0"/>
          </a:p>
        </p:txBody>
      </p:sp>
      <p:pic>
        <p:nvPicPr>
          <p:cNvPr id="73729" name="Picture 1"/>
          <p:cNvPicPr>
            <a:picLocks noChangeAspect="1" noChangeArrowheads="1"/>
          </p:cNvPicPr>
          <p:nvPr/>
        </p:nvPicPr>
        <p:blipFill>
          <a:blip r:embed="rId2" cstate="print"/>
          <a:srcRect l="6055" t="18037" r="11447" b="11936"/>
          <a:stretch>
            <a:fillRect/>
          </a:stretch>
        </p:blipFill>
        <p:spPr bwMode="auto">
          <a:xfrm>
            <a:off x="457200" y="13716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E0F79-456D-4278-BD5E-5303AB43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5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Električna merenja na ETF-u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 nekoj formi osnovni kurs iz električnih merenja postoji na svim modulima (različiti kursevi, različiti predavači)</a:t>
            </a:r>
          </a:p>
          <a:p>
            <a:r>
              <a:rPr lang="sr-Latn-RS" dirty="0"/>
              <a:t>Zašto su električna merenja važna na modulima:</a:t>
            </a:r>
          </a:p>
          <a:p>
            <a:pPr lvl="1"/>
            <a:r>
              <a:rPr lang="sr-Latn-RS" dirty="0">
                <a:solidFill>
                  <a:srgbClr val="FF0000"/>
                </a:solidFill>
              </a:rPr>
              <a:t>telekomunikacije i informacione tehnologije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sr-Latn-RS" dirty="0">
                <a:solidFill>
                  <a:srgbClr val="FF0000"/>
                </a:solidFill>
              </a:rPr>
              <a:t>signali i sistemi</a:t>
            </a:r>
          </a:p>
          <a:p>
            <a:pPr lvl="1"/>
            <a:r>
              <a:rPr lang="sr-Latn-RS" dirty="0">
                <a:solidFill>
                  <a:srgbClr val="FF0000"/>
                </a:solidFill>
              </a:rPr>
              <a:t>fizička elektronika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F95A4-C5EC-4D40-A132-57759438F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74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RS" dirty="0"/>
              <a:t>Neke </a:t>
            </a:r>
            <a:r>
              <a:rPr lang="en-US" dirty="0"/>
              <a:t>“</a:t>
            </a:r>
            <a:r>
              <a:rPr lang="sr-Latn-RS" dirty="0"/>
              <a:t>meračke</a:t>
            </a:r>
            <a:r>
              <a:rPr lang="en-US" dirty="0"/>
              <a:t>”</a:t>
            </a:r>
            <a:r>
              <a:rPr lang="sr-Latn-RS" dirty="0"/>
              <a:t> teme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417638"/>
            <a:ext cx="8610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dirty="0"/>
              <a:t>Miloš Bjelić:</a:t>
            </a:r>
          </a:p>
          <a:p>
            <a:r>
              <a:rPr lang="sr-Latn-RS" sz="1600" dirty="0"/>
              <a:t>„Analiza ugaone raspodele incidentne energije spoljašnje buke primenom mikrofonskog niza“</a:t>
            </a:r>
            <a:r>
              <a:rPr lang="en-US" sz="1600" dirty="0"/>
              <a:t>, </a:t>
            </a:r>
            <a:r>
              <a:rPr lang="sr-Latn-RS" sz="1600" dirty="0"/>
              <a:t>Doktorska teza, ETF, Beograd</a:t>
            </a:r>
            <a:endParaRPr lang="en-US" sz="1600" dirty="0"/>
          </a:p>
          <a:p>
            <a:endParaRPr lang="en-US" sz="1600" dirty="0"/>
          </a:p>
          <a:p>
            <a:r>
              <a:rPr lang="sr-Latn-RS" sz="1600" dirty="0"/>
              <a:t>Mladen Koprivica:</a:t>
            </a:r>
          </a:p>
          <a:p>
            <a:r>
              <a:rPr lang="sr-Latn-RS" sz="1600" dirty="0"/>
              <a:t>„Povećanje efikasnosti metoda za merenje intenziteta električnog polja u okolini baznih stanica javnih mobilnih sistema“</a:t>
            </a:r>
            <a:r>
              <a:rPr lang="en-US" sz="1600" dirty="0"/>
              <a:t>, </a:t>
            </a:r>
            <a:r>
              <a:rPr lang="sr-Latn-RS" sz="1600" dirty="0"/>
              <a:t>Doktorska teza, ETF, Beograd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Milan </a:t>
            </a:r>
            <a:r>
              <a:rPr lang="en-US" sz="1600" dirty="0" err="1"/>
              <a:t>Bjelica</a:t>
            </a:r>
            <a:r>
              <a:rPr lang="en-US" sz="1600" dirty="0"/>
              <a:t> and Mirjana </a:t>
            </a:r>
            <a:r>
              <a:rPr lang="en-US" sz="1600" dirty="0" err="1"/>
              <a:t>Simic-Pejovic</a:t>
            </a:r>
            <a:r>
              <a:rPr lang="sr-Latn-RS" sz="1600" dirty="0"/>
              <a:t>:</a:t>
            </a:r>
          </a:p>
          <a:p>
            <a:r>
              <a:rPr lang="sr-Latn-RS" sz="1600" dirty="0"/>
              <a:t>„</a:t>
            </a:r>
            <a:r>
              <a:rPr lang="en-US" sz="1600" dirty="0"/>
              <a:t>Experiences with remote</a:t>
            </a:r>
            <a:r>
              <a:rPr lang="sr-Latn-RS" sz="1600" dirty="0"/>
              <a:t> </a:t>
            </a:r>
            <a:r>
              <a:rPr lang="en-US" sz="1600" dirty="0"/>
              <a:t>laboratory</a:t>
            </a:r>
            <a:r>
              <a:rPr lang="sr-Latn-RS" sz="1600" dirty="0"/>
              <a:t>“</a:t>
            </a:r>
            <a:r>
              <a:rPr lang="en-US" sz="1600" dirty="0"/>
              <a:t>, </a:t>
            </a:r>
            <a:r>
              <a:rPr lang="en-US" sz="1600" i="1" dirty="0"/>
              <a:t>International Journal of Electrical Engineering</a:t>
            </a:r>
            <a:r>
              <a:rPr lang="sr-Latn-RS" sz="1600" dirty="0"/>
              <a:t>, Vol 55 (I), pp. 79-87, 2018.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Novica</a:t>
            </a:r>
            <a:r>
              <a:rPr lang="en-US" sz="1600" dirty="0"/>
              <a:t> Z. </a:t>
            </a:r>
            <a:r>
              <a:rPr lang="en-US" sz="1600" dirty="0" err="1"/>
              <a:t>Janković</a:t>
            </a:r>
            <a:r>
              <a:rPr lang="en-US" sz="1600" dirty="0"/>
              <a:t>, Marko C. </a:t>
            </a:r>
            <a:r>
              <a:rPr lang="en-US" sz="1600" dirty="0" err="1"/>
              <a:t>Barjaktarović</a:t>
            </a:r>
            <a:r>
              <a:rPr lang="en-US" sz="1600" dirty="0"/>
              <a:t>, </a:t>
            </a:r>
            <a:r>
              <a:rPr lang="en-US" sz="1600" dirty="0" err="1"/>
              <a:t>Milica</a:t>
            </a:r>
            <a:r>
              <a:rPr lang="en-US" sz="1600" dirty="0"/>
              <a:t> M. </a:t>
            </a:r>
            <a:r>
              <a:rPr lang="en-US" sz="1600" dirty="0" err="1"/>
              <a:t>Janković</a:t>
            </a:r>
            <a:r>
              <a:rPr lang="en-US" sz="1600" dirty="0"/>
              <a:t>, and </a:t>
            </a:r>
            <a:r>
              <a:rPr lang="en-US" sz="1600" dirty="0" err="1"/>
              <a:t>Djordje</a:t>
            </a:r>
            <a:r>
              <a:rPr lang="en-US" sz="1600" dirty="0"/>
              <a:t> S.</a:t>
            </a:r>
          </a:p>
          <a:p>
            <a:r>
              <a:rPr lang="en-US" sz="1600" dirty="0" err="1"/>
              <a:t>Čantrak</a:t>
            </a:r>
            <a:r>
              <a:rPr lang="sr-Latn-RS" sz="1600" dirty="0"/>
              <a:t>:</a:t>
            </a:r>
          </a:p>
          <a:p>
            <a:r>
              <a:rPr lang="sr-Latn-RS" sz="1600" dirty="0"/>
              <a:t>„</a:t>
            </a:r>
            <a:r>
              <a:rPr lang="en-US" sz="1600" dirty="0"/>
              <a:t>First steps in new affordable PIV</a:t>
            </a:r>
            <a:r>
              <a:rPr lang="sr-Latn-RS" sz="1600" dirty="0"/>
              <a:t> (particle</a:t>
            </a:r>
            <a:r>
              <a:rPr lang="en-US" sz="1600" dirty="0"/>
              <a:t> image velocimetry</a:t>
            </a:r>
            <a:r>
              <a:rPr lang="sr-Latn-RS" sz="1600" dirty="0"/>
              <a:t>)</a:t>
            </a:r>
            <a:r>
              <a:rPr lang="en-US" sz="1600" dirty="0"/>
              <a:t> measurements</a:t>
            </a:r>
            <a:r>
              <a:rPr lang="sr-Latn-RS" sz="1600" dirty="0"/>
              <a:t>“</a:t>
            </a:r>
            <a:r>
              <a:rPr lang="en-US" sz="1600" dirty="0"/>
              <a:t>, </a:t>
            </a:r>
            <a:r>
              <a:rPr lang="sr-Latn-RS" sz="1600" i="1" dirty="0"/>
              <a:t>Telfor 2016</a:t>
            </a:r>
            <a:endParaRPr lang="en-US" sz="1600" i="1" dirty="0"/>
          </a:p>
          <a:p>
            <a:endParaRPr lang="nn-NO" sz="1600" dirty="0"/>
          </a:p>
          <a:p>
            <a:r>
              <a:rPr lang="nn-NO" sz="1600" dirty="0"/>
              <a:t>Miloš Bjelić, Miodrag Stanojević, Jelena D. Ćertić, </a:t>
            </a:r>
            <a:r>
              <a:rPr lang="sr-Latn-RS" sz="1600" dirty="0"/>
              <a:t>and </a:t>
            </a:r>
            <a:r>
              <a:rPr lang="nn-NO" sz="1600" dirty="0"/>
              <a:t>Milan Merkle</a:t>
            </a:r>
            <a:r>
              <a:rPr lang="sr-Latn-RS" sz="1600" dirty="0"/>
              <a:t>:</a:t>
            </a:r>
          </a:p>
          <a:p>
            <a:r>
              <a:rPr lang="sr-Latn-RS" sz="1600" dirty="0"/>
              <a:t>„</a:t>
            </a:r>
            <a:r>
              <a:rPr lang="en-US" sz="1600" dirty="0"/>
              <a:t>Statistical properties of </a:t>
            </a:r>
            <a:r>
              <a:rPr lang="en-US" sz="1600" dirty="0" err="1"/>
              <a:t>quantisation</a:t>
            </a:r>
            <a:r>
              <a:rPr lang="en-US" sz="1600" dirty="0"/>
              <a:t> noise in</a:t>
            </a:r>
            <a:r>
              <a:rPr lang="sr-Latn-RS" sz="1600" dirty="0"/>
              <a:t> </a:t>
            </a:r>
            <a:r>
              <a:rPr lang="en-US" sz="1600" dirty="0"/>
              <a:t>analogue-to-digital converter with</a:t>
            </a:r>
            <a:r>
              <a:rPr lang="sr-Latn-RS" sz="1600" dirty="0"/>
              <a:t> </a:t>
            </a:r>
            <a:r>
              <a:rPr lang="en-US" sz="1600" dirty="0"/>
              <a:t>oversampling and decimation</a:t>
            </a:r>
            <a:r>
              <a:rPr lang="sr-Latn-RS" sz="1600" dirty="0"/>
              <a:t>“</a:t>
            </a:r>
            <a:r>
              <a:rPr lang="en-US" sz="1600" dirty="0"/>
              <a:t>, </a:t>
            </a:r>
            <a:r>
              <a:rPr lang="en-US" sz="1600" i="1" dirty="0"/>
              <a:t>IET Circuits Devices Syst.</a:t>
            </a:r>
            <a:r>
              <a:rPr lang="en-US" sz="1600" dirty="0"/>
              <a:t>, 2017, Vol. 11 </a:t>
            </a:r>
            <a:r>
              <a:rPr lang="en-US" sz="1600" dirty="0" err="1"/>
              <a:t>Iss</a:t>
            </a:r>
            <a:r>
              <a:rPr lang="en-US" sz="1600" dirty="0"/>
              <a:t>. 5, pp. 421-427</a:t>
            </a:r>
            <a:r>
              <a:rPr lang="sr-Latn-RS" sz="1600" dirty="0"/>
              <a:t>, 2017</a:t>
            </a:r>
            <a:endParaRPr lang="en-US" sz="1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26BD85-1FCE-4EAD-99AC-5D0159F63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5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3447</TotalTime>
  <Words>3644</Words>
  <Application>Microsoft Office PowerPoint</Application>
  <PresentationFormat>On-screen Show (4:3)</PresentationFormat>
  <Paragraphs>406</Paragraphs>
  <Slides>60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Arial</vt:lpstr>
      <vt:lpstr>Calibri</vt:lpstr>
      <vt:lpstr>CommercialScript BT</vt:lpstr>
      <vt:lpstr>Open-sans</vt:lpstr>
      <vt:lpstr>Symbol</vt:lpstr>
      <vt:lpstr>Times New Roman</vt:lpstr>
      <vt:lpstr>Wingdings</vt:lpstr>
      <vt:lpstr>Default Design</vt:lpstr>
      <vt:lpstr>Equation</vt:lpstr>
      <vt:lpstr>Visio</vt:lpstr>
      <vt:lpstr>Električna merenja</vt:lpstr>
      <vt:lpstr>Sadržaj kursa</vt:lpstr>
      <vt:lpstr>Literatura</vt:lpstr>
      <vt:lpstr>Merenje</vt:lpstr>
      <vt:lpstr>Merenja</vt:lpstr>
      <vt:lpstr>Merenja</vt:lpstr>
      <vt:lpstr>Električna merenja i IEEE</vt:lpstr>
      <vt:lpstr>Električna merenja na ETF-u</vt:lpstr>
      <vt:lpstr>Neke “meračke” teme</vt:lpstr>
      <vt:lpstr>Merenje</vt:lpstr>
      <vt:lpstr>Merenje</vt:lpstr>
      <vt:lpstr>Merenje</vt:lpstr>
      <vt:lpstr>Rezultat merenja</vt:lpstr>
      <vt:lpstr>Tačnost merenja</vt:lpstr>
      <vt:lpstr>Istinitost merenja</vt:lpstr>
      <vt:lpstr>Preciznost merenja</vt:lpstr>
      <vt:lpstr>Greška merenja</vt:lpstr>
      <vt:lpstr>Istinitost i preciznost dobra istinitost, dobra preciznost</vt:lpstr>
      <vt:lpstr>Istinitost i preciznost loša istinitost, dobra preciznost</vt:lpstr>
      <vt:lpstr>Istinitost i preciznost dobra istinitost, loša preciznost</vt:lpstr>
      <vt:lpstr>Istinitost i preciznost loša istinitost, loša preciznost</vt:lpstr>
      <vt:lpstr>Ponovljivost*</vt:lpstr>
      <vt:lpstr>Ponovljivost * - reproducibilnost</vt:lpstr>
      <vt:lpstr>Veličine</vt:lpstr>
      <vt:lpstr>Merne jedinice SI</vt:lpstr>
      <vt:lpstr>SI – revizija 2019</vt:lpstr>
      <vt:lpstr>SI – revizija 2019</vt:lpstr>
      <vt:lpstr>SI – revizija 2019 - konstante</vt:lpstr>
      <vt:lpstr>SI – revizija 2019 - konstante</vt:lpstr>
      <vt:lpstr>SI – revizija 2019 - jedinice</vt:lpstr>
      <vt:lpstr>SI – revizija 2019</vt:lpstr>
      <vt:lpstr>Merne jedinice SI</vt:lpstr>
      <vt:lpstr>Decibeli dB</vt:lpstr>
      <vt:lpstr>Primer – merna procedura</vt:lpstr>
      <vt:lpstr>Primer – merna procedura</vt:lpstr>
      <vt:lpstr>Primer – merna procedura</vt:lpstr>
      <vt:lpstr>Primer – merna procedura</vt:lpstr>
      <vt:lpstr>Primer – merna procedura</vt:lpstr>
      <vt:lpstr>Merni instrumenti</vt:lpstr>
      <vt:lpstr>Merni instrumenti</vt:lpstr>
      <vt:lpstr>Opseg instrumenta</vt:lpstr>
      <vt:lpstr>Radni uslovi</vt:lpstr>
      <vt:lpstr>Tačnost</vt:lpstr>
      <vt:lpstr>Razlaganje</vt:lpstr>
      <vt:lpstr>Linearost</vt:lpstr>
      <vt:lpstr>Linearnost</vt:lpstr>
      <vt:lpstr>Linearnost</vt:lpstr>
      <vt:lpstr>Osetljivost</vt:lpstr>
      <vt:lpstr>Osetljivost</vt:lpstr>
      <vt:lpstr>Stabilnost</vt:lpstr>
      <vt:lpstr>Histerezis</vt:lpstr>
      <vt:lpstr>Ulazna impedansa</vt:lpstr>
      <vt:lpstr>Merni instrumenti</vt:lpstr>
      <vt:lpstr>Vreme odziva - Sistem prvog reda</vt:lpstr>
      <vt:lpstr>Vreme odziva - Sistem drugog reda</vt:lpstr>
      <vt:lpstr>Vreme odziva - Sistem drugog reda</vt:lpstr>
      <vt:lpstr>Frekvencijska karakteristika</vt:lpstr>
      <vt:lpstr>Frekvencijska karakteristika</vt:lpstr>
      <vt:lpstr>Frekvencijska karakteristika amplitudska</vt:lpstr>
      <vt:lpstr>Frekvencijska karakteristika amplitudska - filtar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jelena certic</cp:lastModifiedBy>
  <cp:revision>114</cp:revision>
  <cp:lastPrinted>1601-01-01T00:00:00Z</cp:lastPrinted>
  <dcterms:created xsi:type="dcterms:W3CDTF">1601-01-01T00:00:00Z</dcterms:created>
  <dcterms:modified xsi:type="dcterms:W3CDTF">2024-02-27T15:35:30Z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