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94" r:id="rId3"/>
    <p:sldId id="295" r:id="rId4"/>
    <p:sldId id="296" r:id="rId5"/>
    <p:sldId id="287" r:id="rId6"/>
    <p:sldId id="310" r:id="rId7"/>
    <p:sldId id="312" r:id="rId8"/>
    <p:sldId id="288" r:id="rId9"/>
    <p:sldId id="291" r:id="rId10"/>
    <p:sldId id="289" r:id="rId11"/>
    <p:sldId id="257" r:id="rId12"/>
    <p:sldId id="258" r:id="rId13"/>
    <p:sldId id="259" r:id="rId14"/>
    <p:sldId id="260" r:id="rId15"/>
    <p:sldId id="261" r:id="rId16"/>
    <p:sldId id="262" r:id="rId17"/>
    <p:sldId id="263" r:id="rId18"/>
    <p:sldId id="265" r:id="rId19"/>
    <p:sldId id="264" r:id="rId20"/>
    <p:sldId id="266" r:id="rId21"/>
    <p:sldId id="267" r:id="rId22"/>
    <p:sldId id="269" r:id="rId23"/>
    <p:sldId id="270" r:id="rId24"/>
    <p:sldId id="271" r:id="rId25"/>
    <p:sldId id="272" r:id="rId26"/>
    <p:sldId id="273" r:id="rId27"/>
    <p:sldId id="297" r:id="rId28"/>
    <p:sldId id="314" r:id="rId29"/>
    <p:sldId id="315" r:id="rId30"/>
    <p:sldId id="316" r:id="rId31"/>
    <p:sldId id="317" r:id="rId32"/>
    <p:sldId id="318" r:id="rId33"/>
    <p:sldId id="274" r:id="rId34"/>
    <p:sldId id="275" r:id="rId35"/>
    <p:sldId id="303" r:id="rId36"/>
    <p:sldId id="276" r:id="rId37"/>
    <p:sldId id="311" r:id="rId38"/>
    <p:sldId id="292" r:id="rId39"/>
    <p:sldId id="277" r:id="rId40"/>
    <p:sldId id="278" r:id="rId41"/>
    <p:sldId id="298" r:id="rId42"/>
    <p:sldId id="299" r:id="rId43"/>
    <p:sldId id="279" r:id="rId44"/>
    <p:sldId id="280" r:id="rId45"/>
    <p:sldId id="283" r:id="rId46"/>
    <p:sldId id="282" r:id="rId47"/>
    <p:sldId id="300" r:id="rId48"/>
    <p:sldId id="301" r:id="rId49"/>
    <p:sldId id="305" r:id="rId50"/>
    <p:sldId id="304" r:id="rId51"/>
    <p:sldId id="319" r:id="rId52"/>
    <p:sldId id="307" r:id="rId53"/>
    <p:sldId id="306" r:id="rId54"/>
    <p:sldId id="286" r:id="rId55"/>
    <p:sldId id="285" r:id="rId56"/>
    <p:sldId id="293" r:id="rId57"/>
    <p:sldId id="313" r:id="rId58"/>
    <p:sldId id="309"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34"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2E7C4-CC5D-448A-B12B-556E99D53BF3}" type="datetimeFigureOut">
              <a:rPr lang="en-US" smtClean="0"/>
              <a:t>3/5/2024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5AD36-37A5-4812-A386-9C37DA9E52DA}" type="slidenum">
              <a:rPr lang="en-US" smtClean="0"/>
              <a:t>‹#›</a:t>
            </a:fld>
            <a:endParaRPr lang="en-US"/>
          </a:p>
        </p:txBody>
      </p:sp>
    </p:spTree>
    <p:extLst>
      <p:ext uri="{BB962C8B-B14F-4D97-AF65-F5344CB8AC3E}">
        <p14:creationId xmlns:p14="http://schemas.microsoft.com/office/powerpoint/2010/main" val="333730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AD36-37A5-4812-A386-9C37DA9E52DA}" type="slidenum">
              <a:rPr lang="en-US" smtClean="0"/>
              <a:t>46</a:t>
            </a:fld>
            <a:endParaRPr lang="en-US"/>
          </a:p>
        </p:txBody>
      </p:sp>
    </p:spTree>
    <p:extLst>
      <p:ext uri="{BB962C8B-B14F-4D97-AF65-F5344CB8AC3E}">
        <p14:creationId xmlns:p14="http://schemas.microsoft.com/office/powerpoint/2010/main" val="354018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5AD36-37A5-4812-A386-9C37DA9E52DA}" type="slidenum">
              <a:rPr lang="en-US" smtClean="0"/>
              <a:t>57</a:t>
            </a:fld>
            <a:endParaRPr lang="en-US"/>
          </a:p>
        </p:txBody>
      </p:sp>
    </p:spTree>
    <p:extLst>
      <p:ext uri="{BB962C8B-B14F-4D97-AF65-F5344CB8AC3E}">
        <p14:creationId xmlns:p14="http://schemas.microsoft.com/office/powerpoint/2010/main" val="379824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r-Cyrl-C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r-Cyrl-CS"/>
          </a:p>
        </p:txBody>
      </p:sp>
      <p:sp>
        <p:nvSpPr>
          <p:cNvPr id="5" name="Rectangle 5"/>
          <p:cNvSpPr>
            <a:spLocks noGrp="1" noChangeArrowheads="1"/>
          </p:cNvSpPr>
          <p:nvPr>
            <p:ph type="ftr" sz="quarter" idx="11"/>
          </p:nvPr>
        </p:nvSpPr>
        <p:spPr>
          <a:xfrm>
            <a:off x="457200" y="6245225"/>
            <a:ext cx="3581400" cy="476250"/>
          </a:xfrm>
          <a:ln/>
        </p:spPr>
        <p:txBody>
          <a:bodyPr/>
          <a:lstStyle>
            <a:lvl1pPr>
              <a:defRPr sz="1000"/>
            </a:lvl1pPr>
          </a:lstStyle>
          <a:p>
            <a:r>
              <a:rPr lang="pt-BR"/>
              <a:t>Električna merenja – 19e032em  http://telit.etf.rs/kurs/elektricna-merenja/</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7DDA7E-8AE5-4B56-8D20-B6A467ACEA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C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7" name="Footer Placeholder 6"/>
          <p:cNvSpPr>
            <a:spLocks noGrp="1"/>
          </p:cNvSpPr>
          <p:nvPr>
            <p:ph type="ftr" sz="quarter" idx="10"/>
          </p:nvPr>
        </p:nvSpPr>
        <p:spPr>
          <a:xfrm>
            <a:off x="457200" y="6245225"/>
            <a:ext cx="3657600" cy="476250"/>
          </a:xfrm>
        </p:spPr>
        <p:txBody>
          <a:bodyPr/>
          <a:lstStyle/>
          <a:p>
            <a:r>
              <a:rPr lang="pt-BR"/>
              <a:t>Električna merenja – 19e032em  http://telit.etf.rs/kurs/elektricna-merenja/</a:t>
            </a:r>
            <a:endParaRPr lang="en-US" dirty="0"/>
          </a:p>
        </p:txBody>
      </p:sp>
      <p:sp>
        <p:nvSpPr>
          <p:cNvPr id="8" name="Slide Number Placeholder 7"/>
          <p:cNvSpPr>
            <a:spLocks noGrp="1"/>
          </p:cNvSpPr>
          <p:nvPr>
            <p:ph type="sldNum" sz="quarter" idx="11"/>
          </p:nvPr>
        </p:nvSpPr>
        <p:spPr/>
        <p:txBody>
          <a:bodyPr/>
          <a:lstStyle/>
          <a:p>
            <a:pPr>
              <a:defRPr/>
            </a:pPr>
            <a:fld id="{44C7E6BF-D427-47DF-AFA5-322C276F143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6" name="Rectangle 5"/>
          <p:cNvSpPr>
            <a:spLocks noGrp="1" noChangeArrowheads="1"/>
          </p:cNvSpPr>
          <p:nvPr>
            <p:ph type="ftr" sz="quarter" idx="11"/>
          </p:nvPr>
        </p:nvSpPr>
        <p:spPr>
          <a:xfrm>
            <a:off x="457200" y="6245225"/>
            <a:ext cx="3733800" cy="476250"/>
          </a:xfrm>
          <a:ln/>
        </p:spPr>
        <p:txBody>
          <a:bodyPr/>
          <a:lstStyle>
            <a:lvl1pPr>
              <a:defRPr/>
            </a:lvl1pPr>
          </a:lstStyle>
          <a:p>
            <a:r>
              <a:rPr lang="pt-BR"/>
              <a:t>Električna merenja – 19e032em  http://telit.etf.rs/kurs/elektricna-merenja/</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B4BD0FD-7031-48EA-9D4E-08458E573F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r-Cyrl-C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CS"/>
          </a:p>
        </p:txBody>
      </p:sp>
      <p:sp>
        <p:nvSpPr>
          <p:cNvPr id="6" name="Rectangle 5"/>
          <p:cNvSpPr>
            <a:spLocks noGrp="1" noChangeArrowheads="1"/>
          </p:cNvSpPr>
          <p:nvPr>
            <p:ph type="ftr" sz="quarter" idx="11"/>
          </p:nvPr>
        </p:nvSpPr>
        <p:spPr>
          <a:xfrm>
            <a:off x="457200" y="6245225"/>
            <a:ext cx="3657600" cy="476250"/>
          </a:xfrm>
          <a:ln/>
        </p:spPr>
        <p:txBody>
          <a:bodyPr/>
          <a:lstStyle>
            <a:lvl1pPr>
              <a:defRPr/>
            </a:lvl1pPr>
          </a:lstStyle>
          <a:p>
            <a:r>
              <a:rPr lang="pt-BR"/>
              <a:t>Električna merenja – 19e032em  http://telit.etf.rs/kurs/elektricna-merenja/</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FC31A35-591C-4287-A707-2AAB8764D5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457200" y="6245225"/>
            <a:ext cx="3733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r>
              <a:rPr lang="pt-BR"/>
              <a:t>Električna merenja – 19e032em  http://telit.etf.rs/kurs/elektricna-merenja/</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C7E6BF-D427-47DF-AFA5-322C276F1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1.wmf"/><Relationship Id="rId2" Type="http://schemas.openxmlformats.org/officeDocument/2006/relationships/oleObject" Target="../embeddings/oleObject13.bin"/><Relationship Id="rId1" Type="http://schemas.openxmlformats.org/officeDocument/2006/relationships/slideLayout" Target="../slideLayouts/slideLayout4.xml"/><Relationship Id="rId6" Type="http://schemas.openxmlformats.org/officeDocument/2006/relationships/oleObject" Target="../embeddings/oleObject15.bin"/><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6.bin"/><Relationship Id="rId1" Type="http://schemas.openxmlformats.org/officeDocument/2006/relationships/slideLayout" Target="../slideLayouts/slideLayout4.xml"/><Relationship Id="rId5" Type="http://schemas.openxmlformats.org/officeDocument/2006/relationships/image" Target="../media/image23.w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4.bin"/><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2.wmf"/><Relationship Id="rId4" Type="http://schemas.openxmlformats.org/officeDocument/2006/relationships/oleObject" Target="../embeddings/oleObject27.bin"/><Relationship Id="rId9"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32.bin"/><Relationship Id="rId1" Type="http://schemas.openxmlformats.org/officeDocument/2006/relationships/slideLayout" Target="../slideLayouts/slideLayout4.xml"/><Relationship Id="rId5" Type="http://schemas.openxmlformats.org/officeDocument/2006/relationships/image" Target="../media/image37.wmf"/><Relationship Id="rId4"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8.bin"/><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9.bin"/><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42.bin"/><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image" Target="../media/image48.emf"/><Relationship Id="rId1" Type="http://schemas.openxmlformats.org/officeDocument/2006/relationships/slideLayout" Target="../slideLayouts/slideLayout3.xml"/><Relationship Id="rId5" Type="http://schemas.openxmlformats.org/officeDocument/2006/relationships/image" Target="../media/image50.emf"/><Relationship Id="rId4" Type="http://schemas.openxmlformats.org/officeDocument/2006/relationships/image" Target="../media/image49.emf"/></Relationships>
</file>

<file path=ppt/slides/_rels/slide3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44.bin"/><Relationship Id="rId1" Type="http://schemas.openxmlformats.org/officeDocument/2006/relationships/slideLayout" Target="../slideLayouts/slideLayout3.xml"/><Relationship Id="rId6" Type="http://schemas.openxmlformats.org/officeDocument/2006/relationships/oleObject" Target="../embeddings/oleObject46.bin"/><Relationship Id="rId5" Type="http://schemas.openxmlformats.org/officeDocument/2006/relationships/image" Target="../media/image54.wmf"/><Relationship Id="rId4" Type="http://schemas.openxmlformats.org/officeDocument/2006/relationships/oleObject" Target="../embeddings/oleObject45.bin"/></Relationships>
</file>

<file path=ppt/slides/_rels/slide3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7.bin"/><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48.bin"/><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4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49.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0.bin"/><Relationship Id="rId1" Type="http://schemas.openxmlformats.org/officeDocument/2006/relationships/slideLayout" Target="../slideLayouts/slideLayout2.xml"/><Relationship Id="rId5" Type="http://schemas.openxmlformats.org/officeDocument/2006/relationships/image" Target="../media/image60.wmf"/><Relationship Id="rId4" Type="http://schemas.openxmlformats.org/officeDocument/2006/relationships/oleObject" Target="../embeddings/oleObject51.bin"/></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image" Target="../media/image74.wmf"/><Relationship Id="rId1" Type="http://schemas.openxmlformats.org/officeDocument/2006/relationships/slideLayout" Target="../slideLayouts/slideLayout3.xml"/><Relationship Id="rId6" Type="http://schemas.openxmlformats.org/officeDocument/2006/relationships/image" Target="../media/image76.emf"/><Relationship Id="rId5" Type="http://schemas.openxmlformats.org/officeDocument/2006/relationships/oleObject" Target="../embeddings/oleObject53.bin"/><Relationship Id="rId4" Type="http://schemas.openxmlformats.org/officeDocument/2006/relationships/image" Target="../media/image75.wmf"/></Relationships>
</file>

<file path=ppt/slides/_rels/slide56.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54.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8.jpeg"/><Relationship Id="rId7" Type="http://schemas.openxmlformats.org/officeDocument/2006/relationships/image" Target="../media/image8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6.emf"/><Relationship Id="rId4" Type="http://schemas.openxmlformats.org/officeDocument/2006/relationships/oleObject" Target="../embeddings/oleObject53.bin"/></Relationships>
</file>

<file path=ppt/slides/_rels/slide58.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oleObject" Target="../embeddings/oleObject55.bin"/><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GB"/>
              <a:t>Elektri</a:t>
            </a:r>
            <a:r>
              <a:rPr lang="sr-Latn-CS"/>
              <a:t>čna merenja</a:t>
            </a:r>
            <a:br>
              <a:rPr lang="en-GB"/>
            </a:br>
            <a:r>
              <a:rPr lang="en-GB"/>
              <a:t>Analogni instrumenti</a:t>
            </a:r>
            <a:endParaRPr lang="en-US"/>
          </a:p>
        </p:txBody>
      </p:sp>
      <p:sp>
        <p:nvSpPr>
          <p:cNvPr id="28675" name="Rectangle 3"/>
          <p:cNvSpPr>
            <a:spLocks noGrp="1" noChangeArrowheads="1"/>
          </p:cNvSpPr>
          <p:nvPr>
            <p:ph type="subTitle" idx="1"/>
          </p:nvPr>
        </p:nvSpPr>
        <p:spPr/>
        <p:txBody>
          <a:bodyPr/>
          <a:lstStyle/>
          <a:p>
            <a:pPr eaLnBrk="1" hangingPunct="1"/>
            <a:r>
              <a:rPr lang="sr-Latn-RS" dirty="0"/>
              <a:t>0</a:t>
            </a:r>
            <a:r>
              <a:rPr lang="en-GB"/>
              <a:t>5</a:t>
            </a:r>
            <a:r>
              <a:rPr lang="en-US"/>
              <a:t>.03.20</a:t>
            </a:r>
            <a:r>
              <a:rPr lang="sr-Latn-RS" dirty="0"/>
              <a:t>2</a:t>
            </a:r>
            <a:r>
              <a:rPr lang="en-GB" dirty="0"/>
              <a:t>4</a:t>
            </a:r>
            <a:r>
              <a:rPr lang="en-US" dirty="0"/>
              <a:t>.</a:t>
            </a:r>
            <a:endParaRPr lang="sr-Latn-C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sr-Latn-CS" sz="4000"/>
              <a:t>Ampermetar s pokretnim kalemom</a:t>
            </a:r>
            <a:endParaRPr lang="en-US" sz="4000"/>
          </a:p>
        </p:txBody>
      </p:sp>
      <p:pic>
        <p:nvPicPr>
          <p:cNvPr id="33795" name="Picture 3"/>
          <p:cNvPicPr>
            <a:picLocks noChangeAspect="1" noChangeArrowheads="1"/>
          </p:cNvPicPr>
          <p:nvPr/>
        </p:nvPicPr>
        <p:blipFill>
          <a:blip r:embed="rId2" cstate="print"/>
          <a:srcRect/>
          <a:stretch>
            <a:fillRect/>
          </a:stretch>
        </p:blipFill>
        <p:spPr bwMode="auto">
          <a:xfrm>
            <a:off x="381000" y="2259012"/>
            <a:ext cx="4083050" cy="2339975"/>
          </a:xfrm>
          <a:prstGeom prst="rect">
            <a:avLst/>
          </a:prstGeom>
          <a:noFill/>
          <a:ln w="9525">
            <a:noFill/>
            <a:miter lim="800000"/>
            <a:headEnd/>
            <a:tailEnd/>
          </a:ln>
        </p:spPr>
      </p:pic>
      <p:sp>
        <p:nvSpPr>
          <p:cNvPr id="33796" name="Text Box 4"/>
          <p:cNvSpPr txBox="1">
            <a:spLocks noChangeArrowheads="1"/>
          </p:cNvSpPr>
          <p:nvPr/>
        </p:nvSpPr>
        <p:spPr bwMode="auto">
          <a:xfrm>
            <a:off x="4572000" y="1712913"/>
            <a:ext cx="4448175" cy="3937000"/>
          </a:xfrm>
          <a:prstGeom prst="rect">
            <a:avLst/>
          </a:prstGeom>
          <a:noFill/>
          <a:ln w="9525">
            <a:noFill/>
            <a:miter lim="800000"/>
            <a:headEnd/>
            <a:tailEnd/>
          </a:ln>
        </p:spPr>
        <p:txBody>
          <a:bodyPr>
            <a:spAutoFit/>
          </a:bodyPr>
          <a:lstStyle/>
          <a:p>
            <a:r>
              <a:rPr lang="sr-Latn-CS"/>
              <a:t>Kazaljka se ne postavlja “trenutno” u kranji položaj, već se sistem ponaša ili kao sistem prvog reda, ili kao sistem drugog reda (prikazano na slici), crna linija opisuje kretanje kazaljke</a:t>
            </a:r>
          </a:p>
          <a:p>
            <a:endParaRPr lang="sr-Latn-CS"/>
          </a:p>
          <a:p>
            <a:r>
              <a:rPr lang="sr-Latn-CS"/>
              <a:t>Za naizmenične struje jako malih frekvencija, kazaljka delimično prati promene struje ali za veće frekvencije (već od desetak Hz) zauzima položaj prema srednjoj vrednosti struje koja se dovodi na krajeve pokretnog dela sistema. Za naizmeničnu ulaznu struju pokazivanje instrumenta je 0.</a:t>
            </a:r>
            <a:endParaRPr lang="en-US"/>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sz="4000"/>
              <a:t>Instrument s pokretnim kalemom</a:t>
            </a:r>
            <a:endParaRPr lang="en-US" sz="4000"/>
          </a:p>
        </p:txBody>
      </p:sp>
      <p:graphicFrame>
        <p:nvGraphicFramePr>
          <p:cNvPr id="3074" name="Object 4"/>
          <p:cNvGraphicFramePr>
            <a:graphicFrameLocks noGrp="1" noChangeAspect="1"/>
          </p:cNvGraphicFramePr>
          <p:nvPr>
            <p:ph idx="1"/>
          </p:nvPr>
        </p:nvGraphicFramePr>
        <p:xfrm>
          <a:off x="838200" y="1676400"/>
          <a:ext cx="3443288" cy="3581400"/>
        </p:xfrm>
        <a:graphic>
          <a:graphicData uri="http://schemas.openxmlformats.org/presentationml/2006/ole">
            <mc:AlternateContent xmlns:mc="http://schemas.openxmlformats.org/markup-compatibility/2006">
              <mc:Choice xmlns:v="urn:schemas-microsoft-com:vml" Requires="v">
                <p:oleObj name="Visio" r:id="rId2" imgW="1666979" imgH="1734087" progId="Visio.Drawing.11">
                  <p:embed/>
                </p:oleObj>
              </mc:Choice>
              <mc:Fallback>
                <p:oleObj name="Visio" r:id="rId2" imgW="1666979" imgH="1734087"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344328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pic>
        <p:nvPicPr>
          <p:cNvPr id="4" name="Picture 3" descr="A picture containing indoor, table, sitting, meter&#10;&#10;Description automatically generated">
            <a:extLst>
              <a:ext uri="{FF2B5EF4-FFF2-40B4-BE49-F238E27FC236}">
                <a16:creationId xmlns:a16="http://schemas.microsoft.com/office/drawing/2014/main" id="{4171C1A7-E054-43D8-AF1A-DA54E9B0EE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667" t="33333" r="22500" b="6667"/>
          <a:stretch/>
        </p:blipFill>
        <p:spPr>
          <a:xfrm>
            <a:off x="4953000" y="1676400"/>
            <a:ext cx="3498144" cy="2819400"/>
          </a:xfrm>
          <a:prstGeom prst="rect">
            <a:avLst/>
          </a:prstGeom>
        </p:spPr>
      </p:pic>
      <p:sp>
        <p:nvSpPr>
          <p:cNvPr id="5" name="TextBox 4">
            <a:extLst>
              <a:ext uri="{FF2B5EF4-FFF2-40B4-BE49-F238E27FC236}">
                <a16:creationId xmlns:a16="http://schemas.microsoft.com/office/drawing/2014/main" id="{D95DE50B-999B-422F-9861-622F681FA885}"/>
              </a:ext>
            </a:extLst>
          </p:cNvPr>
          <p:cNvSpPr txBox="1"/>
          <p:nvPr/>
        </p:nvSpPr>
        <p:spPr>
          <a:xfrm>
            <a:off x="4953000" y="4535269"/>
            <a:ext cx="3498144" cy="646331"/>
          </a:xfrm>
          <a:prstGeom prst="rect">
            <a:avLst/>
          </a:prstGeom>
          <a:noFill/>
        </p:spPr>
        <p:txBody>
          <a:bodyPr wrap="square" rtlCol="0">
            <a:spAutoFit/>
          </a:bodyPr>
          <a:lstStyle/>
          <a:p>
            <a:r>
              <a:rPr lang="en-US" dirty="0" err="1"/>
              <a:t>Ampermetar</a:t>
            </a:r>
            <a:r>
              <a:rPr lang="en-US" dirty="0"/>
              <a:t> </a:t>
            </a:r>
            <a:r>
              <a:rPr lang="en-US" dirty="0" err="1"/>
              <a:t>sa</a:t>
            </a:r>
            <a:r>
              <a:rPr lang="en-US" dirty="0"/>
              <a:t> </a:t>
            </a:r>
            <a:r>
              <a:rPr lang="en-US" dirty="0" err="1"/>
              <a:t>pokretnim</a:t>
            </a:r>
            <a:r>
              <a:rPr lang="en-US" dirty="0"/>
              <a:t> </a:t>
            </a:r>
            <a:r>
              <a:rPr lang="en-US" dirty="0" err="1"/>
              <a:t>kalemom</a:t>
            </a:r>
            <a:r>
              <a:rPr lang="en-US" dirty="0"/>
              <a:t>, </a:t>
            </a:r>
            <a:r>
              <a:rPr lang="en-US" dirty="0" err="1"/>
              <a:t>linearna</a:t>
            </a:r>
            <a:r>
              <a:rPr lang="en-US" dirty="0"/>
              <a:t> </a:t>
            </a:r>
            <a:r>
              <a:rPr lang="en-US" dirty="0" err="1"/>
              <a:t>skala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sr-Latn-CS"/>
              <a:t>Otpornost instrumenta</a:t>
            </a:r>
            <a:endParaRPr lang="en-US"/>
          </a:p>
        </p:txBody>
      </p:sp>
      <p:sp>
        <p:nvSpPr>
          <p:cNvPr id="4100" name="Rectangle 3"/>
          <p:cNvSpPr>
            <a:spLocks noGrp="1" noChangeArrowheads="1"/>
          </p:cNvSpPr>
          <p:nvPr>
            <p:ph type="body" idx="1"/>
          </p:nvPr>
        </p:nvSpPr>
        <p:spPr>
          <a:xfrm>
            <a:off x="457200" y="1600200"/>
            <a:ext cx="8229600" cy="1676400"/>
          </a:xfrm>
        </p:spPr>
        <p:txBody>
          <a:bodyPr/>
          <a:lstStyle/>
          <a:p>
            <a:pPr eaLnBrk="1" hangingPunct="1"/>
            <a:r>
              <a:rPr lang="sr-Latn-CS"/>
              <a:t>Otpornost samog kalema i dodatna otpornost opruga preko kojih se dovodi struja na kalem</a:t>
            </a:r>
            <a:endParaRPr lang="en-US"/>
          </a:p>
        </p:txBody>
      </p:sp>
      <p:graphicFrame>
        <p:nvGraphicFramePr>
          <p:cNvPr id="4098" name="Object 4"/>
          <p:cNvGraphicFramePr>
            <a:graphicFrameLocks noChangeAspect="1"/>
          </p:cNvGraphicFramePr>
          <p:nvPr/>
        </p:nvGraphicFramePr>
        <p:xfrm>
          <a:off x="914400" y="3505200"/>
          <a:ext cx="2362200" cy="842963"/>
        </p:xfrm>
        <a:graphic>
          <a:graphicData uri="http://schemas.openxmlformats.org/presentationml/2006/ole">
            <mc:AlternateContent xmlns:mc="http://schemas.openxmlformats.org/markup-compatibility/2006">
              <mc:Choice xmlns:v="urn:schemas-microsoft-com:vml" Requires="v">
                <p:oleObj name="Equation" r:id="rId2" imgW="1091726" imgH="393529" progId="Equation.3">
                  <p:embed/>
                </p:oleObj>
              </mc:Choice>
              <mc:Fallback>
                <p:oleObj name="Equation" r:id="rId2" imgW="1091726" imgH="39352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05200"/>
                        <a:ext cx="2362200"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Oval 6"/>
          <p:cNvSpPr>
            <a:spLocks noChangeArrowheads="1"/>
          </p:cNvSpPr>
          <p:nvPr/>
        </p:nvSpPr>
        <p:spPr bwMode="auto">
          <a:xfrm>
            <a:off x="2743200" y="1600200"/>
            <a:ext cx="2743200" cy="609600"/>
          </a:xfrm>
          <a:prstGeom prst="ellipse">
            <a:avLst/>
          </a:prstGeom>
          <a:noFill/>
          <a:ln w="9525">
            <a:solidFill>
              <a:srgbClr val="FF0000"/>
            </a:solidFill>
            <a:round/>
            <a:headEnd/>
            <a:tailEnd/>
          </a:ln>
        </p:spPr>
        <p:txBody>
          <a:bodyPr wrap="none" anchor="ctr"/>
          <a:lstStyle/>
          <a:p>
            <a:endParaRPr lang="sr-Cyrl-CS"/>
          </a:p>
        </p:txBody>
      </p:sp>
      <p:sp>
        <p:nvSpPr>
          <p:cNvPr id="4102" name="Line 7"/>
          <p:cNvSpPr>
            <a:spLocks noChangeShapeType="1"/>
          </p:cNvSpPr>
          <p:nvPr/>
        </p:nvSpPr>
        <p:spPr bwMode="auto">
          <a:xfrm flipH="1">
            <a:off x="1371600" y="2133600"/>
            <a:ext cx="1752600" cy="1676400"/>
          </a:xfrm>
          <a:prstGeom prst="line">
            <a:avLst/>
          </a:prstGeom>
          <a:noFill/>
          <a:ln w="9525">
            <a:solidFill>
              <a:srgbClr val="FF0000"/>
            </a:solidFill>
            <a:round/>
            <a:headEnd/>
            <a:tailEnd type="triangle" w="med" len="med"/>
          </a:ln>
        </p:spPr>
        <p:txBody>
          <a:bodyPr/>
          <a:lstStyle/>
          <a:p>
            <a:endParaRPr lang="sr-Cyrl-CS"/>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sr-Latn-CS"/>
              <a:t>Otpornost instrumenta</a:t>
            </a:r>
            <a:endParaRPr lang="en-US"/>
          </a:p>
        </p:txBody>
      </p:sp>
      <p:sp>
        <p:nvSpPr>
          <p:cNvPr id="5125" name="Rectangle 3"/>
          <p:cNvSpPr>
            <a:spLocks noGrp="1" noChangeArrowheads="1"/>
          </p:cNvSpPr>
          <p:nvPr>
            <p:ph type="body" sz="half" idx="1"/>
          </p:nvPr>
        </p:nvSpPr>
        <p:spPr>
          <a:xfrm>
            <a:off x="457200" y="1600200"/>
            <a:ext cx="8229600" cy="4525963"/>
          </a:xfrm>
        </p:spPr>
        <p:txBody>
          <a:bodyPr/>
          <a:lstStyle/>
          <a:p>
            <a:pPr eaLnBrk="1" hangingPunct="1"/>
            <a:r>
              <a:rPr lang="sr-Latn-CS" sz="2800"/>
              <a:t>Otpornost bakarne žice se menja s promenom temperature:</a:t>
            </a:r>
          </a:p>
          <a:p>
            <a:pPr eaLnBrk="1" hangingPunct="1"/>
            <a:endParaRPr lang="sr-Latn-CS" sz="2800"/>
          </a:p>
          <a:p>
            <a:pPr eaLnBrk="1" hangingPunct="1"/>
            <a:r>
              <a:rPr lang="sr-Latn-CS" sz="2800"/>
              <a:t>Zbog čega se menja struja u kolu, pa samim tim i struja koju meri ampermetar</a:t>
            </a:r>
            <a:endParaRPr lang="en-US" sz="2800"/>
          </a:p>
        </p:txBody>
      </p:sp>
      <p:graphicFrame>
        <p:nvGraphicFramePr>
          <p:cNvPr id="5122" name="Object 4"/>
          <p:cNvGraphicFramePr>
            <a:graphicFrameLocks noChangeAspect="1"/>
          </p:cNvGraphicFramePr>
          <p:nvPr/>
        </p:nvGraphicFramePr>
        <p:xfrm>
          <a:off x="914400" y="2362200"/>
          <a:ext cx="6858000" cy="922338"/>
        </p:xfrm>
        <a:graphic>
          <a:graphicData uri="http://schemas.openxmlformats.org/presentationml/2006/ole">
            <mc:AlternateContent xmlns:mc="http://schemas.openxmlformats.org/markup-compatibility/2006">
              <mc:Choice xmlns:v="urn:schemas-microsoft-com:vml" Requires="v">
                <p:oleObj name="Equation" r:id="rId2" imgW="2908300" imgH="393700" progId="Equation.3">
                  <p:embed/>
                </p:oleObj>
              </mc:Choice>
              <mc:Fallback>
                <p:oleObj name="Equation" r:id="rId2" imgW="2908300" imgH="3937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6858000" cy="92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6"/>
          <p:cNvGraphicFramePr>
            <a:graphicFrameLocks noGrp="1" noChangeAspect="1"/>
          </p:cNvGraphicFramePr>
          <p:nvPr>
            <p:ph sz="half" idx="2"/>
          </p:nvPr>
        </p:nvGraphicFramePr>
        <p:xfrm>
          <a:off x="2708275" y="3914775"/>
          <a:ext cx="3692525" cy="2943225"/>
        </p:xfrm>
        <a:graphic>
          <a:graphicData uri="http://schemas.openxmlformats.org/presentationml/2006/ole">
            <mc:AlternateContent xmlns:mc="http://schemas.openxmlformats.org/markup-compatibility/2006">
              <mc:Choice xmlns:v="urn:schemas-microsoft-com:vml" Requires="v">
                <p:oleObj name="Visio" r:id="rId4" imgW="2128444" imgH="1696741" progId="Visio.Drawing.11">
                  <p:embed/>
                </p:oleObj>
              </mc:Choice>
              <mc:Fallback>
                <p:oleObj name="Visio" r:id="rId4" imgW="2128444" imgH="1696741"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275" y="3914775"/>
                        <a:ext cx="36925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sr-Latn-CS"/>
              <a:t>Temperaturna zavisnost</a:t>
            </a:r>
            <a:endParaRPr lang="en-US"/>
          </a:p>
        </p:txBody>
      </p:sp>
      <p:sp>
        <p:nvSpPr>
          <p:cNvPr id="6149" name="Rectangle 3"/>
          <p:cNvSpPr>
            <a:spLocks noGrp="1" noChangeArrowheads="1"/>
          </p:cNvSpPr>
          <p:nvPr>
            <p:ph type="body" idx="1"/>
          </p:nvPr>
        </p:nvSpPr>
        <p:spPr>
          <a:xfrm>
            <a:off x="457200" y="1600200"/>
            <a:ext cx="8229600" cy="4648200"/>
          </a:xfrm>
        </p:spPr>
        <p:txBody>
          <a:bodyPr/>
          <a:lstStyle/>
          <a:p>
            <a:pPr eaLnBrk="1" hangingPunct="1"/>
            <a:r>
              <a:rPr lang="sr-Latn-CS"/>
              <a:t>Promena temperature može biti i do 10 </a:t>
            </a:r>
            <a:r>
              <a:rPr lang="sr-Latn-CS" baseline="30000"/>
              <a:t>o</a:t>
            </a:r>
            <a:r>
              <a:rPr lang="sr-Latn-CS"/>
              <a:t>C pa je i promena otpornosti značajna:</a:t>
            </a:r>
          </a:p>
          <a:p>
            <a:pPr eaLnBrk="1" hangingPunct="1"/>
            <a:endParaRPr lang="sr-Latn-CS"/>
          </a:p>
          <a:p>
            <a:pPr eaLnBrk="1" hangingPunct="1"/>
            <a:endParaRPr lang="sr-Latn-CS"/>
          </a:p>
          <a:p>
            <a:pPr eaLnBrk="1" hangingPunct="1"/>
            <a:endParaRPr lang="sr-Latn-CS"/>
          </a:p>
          <a:p>
            <a:pPr eaLnBrk="1" hangingPunct="1"/>
            <a:endParaRPr lang="sr-Latn-CS"/>
          </a:p>
          <a:p>
            <a:pPr eaLnBrk="1" hangingPunct="1"/>
            <a:endParaRPr lang="sr-Latn-CS"/>
          </a:p>
          <a:p>
            <a:pPr eaLnBrk="1" hangingPunct="1"/>
            <a:r>
              <a:rPr lang="sr-Latn-CS" i="1">
                <a:sym typeface="Symbol" pitchFamily="18" charset="2"/>
              </a:rPr>
              <a:t></a:t>
            </a:r>
            <a:r>
              <a:rPr lang="sr-Latn-CS" i="1" baseline="-25000">
                <a:sym typeface="Symbol" pitchFamily="18" charset="2"/>
              </a:rPr>
              <a:t>T</a:t>
            </a:r>
            <a:r>
              <a:rPr lang="sr-Latn-CS" i="1">
                <a:sym typeface="Symbol" pitchFamily="18" charset="2"/>
              </a:rPr>
              <a:t> </a:t>
            </a:r>
            <a:r>
              <a:rPr lang="sr-Latn-CS">
                <a:sym typeface="Symbol" pitchFamily="18" charset="2"/>
              </a:rPr>
              <a:t>– temperaturni koeficijent</a:t>
            </a:r>
          </a:p>
        </p:txBody>
      </p:sp>
      <p:graphicFrame>
        <p:nvGraphicFramePr>
          <p:cNvPr id="6146" name="Object 4"/>
          <p:cNvGraphicFramePr>
            <a:graphicFrameLocks noChangeAspect="1"/>
          </p:cNvGraphicFramePr>
          <p:nvPr/>
        </p:nvGraphicFramePr>
        <p:xfrm>
          <a:off x="914400" y="3048000"/>
          <a:ext cx="5715000" cy="1558925"/>
        </p:xfrm>
        <a:graphic>
          <a:graphicData uri="http://schemas.openxmlformats.org/presentationml/2006/ole">
            <mc:AlternateContent xmlns:mc="http://schemas.openxmlformats.org/markup-compatibility/2006">
              <mc:Choice xmlns:v="urn:schemas-microsoft-com:vml" Requires="v">
                <p:oleObj name="Equation" r:id="rId2" imgW="2413000" imgH="660400" progId="Equation.3">
                  <p:embed/>
                </p:oleObj>
              </mc:Choice>
              <mc:Fallback>
                <p:oleObj name="Equation" r:id="rId2" imgW="2413000" imgH="660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0"/>
                        <a:ext cx="5715000" cy="155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6"/>
          <p:cNvGraphicFramePr>
            <a:graphicFrameLocks noChangeAspect="1"/>
          </p:cNvGraphicFramePr>
          <p:nvPr/>
        </p:nvGraphicFramePr>
        <p:xfrm>
          <a:off x="990600" y="4876800"/>
          <a:ext cx="2057400" cy="649288"/>
        </p:xfrm>
        <a:graphic>
          <a:graphicData uri="http://schemas.openxmlformats.org/presentationml/2006/ole">
            <mc:AlternateContent xmlns:mc="http://schemas.openxmlformats.org/markup-compatibility/2006">
              <mc:Choice xmlns:v="urn:schemas-microsoft-com:vml" Requires="v">
                <p:oleObj name="Equation" r:id="rId4" imgW="723586" imgH="228501" progId="Equation.3">
                  <p:embed/>
                </p:oleObj>
              </mc:Choice>
              <mc:Fallback>
                <p:oleObj name="Equation" r:id="rId4" imgW="723586" imgH="228501"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876800"/>
                        <a:ext cx="2057400"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pPr eaLnBrk="1" hangingPunct="1"/>
            <a:r>
              <a:rPr lang="sr-Latn-CS"/>
              <a:t>Temperaturna kompenzacija</a:t>
            </a:r>
            <a:endParaRPr lang="en-US"/>
          </a:p>
        </p:txBody>
      </p:sp>
      <p:sp>
        <p:nvSpPr>
          <p:cNvPr id="7174" name="Rectangle 3"/>
          <p:cNvSpPr>
            <a:spLocks noGrp="1" noChangeArrowheads="1"/>
          </p:cNvSpPr>
          <p:nvPr>
            <p:ph type="body" sz="half" idx="1"/>
          </p:nvPr>
        </p:nvSpPr>
        <p:spPr>
          <a:xfrm>
            <a:off x="457200" y="1600200"/>
            <a:ext cx="4572000" cy="2286000"/>
          </a:xfrm>
        </p:spPr>
        <p:txBody>
          <a:bodyPr/>
          <a:lstStyle/>
          <a:p>
            <a:pPr eaLnBrk="1" hangingPunct="1"/>
            <a:r>
              <a:rPr lang="sr-Latn-CS" sz="2800"/>
              <a:t>Dodaje se redno otpornik </a:t>
            </a:r>
            <a:r>
              <a:rPr lang="sr-Latn-CS" sz="2800" i="1"/>
              <a:t>R</a:t>
            </a:r>
            <a:r>
              <a:rPr lang="sr-Latn-CS" sz="2800" i="1" baseline="-25000"/>
              <a:t>K</a:t>
            </a:r>
            <a:r>
              <a:rPr lang="sr-Latn-CS" sz="2800"/>
              <a:t> sa zanemarljivim temperaturnim koeficijentom</a:t>
            </a:r>
            <a:endParaRPr lang="en-US" sz="2800"/>
          </a:p>
        </p:txBody>
      </p:sp>
      <p:graphicFrame>
        <p:nvGraphicFramePr>
          <p:cNvPr id="7170" name="Object 4"/>
          <p:cNvGraphicFramePr>
            <a:graphicFrameLocks noGrp="1" noChangeAspect="1"/>
          </p:cNvGraphicFramePr>
          <p:nvPr>
            <p:ph sz="half" idx="2"/>
            <p:extLst>
              <p:ext uri="{D42A27DB-BD31-4B8C-83A1-F6EECF244321}">
                <p14:modId xmlns:p14="http://schemas.microsoft.com/office/powerpoint/2010/main" val="310519857"/>
              </p:ext>
            </p:extLst>
          </p:nvPr>
        </p:nvGraphicFramePr>
        <p:xfrm>
          <a:off x="6096000" y="1447800"/>
          <a:ext cx="2705100" cy="3338513"/>
        </p:xfrm>
        <a:graphic>
          <a:graphicData uri="http://schemas.openxmlformats.org/presentationml/2006/ole">
            <mc:AlternateContent xmlns:mc="http://schemas.openxmlformats.org/markup-compatibility/2006">
              <mc:Choice xmlns:v="urn:schemas-microsoft-com:vml" Requires="v">
                <p:oleObj name="Visio" r:id="rId2" imgW="1667017" imgH="2056976" progId="Visio.Drawing.11">
                  <p:embed/>
                </p:oleObj>
              </mc:Choice>
              <mc:Fallback>
                <p:oleObj name="Visio" r:id="rId2" imgW="1667017" imgH="2056976" progId="Visio.Drawing.11">
                  <p:embed/>
                  <p:pic>
                    <p:nvPicPr>
                      <p:cNvPr id="0" name="Object 4"/>
                      <p:cNvPicPr>
                        <a:picLocks noChangeAspect="1" noChangeArrowheads="1"/>
                      </p:cNvPicPr>
                      <p:nvPr/>
                    </p:nvPicPr>
                    <p:blipFill>
                      <a:blip r:embed="rId3"/>
                      <a:srcRect/>
                      <a:stretch>
                        <a:fillRect/>
                      </a:stretch>
                    </p:blipFill>
                    <p:spPr bwMode="auto">
                      <a:xfrm>
                        <a:off x="6096000" y="1447800"/>
                        <a:ext cx="2705100"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7"/>
          <p:cNvGraphicFramePr>
            <a:graphicFrameLocks noChangeAspect="1"/>
          </p:cNvGraphicFramePr>
          <p:nvPr/>
        </p:nvGraphicFramePr>
        <p:xfrm>
          <a:off x="3581400" y="2743200"/>
          <a:ext cx="2209800" cy="873125"/>
        </p:xfrm>
        <a:graphic>
          <a:graphicData uri="http://schemas.openxmlformats.org/presentationml/2006/ole">
            <mc:AlternateContent xmlns:mc="http://schemas.openxmlformats.org/markup-compatibility/2006">
              <mc:Choice xmlns:v="urn:schemas-microsoft-com:vml" Requires="v">
                <p:oleObj name="Equation" r:id="rId4" imgW="1129810" imgH="444307" progId="Equation.3">
                  <p:embed/>
                </p:oleObj>
              </mc:Choice>
              <mc:Fallback>
                <p:oleObj name="Equation" r:id="rId4" imgW="1129810" imgH="444307"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743200"/>
                        <a:ext cx="2209800"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6"/>
          <p:cNvGraphicFramePr>
            <a:graphicFrameLocks noChangeAspect="1"/>
          </p:cNvGraphicFramePr>
          <p:nvPr>
            <p:extLst>
              <p:ext uri="{D42A27DB-BD31-4B8C-83A1-F6EECF244321}">
                <p14:modId xmlns:p14="http://schemas.microsoft.com/office/powerpoint/2010/main" val="4202675669"/>
              </p:ext>
            </p:extLst>
          </p:nvPr>
        </p:nvGraphicFramePr>
        <p:xfrm>
          <a:off x="825500" y="3649663"/>
          <a:ext cx="4203700" cy="2595562"/>
        </p:xfrm>
        <a:graphic>
          <a:graphicData uri="http://schemas.openxmlformats.org/presentationml/2006/ole">
            <mc:AlternateContent xmlns:mc="http://schemas.openxmlformats.org/markup-compatibility/2006">
              <mc:Choice xmlns:v="urn:schemas-microsoft-com:vml" Requires="v">
                <p:oleObj name="Equation" r:id="rId6" imgW="2286000" imgH="1409400" progId="Equation.DSMT4">
                  <p:embed/>
                </p:oleObj>
              </mc:Choice>
              <mc:Fallback>
                <p:oleObj name="Equation" r:id="rId6" imgW="2286000" imgH="1409400" progId="Equation.DSMT4">
                  <p:embed/>
                  <p:pic>
                    <p:nvPicPr>
                      <p:cNvPr id="0" name="Object 6"/>
                      <p:cNvPicPr>
                        <a:picLocks noChangeAspect="1" noChangeArrowheads="1"/>
                      </p:cNvPicPr>
                      <p:nvPr/>
                    </p:nvPicPr>
                    <p:blipFill>
                      <a:blip r:embed="rId7"/>
                      <a:srcRect/>
                      <a:stretch>
                        <a:fillRect/>
                      </a:stretch>
                    </p:blipFill>
                    <p:spPr bwMode="auto">
                      <a:xfrm>
                        <a:off x="825500" y="3649663"/>
                        <a:ext cx="4203700" cy="259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sr-Latn-CS"/>
              <a:t>Temperaturna kompenzacija</a:t>
            </a:r>
            <a:endParaRPr lang="en-US"/>
          </a:p>
        </p:txBody>
      </p:sp>
      <p:sp>
        <p:nvSpPr>
          <p:cNvPr id="8197" name="Rectangle 3"/>
          <p:cNvSpPr>
            <a:spLocks noGrp="1" noChangeArrowheads="1"/>
          </p:cNvSpPr>
          <p:nvPr>
            <p:ph type="body" sz="half" idx="1"/>
          </p:nvPr>
        </p:nvSpPr>
        <p:spPr>
          <a:xfrm>
            <a:off x="457200" y="1600200"/>
            <a:ext cx="5562600" cy="4724400"/>
          </a:xfrm>
        </p:spPr>
        <p:txBody>
          <a:bodyPr/>
          <a:lstStyle/>
          <a:p>
            <a:pPr eaLnBrk="1" hangingPunct="1"/>
            <a:r>
              <a:rPr lang="sr-Latn-CS" sz="2400"/>
              <a:t>Vrednost otpornika </a:t>
            </a:r>
            <a:r>
              <a:rPr lang="sr-Latn-CS" sz="2400" i="1"/>
              <a:t>R</a:t>
            </a:r>
            <a:r>
              <a:rPr lang="sr-Latn-CS" sz="2400" i="1" baseline="-25000"/>
              <a:t>K</a:t>
            </a:r>
            <a:r>
              <a:rPr lang="sr-Latn-CS" sz="2400"/>
              <a:t>  može se odrediti iz zadate maksimalne promene struje za određenu promenu temperature</a:t>
            </a:r>
          </a:p>
          <a:p>
            <a:pPr eaLnBrk="1" hangingPunct="1"/>
            <a:endParaRPr lang="sr-Latn-CS" sz="2400"/>
          </a:p>
          <a:p>
            <a:pPr eaLnBrk="1" hangingPunct="1"/>
            <a:endParaRPr lang="sr-Latn-CS" sz="2400"/>
          </a:p>
          <a:p>
            <a:pPr eaLnBrk="1" hangingPunct="1"/>
            <a:endParaRPr lang="sr-Latn-CS" sz="2400"/>
          </a:p>
          <a:p>
            <a:pPr eaLnBrk="1" hangingPunct="1"/>
            <a:endParaRPr lang="sr-Latn-CS" sz="2400"/>
          </a:p>
          <a:p>
            <a:pPr eaLnBrk="1" hangingPunct="1"/>
            <a:endParaRPr lang="sr-Latn-CS" sz="2400"/>
          </a:p>
          <a:p>
            <a:pPr eaLnBrk="1" hangingPunct="1"/>
            <a:r>
              <a:rPr lang="sr-Latn-CS" sz="2400"/>
              <a:t>Na primer, </a:t>
            </a:r>
            <a:r>
              <a:rPr lang="sr-Latn-CS" sz="2400">
                <a:sym typeface="Symbol" pitchFamily="18" charset="2"/>
              </a:rPr>
              <a:t></a:t>
            </a:r>
            <a:r>
              <a:rPr lang="sr-Latn-CS" sz="2400" i="1">
                <a:sym typeface="Symbol" pitchFamily="18" charset="2"/>
              </a:rPr>
              <a:t>T</a:t>
            </a:r>
            <a:r>
              <a:rPr lang="sr-Latn-CS" sz="2400">
                <a:sym typeface="Symbol" pitchFamily="18" charset="2"/>
              </a:rPr>
              <a:t>=10 </a:t>
            </a:r>
            <a:r>
              <a:rPr lang="sr-Latn-CS" sz="2400" baseline="30000">
                <a:sym typeface="Symbol" pitchFamily="18" charset="2"/>
              </a:rPr>
              <a:t>o</a:t>
            </a:r>
            <a:r>
              <a:rPr lang="sr-Latn-CS" sz="2400">
                <a:sym typeface="Symbol" pitchFamily="18" charset="2"/>
              </a:rPr>
              <a:t>C, </a:t>
            </a:r>
            <a:r>
              <a:rPr lang="sr-Latn-CS" sz="2400" i="1">
                <a:sym typeface="Symbol" pitchFamily="18" charset="2"/>
              </a:rPr>
              <a:t>I=</a:t>
            </a:r>
            <a:r>
              <a:rPr lang="sr-Latn-CS" sz="2400">
                <a:sym typeface="Symbol" pitchFamily="18" charset="2"/>
              </a:rPr>
              <a:t>10</a:t>
            </a:r>
            <a:r>
              <a:rPr lang="sr-Latn-CS" sz="2400" baseline="30000">
                <a:sym typeface="Symbol" pitchFamily="18" charset="2"/>
              </a:rPr>
              <a:t>-2</a:t>
            </a:r>
            <a:r>
              <a:rPr lang="sr-Latn-CS" sz="2400" i="1">
                <a:sym typeface="Symbol" pitchFamily="18" charset="2"/>
              </a:rPr>
              <a:t>I, </a:t>
            </a:r>
            <a:r>
              <a:rPr lang="sr-Latn-CS" sz="2400">
                <a:sym typeface="Symbol" pitchFamily="18" charset="2"/>
              </a:rPr>
              <a:t>bakarna žica, </a:t>
            </a:r>
            <a:r>
              <a:rPr lang="sr-Latn-CS" sz="2400" i="1">
                <a:sym typeface="Symbol" pitchFamily="18" charset="2"/>
              </a:rPr>
              <a:t>R</a:t>
            </a:r>
            <a:r>
              <a:rPr lang="sr-Latn-CS" sz="2400" baseline="-25000">
                <a:sym typeface="Symbol" pitchFamily="18" charset="2"/>
              </a:rPr>
              <a:t>K</a:t>
            </a:r>
            <a:r>
              <a:rPr lang="sr-Latn-CS" sz="2400">
                <a:sym typeface="Symbol" pitchFamily="18" charset="2"/>
              </a:rPr>
              <a:t>=3</a:t>
            </a:r>
            <a:r>
              <a:rPr lang="sr-Latn-CS" sz="2400" i="1">
                <a:sym typeface="Symbol" pitchFamily="18" charset="2"/>
              </a:rPr>
              <a:t>R</a:t>
            </a:r>
            <a:r>
              <a:rPr lang="sr-Latn-CS" sz="2400" baseline="-25000">
                <a:sym typeface="Symbol" pitchFamily="18" charset="2"/>
              </a:rPr>
              <a:t>0</a:t>
            </a:r>
            <a:endParaRPr lang="sr-Latn-CS" sz="2400" i="1" baseline="-25000">
              <a:sym typeface="Symbol" pitchFamily="18" charset="2"/>
            </a:endParaRPr>
          </a:p>
        </p:txBody>
      </p:sp>
      <p:graphicFrame>
        <p:nvGraphicFramePr>
          <p:cNvPr id="8194" name="Object 4"/>
          <p:cNvGraphicFramePr>
            <a:graphicFrameLocks noGrp="1" noChangeAspect="1"/>
          </p:cNvGraphicFramePr>
          <p:nvPr>
            <p:ph sz="half" idx="2"/>
          </p:nvPr>
        </p:nvGraphicFramePr>
        <p:xfrm>
          <a:off x="6096000" y="1447800"/>
          <a:ext cx="2705100" cy="3338513"/>
        </p:xfrm>
        <a:graphic>
          <a:graphicData uri="http://schemas.openxmlformats.org/presentationml/2006/ole">
            <mc:AlternateContent xmlns:mc="http://schemas.openxmlformats.org/markup-compatibility/2006">
              <mc:Choice xmlns:v="urn:schemas-microsoft-com:vml" Requires="v">
                <p:oleObj name="Visio" r:id="rId2" imgW="1666979" imgH="2056726" progId="Visio.Drawing.11">
                  <p:embed/>
                </p:oleObj>
              </mc:Choice>
              <mc:Fallback>
                <p:oleObj name="Visio" r:id="rId2" imgW="1666979" imgH="2056726"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705100"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7"/>
          <p:cNvGraphicFramePr>
            <a:graphicFrameLocks noChangeAspect="1"/>
          </p:cNvGraphicFramePr>
          <p:nvPr/>
        </p:nvGraphicFramePr>
        <p:xfrm>
          <a:off x="990600" y="3429000"/>
          <a:ext cx="2819400" cy="1781175"/>
        </p:xfrm>
        <a:graphic>
          <a:graphicData uri="http://schemas.openxmlformats.org/presentationml/2006/ole">
            <mc:AlternateContent xmlns:mc="http://schemas.openxmlformats.org/markup-compatibility/2006">
              <mc:Choice xmlns:v="urn:schemas-microsoft-com:vml" Requires="v">
                <p:oleObj name="Equation" r:id="rId4" imgW="1447800" imgH="914400" progId="Equation.3">
                  <p:embed/>
                </p:oleObj>
              </mc:Choice>
              <mc:Fallback>
                <p:oleObj name="Equation" r:id="rId4" imgW="1447800" imgH="914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29000"/>
                        <a:ext cx="28194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sr-Latn-CS"/>
              <a:t>Proširenje mernog opsega</a:t>
            </a:r>
            <a:endParaRPr lang="en-US"/>
          </a:p>
        </p:txBody>
      </p:sp>
      <p:sp>
        <p:nvSpPr>
          <p:cNvPr id="34819" name="Rectangle 3"/>
          <p:cNvSpPr>
            <a:spLocks noGrp="1" noChangeArrowheads="1"/>
          </p:cNvSpPr>
          <p:nvPr>
            <p:ph type="body" idx="1"/>
          </p:nvPr>
        </p:nvSpPr>
        <p:spPr/>
        <p:txBody>
          <a:bodyPr/>
          <a:lstStyle/>
          <a:p>
            <a:pPr eaLnBrk="1" hangingPunct="1">
              <a:lnSpc>
                <a:spcPct val="90000"/>
              </a:lnSpc>
            </a:pPr>
            <a:r>
              <a:rPr lang="sr-Latn-CS"/>
              <a:t>Instrumetni sa pokretnim kalemom mogu da se prave da mere maksimalne struje u rasponu od 10 </a:t>
            </a:r>
            <a:r>
              <a:rPr lang="sr-Latn-CS">
                <a:sym typeface="Symbol" pitchFamily="18" charset="2"/>
              </a:rPr>
              <a:t>A do 1 mA pa čak i do 25 mA i imaju unutrašnju otpornost u rasponu od 5000  do 5 .</a:t>
            </a:r>
          </a:p>
          <a:p>
            <a:pPr eaLnBrk="1" hangingPunct="1">
              <a:lnSpc>
                <a:spcPct val="90000"/>
              </a:lnSpc>
            </a:pPr>
            <a:r>
              <a:rPr lang="sr-Latn-CS">
                <a:sym typeface="Symbol" pitchFamily="18" charset="2"/>
              </a:rPr>
              <a:t>Da bi se instrumetnom mogle meriti i veće struje, potrebno je proširiti merni opseg instrumenta dodavanjem paraleno vezanog otpornika (šanta).</a:t>
            </a:r>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sr-Latn-CS"/>
              <a:t>Proširenje mernog opsega</a:t>
            </a:r>
            <a:endParaRPr lang="en-US"/>
          </a:p>
        </p:txBody>
      </p:sp>
      <p:graphicFrame>
        <p:nvGraphicFramePr>
          <p:cNvPr id="9218" name="Object 5"/>
          <p:cNvGraphicFramePr>
            <a:graphicFrameLocks noGrp="1" noChangeAspect="1"/>
          </p:cNvGraphicFramePr>
          <p:nvPr>
            <p:ph idx="1"/>
          </p:nvPr>
        </p:nvGraphicFramePr>
        <p:xfrm>
          <a:off x="1066800" y="1600200"/>
          <a:ext cx="2971800" cy="2705100"/>
        </p:xfrm>
        <a:graphic>
          <a:graphicData uri="http://schemas.openxmlformats.org/presentationml/2006/ole">
            <mc:AlternateContent xmlns:mc="http://schemas.openxmlformats.org/markup-compatibility/2006">
              <mc:Choice xmlns:v="urn:schemas-microsoft-com:vml" Requires="v">
                <p:oleObj name="Visio" r:id="rId2" imgW="1468437" imgH="1336757" progId="Visio.Drawing.11">
                  <p:embed/>
                </p:oleObj>
              </mc:Choice>
              <mc:Fallback>
                <p:oleObj name="Visio" r:id="rId2" imgW="1468437" imgH="1336757" progId="Visio.Drawing.11">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29718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7"/>
          <p:cNvGraphicFramePr>
            <a:graphicFrameLocks noChangeAspect="1"/>
          </p:cNvGraphicFramePr>
          <p:nvPr/>
        </p:nvGraphicFramePr>
        <p:xfrm>
          <a:off x="5105400" y="2286000"/>
          <a:ext cx="2743200" cy="1617663"/>
        </p:xfrm>
        <a:graphic>
          <a:graphicData uri="http://schemas.openxmlformats.org/presentationml/2006/ole">
            <mc:AlternateContent xmlns:mc="http://schemas.openxmlformats.org/markup-compatibility/2006">
              <mc:Choice xmlns:v="urn:schemas-microsoft-com:vml" Requires="v">
                <p:oleObj name="Equation" r:id="rId4" imgW="1117600" imgH="660400" progId="Equation.3">
                  <p:embed/>
                </p:oleObj>
              </mc:Choice>
              <mc:Fallback>
                <p:oleObj name="Equation" r:id="rId4" imgW="1117600" imgH="660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86000"/>
                        <a:ext cx="2743200" cy="161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sr-Latn-CS"/>
              <a:t>Eyrton-ov šant</a:t>
            </a:r>
            <a:endParaRPr lang="en-US"/>
          </a:p>
        </p:txBody>
      </p:sp>
      <p:graphicFrame>
        <p:nvGraphicFramePr>
          <p:cNvPr id="10242" name="Object 4"/>
          <p:cNvGraphicFramePr>
            <a:graphicFrameLocks noGrp="1" noChangeAspect="1"/>
          </p:cNvGraphicFramePr>
          <p:nvPr>
            <p:ph idx="1"/>
          </p:nvPr>
        </p:nvGraphicFramePr>
        <p:xfrm>
          <a:off x="914400" y="1524000"/>
          <a:ext cx="4038600" cy="2862263"/>
        </p:xfrm>
        <a:graphic>
          <a:graphicData uri="http://schemas.openxmlformats.org/presentationml/2006/ole">
            <mc:AlternateContent xmlns:mc="http://schemas.openxmlformats.org/markup-compatibility/2006">
              <mc:Choice xmlns:v="urn:schemas-microsoft-com:vml" Requires="v">
                <p:oleObj name="Visio" r:id="rId2" imgW="2647736" imgH="1876926" progId="Visio.Drawing.11">
                  <p:embed/>
                </p:oleObj>
              </mc:Choice>
              <mc:Fallback>
                <p:oleObj name="Visio" r:id="rId2" imgW="2647736" imgH="1876926"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40386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6"/>
          <p:cNvGraphicFramePr>
            <a:graphicFrameLocks noChangeAspect="1"/>
          </p:cNvGraphicFramePr>
          <p:nvPr/>
        </p:nvGraphicFramePr>
        <p:xfrm>
          <a:off x="4038600" y="4343400"/>
          <a:ext cx="4343400" cy="1511300"/>
        </p:xfrm>
        <a:graphic>
          <a:graphicData uri="http://schemas.openxmlformats.org/presentationml/2006/ole">
            <mc:AlternateContent xmlns:mc="http://schemas.openxmlformats.org/markup-compatibility/2006">
              <mc:Choice xmlns:v="urn:schemas-microsoft-com:vml" Requires="v">
                <p:oleObj name="Equation" r:id="rId4" imgW="1968500" imgH="685800" progId="Equation.3">
                  <p:embed/>
                </p:oleObj>
              </mc:Choice>
              <mc:Fallback>
                <p:oleObj name="Equation" r:id="rId4" imgW="1968500" imgH="685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343400"/>
                        <a:ext cx="4343400"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t>Analogni instrumenti</a:t>
            </a:r>
            <a:endParaRPr lang="sr-Cyrl-CS"/>
          </a:p>
        </p:txBody>
      </p:sp>
      <p:sp>
        <p:nvSpPr>
          <p:cNvPr id="29699" name="Content Placeholder 2"/>
          <p:cNvSpPr>
            <a:spLocks noGrp="1"/>
          </p:cNvSpPr>
          <p:nvPr>
            <p:ph idx="1"/>
          </p:nvPr>
        </p:nvSpPr>
        <p:spPr/>
        <p:txBody>
          <a:bodyPr/>
          <a:lstStyle/>
          <a:p>
            <a:pPr eaLnBrk="1" hangingPunct="1"/>
            <a:r>
              <a:rPr lang="en-US" dirty="0" err="1"/>
              <a:t>Elektro-mehani</a:t>
            </a:r>
            <a:r>
              <a:rPr lang="sr-Latn-CS" dirty="0"/>
              <a:t>č</a:t>
            </a:r>
            <a:r>
              <a:rPr lang="en-US" dirty="0"/>
              <a:t>ki </a:t>
            </a:r>
            <a:r>
              <a:rPr lang="en-US" dirty="0" err="1"/>
              <a:t>instrumenti</a:t>
            </a:r>
            <a:endParaRPr lang="sr-Latn-CS" dirty="0"/>
          </a:p>
          <a:p>
            <a:pPr eaLnBrk="1" hangingPunct="1"/>
            <a:r>
              <a:rPr lang="sr-Latn-CS" dirty="0"/>
              <a:t>Elektronski instrumenti</a:t>
            </a:r>
            <a:endParaRPr lang="sr-Cyrl-CS" dirty="0"/>
          </a:p>
        </p:txBody>
      </p:sp>
      <p:sp>
        <p:nvSpPr>
          <p:cNvPr id="3" name="Footer Placeholder 2"/>
          <p:cNvSpPr>
            <a:spLocks noGrp="1"/>
          </p:cNvSpPr>
          <p:nvPr>
            <p:ph type="ftr" sz="quarter" idx="10"/>
          </p:nvPr>
        </p:nvSpPr>
        <p:spPr>
          <a:xfrm>
            <a:off x="457200" y="6245225"/>
            <a:ext cx="3733800" cy="476250"/>
          </a:xfrm>
        </p:spPr>
        <p:txBody>
          <a:bodyPr/>
          <a:lstStyle/>
          <a:p>
            <a:r>
              <a:rPr lang="pt-BR" dirty="0"/>
              <a:t>Električna merenja – 19e032em  http://telit.etf.rs/kurs/elektricna-merenja/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sr-Latn-CS"/>
              <a:t>Eyrton-ov šant - primer</a:t>
            </a:r>
            <a:endParaRPr lang="en-US"/>
          </a:p>
        </p:txBody>
      </p:sp>
      <p:graphicFrame>
        <p:nvGraphicFramePr>
          <p:cNvPr id="11266" name="Object 3"/>
          <p:cNvGraphicFramePr>
            <a:graphicFrameLocks noGrp="1" noChangeAspect="1"/>
          </p:cNvGraphicFramePr>
          <p:nvPr>
            <p:ph idx="1"/>
          </p:nvPr>
        </p:nvGraphicFramePr>
        <p:xfrm>
          <a:off x="914400" y="1524000"/>
          <a:ext cx="4038600" cy="2862263"/>
        </p:xfrm>
        <a:graphic>
          <a:graphicData uri="http://schemas.openxmlformats.org/presentationml/2006/ole">
            <mc:AlternateContent xmlns:mc="http://schemas.openxmlformats.org/markup-compatibility/2006">
              <mc:Choice xmlns:v="urn:schemas-microsoft-com:vml" Requires="v">
                <p:oleObj name="Visio" r:id="rId2" imgW="2647736" imgH="1876926" progId="Visio.Drawing.11">
                  <p:embed/>
                </p:oleObj>
              </mc:Choice>
              <mc:Fallback>
                <p:oleObj name="Visio" r:id="rId2" imgW="2647736" imgH="1876926" progId="Visio.Drawing.11">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40386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5"/>
          <p:cNvSpPr txBox="1">
            <a:spLocks noChangeArrowheads="1"/>
          </p:cNvSpPr>
          <p:nvPr/>
        </p:nvSpPr>
        <p:spPr bwMode="auto">
          <a:xfrm>
            <a:off x="5105400" y="2362200"/>
            <a:ext cx="3200400" cy="2647950"/>
          </a:xfrm>
          <a:prstGeom prst="rect">
            <a:avLst/>
          </a:prstGeom>
          <a:noFill/>
          <a:ln w="9525">
            <a:noFill/>
            <a:miter lim="800000"/>
            <a:headEnd/>
            <a:tailEnd/>
          </a:ln>
        </p:spPr>
        <p:txBody>
          <a:bodyPr>
            <a:spAutoFit/>
          </a:bodyPr>
          <a:lstStyle/>
          <a:p>
            <a:pPr>
              <a:spcBef>
                <a:spcPct val="50000"/>
              </a:spcBef>
            </a:pPr>
            <a:r>
              <a:rPr lang="sr-Latn-CS" sz="2400" i="1"/>
              <a:t>I</a:t>
            </a:r>
            <a:r>
              <a:rPr lang="sr-Latn-CS" sz="2400" baseline="-25000"/>
              <a:t>0</a:t>
            </a:r>
            <a:r>
              <a:rPr lang="sr-Latn-CS" sz="2400"/>
              <a:t>=1 mA, </a:t>
            </a:r>
            <a:r>
              <a:rPr lang="sr-Latn-CS" sz="2400" i="1"/>
              <a:t>R</a:t>
            </a:r>
            <a:r>
              <a:rPr lang="sr-Latn-CS" sz="2400" baseline="-25000"/>
              <a:t>0</a:t>
            </a:r>
            <a:r>
              <a:rPr lang="sr-Latn-CS" sz="2400"/>
              <a:t>=1 k</a:t>
            </a:r>
            <a:r>
              <a:rPr lang="sr-Latn-CS" sz="2400">
                <a:sym typeface="Symbol" pitchFamily="18" charset="2"/>
              </a:rPr>
              <a:t></a:t>
            </a:r>
          </a:p>
          <a:p>
            <a:pPr>
              <a:spcBef>
                <a:spcPct val="50000"/>
              </a:spcBef>
            </a:pPr>
            <a:r>
              <a:rPr lang="sr-Latn-CS" sz="2400" i="1">
                <a:sym typeface="Symbol" pitchFamily="18" charset="2"/>
              </a:rPr>
              <a:t>I</a:t>
            </a:r>
            <a:r>
              <a:rPr lang="sr-Latn-CS" sz="2400" baseline="-25000">
                <a:sym typeface="Symbol" pitchFamily="18" charset="2"/>
              </a:rPr>
              <a:t>1</a:t>
            </a:r>
            <a:r>
              <a:rPr lang="sr-Latn-CS" sz="2400">
                <a:sym typeface="Symbol" pitchFamily="18" charset="2"/>
              </a:rPr>
              <a:t>=5 A, </a:t>
            </a:r>
            <a:r>
              <a:rPr lang="sr-Latn-CS" sz="2400" i="1">
                <a:sym typeface="Symbol" pitchFamily="18" charset="2"/>
              </a:rPr>
              <a:t>I</a:t>
            </a:r>
            <a:r>
              <a:rPr lang="sr-Latn-CS" sz="2400" baseline="-25000">
                <a:sym typeface="Symbol" pitchFamily="18" charset="2"/>
              </a:rPr>
              <a:t>2</a:t>
            </a:r>
            <a:r>
              <a:rPr lang="sr-Latn-CS" sz="2400">
                <a:sym typeface="Symbol" pitchFamily="18" charset="2"/>
              </a:rPr>
              <a:t>=2 A, </a:t>
            </a:r>
            <a:r>
              <a:rPr lang="sr-Latn-CS" sz="2400" i="1">
                <a:sym typeface="Symbol" pitchFamily="18" charset="2"/>
              </a:rPr>
              <a:t>I</a:t>
            </a:r>
            <a:r>
              <a:rPr lang="sr-Latn-CS" sz="2400" baseline="-25000">
                <a:sym typeface="Symbol" pitchFamily="18" charset="2"/>
              </a:rPr>
              <a:t>3</a:t>
            </a:r>
            <a:r>
              <a:rPr lang="sr-Latn-CS" sz="2400">
                <a:sym typeface="Symbol" pitchFamily="18" charset="2"/>
              </a:rPr>
              <a:t>=1 A</a:t>
            </a:r>
          </a:p>
          <a:p>
            <a:pPr>
              <a:spcBef>
                <a:spcPct val="50000"/>
              </a:spcBef>
            </a:pPr>
            <a:r>
              <a:rPr lang="sr-Latn-CS" sz="2400" i="1">
                <a:sym typeface="Symbol" pitchFamily="18" charset="2"/>
              </a:rPr>
              <a:t>R</a:t>
            </a:r>
            <a:r>
              <a:rPr lang="sr-Latn-CS" sz="2400" baseline="-25000">
                <a:sym typeface="Symbol" pitchFamily="18" charset="2"/>
              </a:rPr>
              <a:t>1</a:t>
            </a:r>
            <a:r>
              <a:rPr lang="sr-Latn-CS" sz="2400">
                <a:sym typeface="Symbol" pitchFamily="18" charset="2"/>
              </a:rPr>
              <a:t>=0.2002</a:t>
            </a:r>
          </a:p>
          <a:p>
            <a:pPr>
              <a:spcBef>
                <a:spcPct val="50000"/>
              </a:spcBef>
            </a:pPr>
            <a:r>
              <a:rPr lang="sr-Latn-CS" sz="2400" i="1">
                <a:sym typeface="Symbol" pitchFamily="18" charset="2"/>
              </a:rPr>
              <a:t>R</a:t>
            </a:r>
            <a:r>
              <a:rPr lang="sr-Latn-CS" sz="2400" baseline="-25000">
                <a:sym typeface="Symbol" pitchFamily="18" charset="2"/>
              </a:rPr>
              <a:t>2</a:t>
            </a:r>
            <a:r>
              <a:rPr lang="sr-Latn-CS" sz="2400">
                <a:sym typeface="Symbol" pitchFamily="18" charset="2"/>
              </a:rPr>
              <a:t>=0.3003</a:t>
            </a:r>
          </a:p>
          <a:p>
            <a:pPr>
              <a:spcBef>
                <a:spcPct val="50000"/>
              </a:spcBef>
            </a:pPr>
            <a:r>
              <a:rPr lang="sr-Latn-CS" sz="2400" i="1">
                <a:sym typeface="Symbol" pitchFamily="18" charset="2"/>
              </a:rPr>
              <a:t>R</a:t>
            </a:r>
            <a:r>
              <a:rPr lang="sr-Latn-CS" sz="2400" baseline="-25000">
                <a:sym typeface="Symbol" pitchFamily="18" charset="2"/>
              </a:rPr>
              <a:t>3</a:t>
            </a:r>
            <a:r>
              <a:rPr lang="sr-Latn-CS" sz="2400">
                <a:sym typeface="Symbol" pitchFamily="18" charset="2"/>
              </a:rPr>
              <a:t>=0.5005</a:t>
            </a:r>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title"/>
          </p:nvPr>
        </p:nvSpPr>
        <p:spPr/>
        <p:txBody>
          <a:bodyPr/>
          <a:lstStyle/>
          <a:p>
            <a:pPr eaLnBrk="1" hangingPunct="1"/>
            <a:r>
              <a:rPr lang="sr-Latn-CS"/>
              <a:t>Proširenje opsega</a:t>
            </a:r>
            <a:endParaRPr lang="en-US"/>
          </a:p>
        </p:txBody>
      </p:sp>
      <p:graphicFrame>
        <p:nvGraphicFramePr>
          <p:cNvPr id="12290" name="Object 4"/>
          <p:cNvGraphicFramePr>
            <a:graphicFrameLocks noGrp="1" noChangeAspect="1"/>
          </p:cNvGraphicFramePr>
          <p:nvPr>
            <p:ph idx="1"/>
          </p:nvPr>
        </p:nvGraphicFramePr>
        <p:xfrm>
          <a:off x="914400" y="1905000"/>
          <a:ext cx="3187700" cy="4405313"/>
        </p:xfrm>
        <a:graphic>
          <a:graphicData uri="http://schemas.openxmlformats.org/presentationml/2006/ole">
            <mc:AlternateContent xmlns:mc="http://schemas.openxmlformats.org/markup-compatibility/2006">
              <mc:Choice xmlns:v="urn:schemas-microsoft-com:vml" Requires="v">
                <p:oleObj name="Visio" r:id="rId2" imgW="1489255" imgH="2056726" progId="Visio.Drawing.11">
                  <p:embed/>
                </p:oleObj>
              </mc:Choice>
              <mc:Fallback>
                <p:oleObj name="Visio" r:id="rId2" imgW="1489255" imgH="2056726"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3187700"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7"/>
          <p:cNvSpPr txBox="1">
            <a:spLocks noChangeArrowheads="1"/>
          </p:cNvSpPr>
          <p:nvPr/>
        </p:nvSpPr>
        <p:spPr bwMode="auto">
          <a:xfrm>
            <a:off x="5105400" y="2362200"/>
            <a:ext cx="3200400" cy="2647950"/>
          </a:xfrm>
          <a:prstGeom prst="rect">
            <a:avLst/>
          </a:prstGeom>
          <a:noFill/>
          <a:ln w="9525">
            <a:noFill/>
            <a:miter lim="800000"/>
            <a:headEnd/>
            <a:tailEnd/>
          </a:ln>
        </p:spPr>
        <p:txBody>
          <a:bodyPr>
            <a:spAutoFit/>
          </a:bodyPr>
          <a:lstStyle/>
          <a:p>
            <a:pPr>
              <a:spcBef>
                <a:spcPct val="50000"/>
              </a:spcBef>
            </a:pPr>
            <a:r>
              <a:rPr lang="sr-Latn-CS" sz="2400" i="1"/>
              <a:t>I</a:t>
            </a:r>
            <a:r>
              <a:rPr lang="sr-Latn-CS" sz="2400" baseline="-25000"/>
              <a:t>0</a:t>
            </a:r>
            <a:r>
              <a:rPr lang="sr-Latn-CS" sz="2400"/>
              <a:t>=1 mA, </a:t>
            </a:r>
            <a:r>
              <a:rPr lang="sr-Latn-CS" sz="2400" i="1"/>
              <a:t>R</a:t>
            </a:r>
            <a:r>
              <a:rPr lang="sr-Latn-CS" sz="2400" baseline="-25000"/>
              <a:t>0</a:t>
            </a:r>
            <a:r>
              <a:rPr lang="sr-Latn-CS" sz="2400"/>
              <a:t>=1 k</a:t>
            </a:r>
            <a:r>
              <a:rPr lang="sr-Latn-CS" sz="2400">
                <a:sym typeface="Symbol" pitchFamily="18" charset="2"/>
              </a:rPr>
              <a:t></a:t>
            </a:r>
          </a:p>
          <a:p>
            <a:pPr>
              <a:spcBef>
                <a:spcPct val="50000"/>
              </a:spcBef>
            </a:pPr>
            <a:r>
              <a:rPr lang="sr-Latn-CS" sz="2400" i="1">
                <a:sym typeface="Symbol" pitchFamily="18" charset="2"/>
              </a:rPr>
              <a:t>I</a:t>
            </a:r>
            <a:r>
              <a:rPr lang="sr-Latn-CS" sz="2400" baseline="-25000">
                <a:sym typeface="Symbol" pitchFamily="18" charset="2"/>
              </a:rPr>
              <a:t>1</a:t>
            </a:r>
            <a:r>
              <a:rPr lang="sr-Latn-CS" sz="2400">
                <a:sym typeface="Symbol" pitchFamily="18" charset="2"/>
              </a:rPr>
              <a:t>=5 A, </a:t>
            </a:r>
            <a:r>
              <a:rPr lang="sr-Latn-CS" sz="2400" i="1">
                <a:sym typeface="Symbol" pitchFamily="18" charset="2"/>
              </a:rPr>
              <a:t>I</a:t>
            </a:r>
            <a:r>
              <a:rPr lang="sr-Latn-CS" sz="2400" baseline="-25000">
                <a:sym typeface="Symbol" pitchFamily="18" charset="2"/>
              </a:rPr>
              <a:t>2</a:t>
            </a:r>
            <a:r>
              <a:rPr lang="sr-Latn-CS" sz="2400">
                <a:sym typeface="Symbol" pitchFamily="18" charset="2"/>
              </a:rPr>
              <a:t>=2 A, </a:t>
            </a:r>
            <a:r>
              <a:rPr lang="sr-Latn-CS" sz="2400" i="1">
                <a:sym typeface="Symbol" pitchFamily="18" charset="2"/>
              </a:rPr>
              <a:t>I</a:t>
            </a:r>
            <a:r>
              <a:rPr lang="sr-Latn-CS" sz="2400" baseline="-25000">
                <a:sym typeface="Symbol" pitchFamily="18" charset="2"/>
              </a:rPr>
              <a:t>3</a:t>
            </a:r>
            <a:r>
              <a:rPr lang="sr-Latn-CS" sz="2400">
                <a:sym typeface="Symbol" pitchFamily="18" charset="2"/>
              </a:rPr>
              <a:t>=1 A</a:t>
            </a:r>
          </a:p>
          <a:p>
            <a:pPr>
              <a:spcBef>
                <a:spcPct val="50000"/>
              </a:spcBef>
            </a:pPr>
            <a:r>
              <a:rPr lang="sr-Latn-CS" sz="2400" i="1">
                <a:sym typeface="Symbol" pitchFamily="18" charset="2"/>
              </a:rPr>
              <a:t>R</a:t>
            </a:r>
            <a:r>
              <a:rPr lang="sr-Latn-CS" sz="2400" baseline="-25000">
                <a:sym typeface="Symbol" pitchFamily="18" charset="2"/>
              </a:rPr>
              <a:t>1</a:t>
            </a:r>
            <a:r>
              <a:rPr lang="sr-Latn-CS" sz="2400">
                <a:sym typeface="Symbol" pitchFamily="18" charset="2"/>
              </a:rPr>
              <a:t>=0.2000</a:t>
            </a:r>
          </a:p>
          <a:p>
            <a:pPr>
              <a:spcBef>
                <a:spcPct val="50000"/>
              </a:spcBef>
            </a:pPr>
            <a:r>
              <a:rPr lang="sr-Latn-CS" sz="2400" i="1">
                <a:sym typeface="Symbol" pitchFamily="18" charset="2"/>
              </a:rPr>
              <a:t>R</a:t>
            </a:r>
            <a:r>
              <a:rPr lang="sr-Latn-CS" sz="2400" baseline="-25000">
                <a:sym typeface="Symbol" pitchFamily="18" charset="2"/>
              </a:rPr>
              <a:t>2</a:t>
            </a:r>
            <a:r>
              <a:rPr lang="sr-Latn-CS" sz="2400">
                <a:sym typeface="Symbol" pitchFamily="18" charset="2"/>
              </a:rPr>
              <a:t>=0.5003</a:t>
            </a:r>
          </a:p>
          <a:p>
            <a:pPr>
              <a:spcBef>
                <a:spcPct val="50000"/>
              </a:spcBef>
            </a:pPr>
            <a:r>
              <a:rPr lang="sr-Latn-CS" sz="2400" i="1">
                <a:sym typeface="Symbol" pitchFamily="18" charset="2"/>
              </a:rPr>
              <a:t>R</a:t>
            </a:r>
            <a:r>
              <a:rPr lang="sr-Latn-CS" sz="2400" baseline="-25000">
                <a:sym typeface="Symbol" pitchFamily="18" charset="2"/>
              </a:rPr>
              <a:t>3</a:t>
            </a:r>
            <a:r>
              <a:rPr lang="sr-Latn-CS" sz="2400">
                <a:sym typeface="Symbol" pitchFamily="18" charset="2"/>
              </a:rPr>
              <a:t>=1.0010</a:t>
            </a:r>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sr-Latn-CS" sz="4000"/>
              <a:t>Proširenje opsega i temperaturna kompenzacija</a:t>
            </a:r>
            <a:endParaRPr lang="en-US" sz="4000"/>
          </a:p>
        </p:txBody>
      </p:sp>
      <p:sp>
        <p:nvSpPr>
          <p:cNvPr id="13317" name="Rectangle 3"/>
          <p:cNvSpPr>
            <a:spLocks noGrp="1" noChangeArrowheads="1"/>
          </p:cNvSpPr>
          <p:nvPr>
            <p:ph type="body" idx="1"/>
          </p:nvPr>
        </p:nvSpPr>
        <p:spPr>
          <a:xfrm>
            <a:off x="457200" y="1600200"/>
            <a:ext cx="8382000" cy="5105400"/>
          </a:xfrm>
        </p:spPr>
        <p:txBody>
          <a:bodyPr/>
          <a:lstStyle/>
          <a:p>
            <a:pPr marL="0" indent="0" eaLnBrk="1" hangingPunct="1">
              <a:lnSpc>
                <a:spcPct val="90000"/>
              </a:lnSpc>
              <a:buFontTx/>
              <a:buNone/>
            </a:pPr>
            <a:r>
              <a:rPr lang="en-US" sz="2400"/>
              <a:t>Na slici je prikazan ampermetar za jednosmernu struju sa dva opsega, od 5A i od 10A. Upotrebljen je instrument sa pokretnim kalemom kod koga je puno skretanje kazaljke ostvareno pri struji od </a:t>
            </a:r>
            <a:r>
              <a:rPr lang="sr-Latn-CS" sz="2400"/>
              <a:t>100</a:t>
            </a:r>
            <a:r>
              <a:rPr lang="el-GR" sz="2400"/>
              <a:t>μ</a:t>
            </a:r>
            <a:r>
              <a:rPr lang="sr-Latn-CS" sz="2400"/>
              <a:t>A</a:t>
            </a:r>
            <a:r>
              <a:rPr lang="en-US" sz="2400"/>
              <a:t>, unutrašnje otpornosti </a:t>
            </a:r>
            <a:r>
              <a:rPr lang="sr-Latn-CS" sz="2400"/>
              <a:t>1k</a:t>
            </a:r>
            <a:r>
              <a:rPr lang="el-GR" sz="2400"/>
              <a:t>Ω</a:t>
            </a:r>
            <a:r>
              <a:rPr lang="en-US" sz="2400"/>
              <a:t> i temperaturskog koeficijenta otpornosti  </a:t>
            </a:r>
            <a:endParaRPr lang="sr-Latn-CS" sz="2400"/>
          </a:p>
          <a:p>
            <a:pPr marL="0" indent="0" eaLnBrk="1" hangingPunct="1">
              <a:lnSpc>
                <a:spcPct val="90000"/>
              </a:lnSpc>
              <a:buFontTx/>
              <a:buNone/>
            </a:pPr>
            <a:r>
              <a:rPr lang="sr-Latn-CS" sz="2400"/>
              <a:t>O</a:t>
            </a:r>
            <a:r>
              <a:rPr lang="en-US" sz="2400"/>
              <a:t>tpornost se sa temperaturom menja po zakonu:</a:t>
            </a:r>
            <a:endParaRPr lang="sr-Latn-CS" sz="2400"/>
          </a:p>
          <a:p>
            <a:pPr marL="0" indent="0" eaLnBrk="1" hangingPunct="1">
              <a:lnSpc>
                <a:spcPct val="90000"/>
              </a:lnSpc>
              <a:buFontTx/>
              <a:buNone/>
            </a:pPr>
            <a:endParaRPr lang="en-US" sz="2400"/>
          </a:p>
          <a:p>
            <a:pPr marL="0" indent="0" eaLnBrk="1" hangingPunct="1">
              <a:lnSpc>
                <a:spcPct val="90000"/>
              </a:lnSpc>
              <a:buFontTx/>
              <a:buNone/>
            </a:pPr>
            <a:r>
              <a:rPr lang="en-US" sz="2400"/>
              <a:t>a)	Odrediti otpornosti  </a:t>
            </a:r>
            <a:r>
              <a:rPr lang="sr-Latn-CS" sz="2400" i="1"/>
              <a:t>R</a:t>
            </a:r>
            <a:r>
              <a:rPr lang="sr-Latn-CS" sz="2400" baseline="-25000"/>
              <a:t>1</a:t>
            </a:r>
            <a:r>
              <a:rPr lang="sr-Latn-CS" sz="2400"/>
              <a:t> </a:t>
            </a:r>
            <a:r>
              <a:rPr lang="en-US" sz="2400"/>
              <a:t>i </a:t>
            </a:r>
            <a:r>
              <a:rPr lang="sr-Latn-CS" sz="2400" i="1"/>
              <a:t>R</a:t>
            </a:r>
            <a:r>
              <a:rPr lang="sr-Latn-CS" sz="2400" baseline="-25000"/>
              <a:t>2</a:t>
            </a:r>
            <a:r>
              <a:rPr lang="en-US" sz="2400"/>
              <a:t>.</a:t>
            </a:r>
          </a:p>
          <a:p>
            <a:pPr marL="0" indent="0" eaLnBrk="1" hangingPunct="1">
              <a:lnSpc>
                <a:spcPct val="90000"/>
              </a:lnSpc>
              <a:buFontTx/>
              <a:buNone/>
            </a:pPr>
            <a:r>
              <a:rPr lang="en-US" sz="2400"/>
              <a:t>b)	Odrediti temperaturske koeficijente otpornosti </a:t>
            </a:r>
            <a:r>
              <a:rPr lang="sr-Latn-CS" sz="2400" i="1"/>
              <a:t>R</a:t>
            </a:r>
            <a:r>
              <a:rPr lang="sr-Latn-CS" sz="2400" baseline="-25000"/>
              <a:t>1</a:t>
            </a:r>
            <a:r>
              <a:rPr lang="sr-Latn-CS" sz="2400"/>
              <a:t> </a:t>
            </a:r>
            <a:r>
              <a:rPr lang="en-US" sz="2400"/>
              <a:t>i </a:t>
            </a:r>
            <a:r>
              <a:rPr lang="sr-Latn-CS" sz="2400" i="1"/>
              <a:t>R</a:t>
            </a:r>
            <a:r>
              <a:rPr lang="sr-Latn-CS" sz="2400" baseline="-25000"/>
              <a:t>2</a:t>
            </a:r>
            <a:r>
              <a:rPr lang="en-US" sz="2400"/>
              <a:t> tako da pokazivanje instrumenta ne zavisi od temperature.</a:t>
            </a:r>
          </a:p>
        </p:txBody>
      </p:sp>
      <p:graphicFrame>
        <p:nvGraphicFramePr>
          <p:cNvPr id="13314" name="Object 4"/>
          <p:cNvGraphicFramePr>
            <a:graphicFrameLocks noChangeAspect="1"/>
          </p:cNvGraphicFramePr>
          <p:nvPr>
            <p:extLst>
              <p:ext uri="{D42A27DB-BD31-4B8C-83A1-F6EECF244321}">
                <p14:modId xmlns:p14="http://schemas.microsoft.com/office/powerpoint/2010/main" val="2849159530"/>
              </p:ext>
            </p:extLst>
          </p:nvPr>
        </p:nvGraphicFramePr>
        <p:xfrm>
          <a:off x="933667" y="3675279"/>
          <a:ext cx="2209800" cy="430213"/>
        </p:xfrm>
        <a:graphic>
          <a:graphicData uri="http://schemas.openxmlformats.org/presentationml/2006/ole">
            <mc:AlternateContent xmlns:mc="http://schemas.openxmlformats.org/markup-compatibility/2006">
              <mc:Choice xmlns:v="urn:schemas-microsoft-com:vml" Requires="v">
                <p:oleObj name="Equation" r:id="rId2" imgW="1168200" imgH="228600" progId="Equation.3">
                  <p:embed/>
                </p:oleObj>
              </mc:Choice>
              <mc:Fallback>
                <p:oleObj name="Equation" r:id="rId2" imgW="1168200" imgH="2286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67" y="3675279"/>
                        <a:ext cx="22098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5"/>
          <p:cNvGraphicFramePr>
            <a:graphicFrameLocks noChangeAspect="1"/>
          </p:cNvGraphicFramePr>
          <p:nvPr>
            <p:extLst>
              <p:ext uri="{D42A27DB-BD31-4B8C-83A1-F6EECF244321}">
                <p14:modId xmlns:p14="http://schemas.microsoft.com/office/powerpoint/2010/main" val="1720912691"/>
              </p:ext>
            </p:extLst>
          </p:nvPr>
        </p:nvGraphicFramePr>
        <p:xfrm>
          <a:off x="933667" y="5334000"/>
          <a:ext cx="4300538" cy="428625"/>
        </p:xfrm>
        <a:graphic>
          <a:graphicData uri="http://schemas.openxmlformats.org/presentationml/2006/ole">
            <mc:AlternateContent xmlns:mc="http://schemas.openxmlformats.org/markup-compatibility/2006">
              <mc:Choice xmlns:v="urn:schemas-microsoft-com:vml" Requires="v">
                <p:oleObj name="Equation" r:id="rId4" imgW="2158920" imgH="215640" progId="Equation.3">
                  <p:embed/>
                </p:oleObj>
              </mc:Choice>
              <mc:Fallback>
                <p:oleObj name="Equation" r:id="rId4" imgW="215892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67" y="5334000"/>
                        <a:ext cx="430053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noFill/>
        </p:spPr>
        <p:txBody>
          <a:bodyPr/>
          <a:lstStyle/>
          <a:p>
            <a:pPr eaLnBrk="1" hangingPunct="1"/>
            <a:r>
              <a:rPr lang="sr-Latn-CS"/>
              <a:t>Rešenje</a:t>
            </a:r>
            <a:endParaRPr lang="en-US"/>
          </a:p>
        </p:txBody>
      </p:sp>
      <p:graphicFrame>
        <p:nvGraphicFramePr>
          <p:cNvPr id="14338" name="Object 3"/>
          <p:cNvGraphicFramePr>
            <a:graphicFrameLocks noChangeAspect="1"/>
          </p:cNvGraphicFramePr>
          <p:nvPr/>
        </p:nvGraphicFramePr>
        <p:xfrm>
          <a:off x="762000" y="1676400"/>
          <a:ext cx="3319463" cy="2476500"/>
        </p:xfrm>
        <a:graphic>
          <a:graphicData uri="http://schemas.openxmlformats.org/presentationml/2006/ole">
            <mc:AlternateContent xmlns:mc="http://schemas.openxmlformats.org/markup-compatibility/2006">
              <mc:Choice xmlns:v="urn:schemas-microsoft-com:vml" Requires="v">
                <p:oleObj name="Microsoft Drawing" r:id="rId2" imgW="1757363" imgH="1314450" progId="">
                  <p:embed/>
                </p:oleObj>
              </mc:Choice>
              <mc:Fallback>
                <p:oleObj name="Microsoft Drawing" r:id="rId2" imgW="1757363" imgH="1314450" progId="">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319463"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4"/>
          <p:cNvGraphicFramePr>
            <a:graphicFrameLocks noChangeAspect="1"/>
          </p:cNvGraphicFramePr>
          <p:nvPr/>
        </p:nvGraphicFramePr>
        <p:xfrm>
          <a:off x="5168900" y="2705100"/>
          <a:ext cx="3146425" cy="457200"/>
        </p:xfrm>
        <a:graphic>
          <a:graphicData uri="http://schemas.openxmlformats.org/presentationml/2006/ole">
            <mc:AlternateContent xmlns:mc="http://schemas.openxmlformats.org/markup-compatibility/2006">
              <mc:Choice xmlns:v="urn:schemas-microsoft-com:vml" Requires="v">
                <p:oleObj name="Equation" r:id="rId4" imgW="1574640" imgH="228600" progId="Equation.3">
                  <p:embed/>
                </p:oleObj>
              </mc:Choice>
              <mc:Fallback>
                <p:oleObj name="Equation" r:id="rId4" imgW="157464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900" y="2705100"/>
                        <a:ext cx="3146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5"/>
          <p:cNvGraphicFramePr>
            <a:graphicFrameLocks noChangeAspect="1"/>
          </p:cNvGraphicFramePr>
          <p:nvPr/>
        </p:nvGraphicFramePr>
        <p:xfrm>
          <a:off x="5232400" y="3924300"/>
          <a:ext cx="3019425" cy="457200"/>
        </p:xfrm>
        <a:graphic>
          <a:graphicData uri="http://schemas.openxmlformats.org/presentationml/2006/ole">
            <mc:AlternateContent xmlns:mc="http://schemas.openxmlformats.org/markup-compatibility/2006">
              <mc:Choice xmlns:v="urn:schemas-microsoft-com:vml" Requires="v">
                <p:oleObj name="Equation" r:id="rId6" imgW="1511280" imgH="228600" progId="Equation.3">
                  <p:embed/>
                </p:oleObj>
              </mc:Choice>
              <mc:Fallback>
                <p:oleObj name="Equation" r:id="rId6" imgW="151128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2400" y="3924300"/>
                        <a:ext cx="3019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1" name="Object 6"/>
          <p:cNvGraphicFramePr>
            <a:graphicFrameLocks noChangeAspect="1"/>
          </p:cNvGraphicFramePr>
          <p:nvPr/>
        </p:nvGraphicFramePr>
        <p:xfrm>
          <a:off x="5727700" y="5308600"/>
          <a:ext cx="2386013" cy="863600"/>
        </p:xfrm>
        <a:graphic>
          <a:graphicData uri="http://schemas.openxmlformats.org/presentationml/2006/ole">
            <mc:AlternateContent xmlns:mc="http://schemas.openxmlformats.org/markup-compatibility/2006">
              <mc:Choice xmlns:v="urn:schemas-microsoft-com:vml" Requires="v">
                <p:oleObj name="Equation" r:id="rId8" imgW="1193760" imgH="431640" progId="Equation.3">
                  <p:embed/>
                </p:oleObj>
              </mc:Choice>
              <mc:Fallback>
                <p:oleObj name="Equation" r:id="rId8" imgW="1193760" imgH="4316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7700" y="5308600"/>
                        <a:ext cx="2386013"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7"/>
          <p:cNvSpPr>
            <a:spLocks noChangeArrowheads="1"/>
          </p:cNvSpPr>
          <p:nvPr/>
        </p:nvSpPr>
        <p:spPr bwMode="auto">
          <a:xfrm>
            <a:off x="4572000" y="3336925"/>
            <a:ext cx="4219575" cy="396875"/>
          </a:xfrm>
          <a:prstGeom prst="rect">
            <a:avLst/>
          </a:prstGeom>
          <a:noFill/>
          <a:ln w="9525">
            <a:noFill/>
            <a:miter lim="800000"/>
            <a:headEnd/>
            <a:tailEnd/>
          </a:ln>
        </p:spPr>
        <p:txBody>
          <a:bodyPr wrap="none" anchor="ctr">
            <a:spAutoFit/>
          </a:bodyPr>
          <a:lstStyle/>
          <a:p>
            <a:r>
              <a:rPr lang="en-US" sz="2000">
                <a:cs typeface="Times New Roman" pitchFamily="18" charset="0"/>
              </a:rPr>
              <a:t>za struju </a:t>
            </a:r>
            <a:r>
              <a:rPr lang="en-US" sz="2000" i="1">
                <a:cs typeface="Times New Roman" pitchFamily="18" charset="0"/>
              </a:rPr>
              <a:t>I</a:t>
            </a:r>
            <a:r>
              <a:rPr lang="en-US" sz="2000" baseline="-30000">
                <a:cs typeface="Times New Roman" pitchFamily="18" charset="0"/>
              </a:rPr>
              <a:t>5</a:t>
            </a:r>
            <a:r>
              <a:rPr lang="en-US" sz="2000">
                <a:cs typeface="Times New Roman" pitchFamily="18" charset="0"/>
              </a:rPr>
              <a:t>=5 A dobija se jedna</a:t>
            </a:r>
            <a:r>
              <a:rPr lang="sl-SI" sz="2000"/>
              <a:t>č</a:t>
            </a:r>
            <a:r>
              <a:rPr lang="sl-SI" sz="2000">
                <a:cs typeface="Times New Roman" pitchFamily="18" charset="0"/>
              </a:rPr>
              <a:t>ina</a:t>
            </a:r>
            <a:r>
              <a:rPr lang="en-US" sz="2000">
                <a:cs typeface="Times New Roman" pitchFamily="18" charset="0"/>
              </a:rPr>
              <a:t>:</a:t>
            </a:r>
            <a:endParaRPr lang="en-US" sz="2000"/>
          </a:p>
        </p:txBody>
      </p:sp>
      <p:sp>
        <p:nvSpPr>
          <p:cNvPr id="14344" name="Rectangle 8"/>
          <p:cNvSpPr>
            <a:spLocks noChangeArrowheads="1"/>
          </p:cNvSpPr>
          <p:nvPr/>
        </p:nvSpPr>
        <p:spPr bwMode="auto">
          <a:xfrm>
            <a:off x="4876800" y="4470400"/>
            <a:ext cx="3643313" cy="701675"/>
          </a:xfrm>
          <a:prstGeom prst="rect">
            <a:avLst/>
          </a:prstGeom>
          <a:noFill/>
          <a:ln w="9525">
            <a:noFill/>
            <a:miter lim="800000"/>
            <a:headEnd/>
            <a:tailEnd/>
          </a:ln>
        </p:spPr>
        <p:txBody>
          <a:bodyPr wrap="none" anchor="ctr">
            <a:spAutoFit/>
          </a:bodyPr>
          <a:lstStyle/>
          <a:p>
            <a:r>
              <a:rPr lang="en-US" sz="2000">
                <a:cs typeface="Times New Roman" pitchFamily="18" charset="0"/>
              </a:rPr>
              <a:t>iz ove dve jedna</a:t>
            </a:r>
            <a:r>
              <a:rPr lang="sl-SI" sz="2000"/>
              <a:t>č</a:t>
            </a:r>
            <a:r>
              <a:rPr lang="sl-SI" sz="2000">
                <a:cs typeface="Times New Roman" pitchFamily="18" charset="0"/>
              </a:rPr>
              <a:t>ine se dobija</a:t>
            </a:r>
            <a:r>
              <a:rPr lang="en-US" sz="2000">
                <a:cs typeface="Times New Roman" pitchFamily="18" charset="0"/>
              </a:rPr>
              <a:t>:</a:t>
            </a:r>
            <a:endParaRPr lang="en-US" sz="2000"/>
          </a:p>
          <a:p>
            <a:pPr eaLnBrk="0" hangingPunct="0"/>
            <a:endParaRPr lang="en-US" sz="2000"/>
          </a:p>
        </p:txBody>
      </p:sp>
      <p:sp>
        <p:nvSpPr>
          <p:cNvPr id="14345" name="Rectangle 9"/>
          <p:cNvSpPr>
            <a:spLocks noChangeArrowheads="1"/>
          </p:cNvSpPr>
          <p:nvPr/>
        </p:nvSpPr>
        <p:spPr bwMode="auto">
          <a:xfrm>
            <a:off x="4419600" y="1981200"/>
            <a:ext cx="4452938" cy="396875"/>
          </a:xfrm>
          <a:prstGeom prst="rect">
            <a:avLst/>
          </a:prstGeom>
          <a:noFill/>
          <a:ln w="9525">
            <a:noFill/>
            <a:miter lim="800000"/>
            <a:headEnd/>
            <a:tailEnd/>
          </a:ln>
        </p:spPr>
        <p:txBody>
          <a:bodyPr wrap="none" anchor="ctr">
            <a:spAutoFit/>
          </a:bodyPr>
          <a:lstStyle/>
          <a:p>
            <a:r>
              <a:rPr lang="en-US" sz="2000">
                <a:cs typeface="Times New Roman" pitchFamily="18" charset="0"/>
              </a:rPr>
              <a:t>za struju </a:t>
            </a:r>
            <a:r>
              <a:rPr lang="en-US" sz="2000" i="1">
                <a:cs typeface="Times New Roman" pitchFamily="18" charset="0"/>
              </a:rPr>
              <a:t>I</a:t>
            </a:r>
            <a:r>
              <a:rPr lang="sr-Latn-CS" sz="2000" baseline="-30000"/>
              <a:t>10</a:t>
            </a:r>
            <a:r>
              <a:rPr lang="en-US" sz="2000">
                <a:cs typeface="Times New Roman" pitchFamily="18" charset="0"/>
              </a:rPr>
              <a:t>=</a:t>
            </a:r>
            <a:r>
              <a:rPr lang="sr-Latn-CS" sz="2000"/>
              <a:t>10</a:t>
            </a:r>
            <a:r>
              <a:rPr lang="en-US" sz="2000">
                <a:cs typeface="Times New Roman" pitchFamily="18" charset="0"/>
              </a:rPr>
              <a:t> A dobija se jedna</a:t>
            </a:r>
            <a:r>
              <a:rPr lang="sl-SI" sz="2000"/>
              <a:t>č</a:t>
            </a:r>
            <a:r>
              <a:rPr lang="sl-SI" sz="2000">
                <a:cs typeface="Times New Roman" pitchFamily="18" charset="0"/>
              </a:rPr>
              <a:t>ina</a:t>
            </a:r>
            <a:r>
              <a:rPr lang="en-US" sz="2000">
                <a:cs typeface="Times New Roman" pitchFamily="18" charset="0"/>
              </a:rPr>
              <a:t>:</a:t>
            </a:r>
            <a:endParaRPr lang="en-US" sz="2000"/>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noFill/>
        </p:spPr>
        <p:txBody>
          <a:bodyPr/>
          <a:lstStyle/>
          <a:p>
            <a:pPr eaLnBrk="1" hangingPunct="1"/>
            <a:r>
              <a:rPr lang="sr-Latn-CS"/>
              <a:t>Temperaturna kompenzacija</a:t>
            </a:r>
            <a:endParaRPr lang="en-US"/>
          </a:p>
        </p:txBody>
      </p:sp>
      <p:graphicFrame>
        <p:nvGraphicFramePr>
          <p:cNvPr id="15362" name="Object 3"/>
          <p:cNvGraphicFramePr>
            <a:graphicFrameLocks noChangeAspect="1"/>
          </p:cNvGraphicFramePr>
          <p:nvPr/>
        </p:nvGraphicFramePr>
        <p:xfrm>
          <a:off x="533400" y="1676400"/>
          <a:ext cx="3319463" cy="2476500"/>
        </p:xfrm>
        <a:graphic>
          <a:graphicData uri="http://schemas.openxmlformats.org/presentationml/2006/ole">
            <mc:AlternateContent xmlns:mc="http://schemas.openxmlformats.org/markup-compatibility/2006">
              <mc:Choice xmlns:v="urn:schemas-microsoft-com:vml" Requires="v">
                <p:oleObj name="Microsoft Drawing" r:id="rId2" imgW="1757363" imgH="1314450" progId="">
                  <p:embed/>
                </p:oleObj>
              </mc:Choice>
              <mc:Fallback>
                <p:oleObj name="Microsoft Drawing" r:id="rId2" imgW="1757363" imgH="1314450" progId="">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3319463"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4"/>
          <p:cNvGraphicFramePr>
            <a:graphicFrameLocks noChangeAspect="1"/>
          </p:cNvGraphicFramePr>
          <p:nvPr/>
        </p:nvGraphicFramePr>
        <p:xfrm>
          <a:off x="4033838" y="1843088"/>
          <a:ext cx="4806950" cy="4456112"/>
        </p:xfrm>
        <a:graphic>
          <a:graphicData uri="http://schemas.openxmlformats.org/presentationml/2006/ole">
            <mc:AlternateContent xmlns:mc="http://schemas.openxmlformats.org/markup-compatibility/2006">
              <mc:Choice xmlns:v="urn:schemas-microsoft-com:vml" Requires="v">
                <p:oleObj name="Equation" r:id="rId4" imgW="2654280" imgH="2463480" progId="Equation.3">
                  <p:embed/>
                </p:oleObj>
              </mc:Choice>
              <mc:Fallback>
                <p:oleObj name="Equation" r:id="rId4" imgW="2654280" imgH="246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838" y="1843088"/>
                        <a:ext cx="4806950" cy="445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sr-Latn-CS" sz="4000"/>
              <a:t>Voltmetar za jednosmernu struju</a:t>
            </a:r>
            <a:endParaRPr lang="en-US" sz="4000"/>
          </a:p>
        </p:txBody>
      </p:sp>
      <p:sp>
        <p:nvSpPr>
          <p:cNvPr id="16389" name="Rectangle 3"/>
          <p:cNvSpPr>
            <a:spLocks noGrp="1" noChangeArrowheads="1"/>
          </p:cNvSpPr>
          <p:nvPr>
            <p:ph type="body" sz="half" idx="1"/>
          </p:nvPr>
        </p:nvSpPr>
        <p:spPr>
          <a:xfrm>
            <a:off x="457200" y="1600200"/>
            <a:ext cx="8382000" cy="1981200"/>
          </a:xfrm>
        </p:spPr>
        <p:txBody>
          <a:bodyPr/>
          <a:lstStyle/>
          <a:p>
            <a:pPr eaLnBrk="1" hangingPunct="1"/>
            <a:r>
              <a:rPr lang="sr-Latn-CS" sz="2800" dirty="0"/>
              <a:t>Sam po sebi, instrument ima malu unutrašnju otpornost</a:t>
            </a:r>
          </a:p>
          <a:p>
            <a:pPr eaLnBrk="1" hangingPunct="1"/>
            <a:r>
              <a:rPr lang="sr-Latn-CS" sz="2800" dirty="0"/>
              <a:t>Dodaju se, na red, otpornici relativno velike otpornosti</a:t>
            </a:r>
            <a:endParaRPr lang="en-US" sz="2800" dirty="0"/>
          </a:p>
        </p:txBody>
      </p:sp>
      <p:graphicFrame>
        <p:nvGraphicFramePr>
          <p:cNvPr id="16386" name="Object 4"/>
          <p:cNvGraphicFramePr>
            <a:graphicFrameLocks noGrp="1" noChangeAspect="1"/>
          </p:cNvGraphicFramePr>
          <p:nvPr>
            <p:ph sz="half" idx="2"/>
          </p:nvPr>
        </p:nvGraphicFramePr>
        <p:xfrm>
          <a:off x="3810000" y="3576638"/>
          <a:ext cx="4603750" cy="2589212"/>
        </p:xfrm>
        <a:graphic>
          <a:graphicData uri="http://schemas.openxmlformats.org/presentationml/2006/ole">
            <mc:AlternateContent xmlns:mc="http://schemas.openxmlformats.org/markup-compatibility/2006">
              <mc:Choice xmlns:v="urn:schemas-microsoft-com:vml" Requires="v">
                <p:oleObj name="Visio" r:id="rId2" imgW="2698625" imgH="1516941" progId="Visio.Drawing.11">
                  <p:embed/>
                </p:oleObj>
              </mc:Choice>
              <mc:Fallback>
                <p:oleObj name="Visio" r:id="rId2" imgW="2698625" imgH="1516941"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576638"/>
                        <a:ext cx="4603750" cy="258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6"/>
          <p:cNvGraphicFramePr>
            <a:graphicFrameLocks noChangeAspect="1"/>
          </p:cNvGraphicFramePr>
          <p:nvPr/>
        </p:nvGraphicFramePr>
        <p:xfrm>
          <a:off x="609600" y="3962400"/>
          <a:ext cx="2362200" cy="506413"/>
        </p:xfrm>
        <a:graphic>
          <a:graphicData uri="http://schemas.openxmlformats.org/presentationml/2006/ole">
            <mc:AlternateContent xmlns:mc="http://schemas.openxmlformats.org/markup-compatibility/2006">
              <mc:Choice xmlns:v="urn:schemas-microsoft-com:vml" Requires="v">
                <p:oleObj name="Equation" r:id="rId4" imgW="1066800" imgH="228600" progId="Equation.3">
                  <p:embed/>
                </p:oleObj>
              </mc:Choice>
              <mc:Fallback>
                <p:oleObj name="Equation" r:id="rId4" imgW="1066800" imgH="228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62400"/>
                        <a:ext cx="236220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sr-Latn-CS" sz="4000"/>
              <a:t>Voltmetar za jednosmernu struju</a:t>
            </a:r>
            <a:endParaRPr lang="en-US" sz="4000"/>
          </a:p>
        </p:txBody>
      </p:sp>
      <p:graphicFrame>
        <p:nvGraphicFramePr>
          <p:cNvPr id="17410" name="Object 6"/>
          <p:cNvGraphicFramePr>
            <a:graphicFrameLocks noChangeAspect="1"/>
          </p:cNvGraphicFramePr>
          <p:nvPr/>
        </p:nvGraphicFramePr>
        <p:xfrm>
          <a:off x="2438400" y="5181600"/>
          <a:ext cx="2362200" cy="506413"/>
        </p:xfrm>
        <a:graphic>
          <a:graphicData uri="http://schemas.openxmlformats.org/presentationml/2006/ole">
            <mc:AlternateContent xmlns:mc="http://schemas.openxmlformats.org/markup-compatibility/2006">
              <mc:Choice xmlns:v="urn:schemas-microsoft-com:vml" Requires="v">
                <p:oleObj name="Equation" r:id="rId2" imgW="1066800" imgH="228600" progId="Equation.3">
                  <p:embed/>
                </p:oleObj>
              </mc:Choice>
              <mc:Fallback>
                <p:oleObj name="Equation" r:id="rId2" imgW="1066800" imgH="2286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181600"/>
                        <a:ext cx="236220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9"/>
          <p:cNvGraphicFramePr>
            <a:graphicFrameLocks noGrp="1" noChangeAspect="1"/>
          </p:cNvGraphicFramePr>
          <p:nvPr>
            <p:ph idx="1"/>
          </p:nvPr>
        </p:nvGraphicFramePr>
        <p:xfrm>
          <a:off x="1828800" y="1535113"/>
          <a:ext cx="5472113" cy="2808287"/>
        </p:xfrm>
        <a:graphic>
          <a:graphicData uri="http://schemas.openxmlformats.org/presentationml/2006/ole">
            <mc:AlternateContent xmlns:mc="http://schemas.openxmlformats.org/markup-compatibility/2006">
              <mc:Choice xmlns:v="urn:schemas-microsoft-com:vml" Requires="v">
                <p:oleObj name="Visio" r:id="rId4" imgW="2956921" imgH="1516941" progId="Visio.Drawing.11">
                  <p:embed/>
                </p:oleObj>
              </mc:Choice>
              <mc:Fallback>
                <p:oleObj name="Visio" r:id="rId4" imgW="2956921" imgH="1516941" progId="Visio.Drawing.11">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535113"/>
                        <a:ext cx="5472113"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sr-Latn-CS"/>
              <a:t>I struja i napon</a:t>
            </a:r>
            <a:endParaRPr lang="sr-Cyrl-CS"/>
          </a:p>
        </p:txBody>
      </p:sp>
      <p:graphicFrame>
        <p:nvGraphicFramePr>
          <p:cNvPr id="3" name="Object 2"/>
          <p:cNvGraphicFramePr>
            <a:graphicFrameLocks noChangeAspect="1"/>
          </p:cNvGraphicFramePr>
          <p:nvPr>
            <p:extLst>
              <p:ext uri="{D42A27DB-BD31-4B8C-83A1-F6EECF244321}">
                <p14:modId xmlns:p14="http://schemas.microsoft.com/office/powerpoint/2010/main" val="2076991635"/>
              </p:ext>
            </p:extLst>
          </p:nvPr>
        </p:nvGraphicFramePr>
        <p:xfrm>
          <a:off x="762000" y="1981200"/>
          <a:ext cx="4198938" cy="3840985"/>
        </p:xfrm>
        <a:graphic>
          <a:graphicData uri="http://schemas.openxmlformats.org/presentationml/2006/ole">
            <mc:AlternateContent xmlns:mc="http://schemas.openxmlformats.org/markup-compatibility/2006">
              <mc:Choice xmlns:v="urn:schemas-microsoft-com:vml" Requires="v">
                <p:oleObj name="Visio" r:id="rId2" imgW="2117886" imgH="1986240" progId="Visio.Drawing.11">
                  <p:embed/>
                </p:oleObj>
              </mc:Choice>
              <mc:Fallback>
                <p:oleObj name="Visio" r:id="rId2" imgW="2117886" imgH="1986240" progId="Visio.Drawing.11">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4198938" cy="3840985"/>
                      </a:xfrm>
                      <a:prstGeom prst="rect">
                        <a:avLst/>
                      </a:prstGeom>
                      <a:noFill/>
                    </p:spPr>
                  </p:pic>
                </p:oleObj>
              </mc:Fallback>
            </mc:AlternateContent>
          </a:graphicData>
        </a:graphic>
      </p:graphicFrame>
      <p:sp>
        <p:nvSpPr>
          <p:cNvPr id="4" name="TextBox 3"/>
          <p:cNvSpPr txBox="1"/>
          <p:nvPr/>
        </p:nvSpPr>
        <p:spPr>
          <a:xfrm>
            <a:off x="5410200" y="1981200"/>
            <a:ext cx="3505200" cy="2308324"/>
          </a:xfrm>
          <a:prstGeom prst="rect">
            <a:avLst/>
          </a:prstGeom>
          <a:noFill/>
        </p:spPr>
        <p:txBody>
          <a:bodyPr wrap="square" rtlCol="0">
            <a:spAutoFit/>
          </a:bodyPr>
          <a:lstStyle/>
          <a:p>
            <a:r>
              <a:rPr lang="sr-Latn-RS" dirty="0"/>
              <a:t>Dva opsega za struju i dva opsega za napon</a:t>
            </a:r>
          </a:p>
          <a:p>
            <a:r>
              <a:rPr lang="sr-Latn-RS" dirty="0"/>
              <a:t>Struja:</a:t>
            </a:r>
          </a:p>
          <a:p>
            <a:r>
              <a:rPr lang="sr-Latn-RS" dirty="0"/>
              <a:t>Položaji prekidača 1 i 2, položaj 1 odgovara većoj struji</a:t>
            </a:r>
          </a:p>
          <a:p>
            <a:r>
              <a:rPr lang="sr-Latn-RS" dirty="0"/>
              <a:t>Napon:</a:t>
            </a:r>
          </a:p>
          <a:p>
            <a:r>
              <a:rPr lang="sr-Latn-RS" dirty="0"/>
              <a:t>Položaji prekidača 3 i 4, položaj 4 odgovara većem naponu</a:t>
            </a:r>
            <a:endParaRPr lang="en-US" dirty="0"/>
          </a:p>
        </p:txBody>
      </p:sp>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sr-Latn-CS"/>
              <a:t>I struja i napon</a:t>
            </a:r>
            <a:endParaRPr lang="sr-Cyrl-CS"/>
          </a:p>
        </p:txBody>
      </p:sp>
      <p:graphicFrame>
        <p:nvGraphicFramePr>
          <p:cNvPr id="3" name="Object 2"/>
          <p:cNvGraphicFramePr>
            <a:graphicFrameLocks noChangeAspect="1"/>
          </p:cNvGraphicFramePr>
          <p:nvPr/>
        </p:nvGraphicFramePr>
        <p:xfrm>
          <a:off x="762000" y="1981200"/>
          <a:ext cx="4198938" cy="3840985"/>
        </p:xfrm>
        <a:graphic>
          <a:graphicData uri="http://schemas.openxmlformats.org/presentationml/2006/ole">
            <mc:AlternateContent xmlns:mc="http://schemas.openxmlformats.org/markup-compatibility/2006">
              <mc:Choice xmlns:v="urn:schemas-microsoft-com:vml" Requires="v">
                <p:oleObj name="Visio" r:id="rId2" imgW="2117886" imgH="1986240" progId="Visio.Drawing.11">
                  <p:embed/>
                </p:oleObj>
              </mc:Choice>
              <mc:Fallback>
                <p:oleObj name="Visio" r:id="rId2" imgW="2117886" imgH="1986240" progId="Visio.Drawing.11">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4198938" cy="3840985"/>
                      </a:xfrm>
                      <a:prstGeom prst="rect">
                        <a:avLst/>
                      </a:prstGeom>
                      <a:noFill/>
                    </p:spPr>
                  </p:pic>
                </p:oleObj>
              </mc:Fallback>
            </mc:AlternateContent>
          </a:graphicData>
        </a:graphic>
      </p:graphicFrame>
      <p:sp>
        <p:nvSpPr>
          <p:cNvPr id="4" name="TextBox 3"/>
          <p:cNvSpPr txBox="1"/>
          <p:nvPr/>
        </p:nvSpPr>
        <p:spPr>
          <a:xfrm>
            <a:off x="5410200" y="1981200"/>
            <a:ext cx="3505200" cy="2308324"/>
          </a:xfrm>
          <a:prstGeom prst="rect">
            <a:avLst/>
          </a:prstGeom>
          <a:noFill/>
        </p:spPr>
        <p:txBody>
          <a:bodyPr wrap="square" rtlCol="0">
            <a:spAutoFit/>
          </a:bodyPr>
          <a:lstStyle/>
          <a:p>
            <a:r>
              <a:rPr lang="sr-Latn-RS" dirty="0"/>
              <a:t>Dva opsega za struju i dva opsega za napon</a:t>
            </a:r>
          </a:p>
          <a:p>
            <a:r>
              <a:rPr lang="sr-Latn-RS" dirty="0"/>
              <a:t>Struja:</a:t>
            </a:r>
          </a:p>
          <a:p>
            <a:r>
              <a:rPr lang="sr-Latn-RS" dirty="0"/>
              <a:t>Položaji prekidača 1 i 2, položaj 1 odgovara većoj struji</a:t>
            </a:r>
          </a:p>
          <a:p>
            <a:r>
              <a:rPr lang="sr-Latn-RS" dirty="0"/>
              <a:t>Napon:</a:t>
            </a:r>
          </a:p>
          <a:p>
            <a:r>
              <a:rPr lang="sr-Latn-RS" dirty="0"/>
              <a:t>Položaji prekidača 3 i 4, položaj 4 odgovara većem naponu</a:t>
            </a:r>
            <a:endParaRPr lang="en-US" dirty="0"/>
          </a:p>
        </p:txBody>
      </p:sp>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297459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sr-Latn-CS"/>
              <a:t>I struja i napon</a:t>
            </a:r>
            <a:endParaRPr lang="sr-Cyrl-CS"/>
          </a:p>
        </p:txBody>
      </p:sp>
      <p:graphicFrame>
        <p:nvGraphicFramePr>
          <p:cNvPr id="3" name="Object 2"/>
          <p:cNvGraphicFramePr>
            <a:graphicFrameLocks noChangeAspect="1"/>
          </p:cNvGraphicFramePr>
          <p:nvPr>
            <p:extLst>
              <p:ext uri="{D42A27DB-BD31-4B8C-83A1-F6EECF244321}">
                <p14:modId xmlns:p14="http://schemas.microsoft.com/office/powerpoint/2010/main" val="240950426"/>
              </p:ext>
            </p:extLst>
          </p:nvPr>
        </p:nvGraphicFramePr>
        <p:xfrm>
          <a:off x="762000" y="1981199"/>
          <a:ext cx="4129878" cy="3873168"/>
        </p:xfrm>
        <a:graphic>
          <a:graphicData uri="http://schemas.openxmlformats.org/presentationml/2006/ole">
            <mc:AlternateContent xmlns:mc="http://schemas.openxmlformats.org/markup-compatibility/2006">
              <mc:Choice xmlns:v="urn:schemas-microsoft-com:vml" Requires="v">
                <p:oleObj name="Visio" r:id="rId2" imgW="2117886" imgH="1986240" progId="Visio.Drawing.11">
                  <p:embed/>
                </p:oleObj>
              </mc:Choice>
              <mc:Fallback>
                <p:oleObj name="Visio" r:id="rId2" imgW="2117886" imgH="1986240" progId="Visio.Drawing.11">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199"/>
                        <a:ext cx="4129878" cy="3873168"/>
                      </a:xfrm>
                      <a:prstGeom prst="rect">
                        <a:avLst/>
                      </a:prstGeom>
                      <a:noFill/>
                    </p:spPr>
                  </p:pic>
                </p:oleObj>
              </mc:Fallback>
            </mc:AlternateContent>
          </a:graphicData>
        </a:graphic>
      </p:graphicFrame>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pic>
        <p:nvPicPr>
          <p:cNvPr id="2" name="Picture 1">
            <a:extLst>
              <a:ext uri="{FF2B5EF4-FFF2-40B4-BE49-F238E27FC236}">
                <a16:creationId xmlns:a16="http://schemas.microsoft.com/office/drawing/2014/main" id="{90CB4AF4-7F6C-46E2-B651-A1E41D3DF813}"/>
              </a:ext>
            </a:extLst>
          </p:cNvPr>
          <p:cNvPicPr>
            <a:picLocks noChangeAspect="1"/>
          </p:cNvPicPr>
          <p:nvPr/>
        </p:nvPicPr>
        <p:blipFill>
          <a:blip r:embed="rId4"/>
          <a:stretch>
            <a:fillRect/>
          </a:stretch>
        </p:blipFill>
        <p:spPr>
          <a:xfrm>
            <a:off x="5638800" y="1981200"/>
            <a:ext cx="2550017" cy="3550596"/>
          </a:xfrm>
          <a:prstGeom prst="rect">
            <a:avLst/>
          </a:prstGeom>
        </p:spPr>
      </p:pic>
      <p:sp>
        <p:nvSpPr>
          <p:cNvPr id="6" name="TextBox 5">
            <a:extLst>
              <a:ext uri="{FF2B5EF4-FFF2-40B4-BE49-F238E27FC236}">
                <a16:creationId xmlns:a16="http://schemas.microsoft.com/office/drawing/2014/main" id="{968F8E5A-1F31-47E4-98CA-F6A43FEC693F}"/>
              </a:ext>
            </a:extLst>
          </p:cNvPr>
          <p:cNvSpPr txBox="1"/>
          <p:nvPr/>
        </p:nvSpPr>
        <p:spPr>
          <a:xfrm>
            <a:off x="5638800" y="5715000"/>
            <a:ext cx="2550017" cy="369332"/>
          </a:xfrm>
          <a:prstGeom prst="rect">
            <a:avLst/>
          </a:prstGeom>
          <a:noFill/>
        </p:spPr>
        <p:txBody>
          <a:bodyPr wrap="square" rtlCol="0">
            <a:spAutoFit/>
          </a:bodyPr>
          <a:lstStyle/>
          <a:p>
            <a:r>
              <a:rPr lang="sr-Latn-RS" dirty="0" err="1"/>
              <a:t>Predkidač</a:t>
            </a:r>
            <a:r>
              <a:rPr lang="sr-Latn-RS" dirty="0"/>
              <a:t> u položaju 1</a:t>
            </a:r>
            <a:endParaRPr lang="en-US" dirty="0"/>
          </a:p>
        </p:txBody>
      </p:sp>
    </p:spTree>
    <p:extLst>
      <p:ext uri="{BB962C8B-B14F-4D97-AF65-F5344CB8AC3E}">
        <p14:creationId xmlns:p14="http://schemas.microsoft.com/office/powerpoint/2010/main" val="297799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t>Elektro-mehani</a:t>
            </a:r>
            <a:r>
              <a:rPr lang="sr-Latn-CS"/>
              <a:t>č</a:t>
            </a:r>
            <a:r>
              <a:rPr lang="en-US"/>
              <a:t>ki instrumenti</a:t>
            </a:r>
            <a:endParaRPr lang="sr-Cyrl-CS"/>
          </a:p>
        </p:txBody>
      </p:sp>
      <p:sp>
        <p:nvSpPr>
          <p:cNvPr id="3" name="Content Placeholder 2"/>
          <p:cNvSpPr>
            <a:spLocks noGrp="1"/>
          </p:cNvSpPr>
          <p:nvPr>
            <p:ph idx="1"/>
          </p:nvPr>
        </p:nvSpPr>
        <p:spPr/>
        <p:txBody>
          <a:bodyPr>
            <a:normAutofit fontScale="92500" lnSpcReduction="10000"/>
          </a:bodyPr>
          <a:lstStyle/>
          <a:p>
            <a:pPr eaLnBrk="1" hangingPunct="1">
              <a:defRPr/>
            </a:pPr>
            <a:r>
              <a:rPr lang="sr-Latn-RS" dirty="0"/>
              <a:t>Prednosti</a:t>
            </a:r>
          </a:p>
          <a:p>
            <a:pPr lvl="1" eaLnBrk="1" hangingPunct="1">
              <a:defRPr/>
            </a:pPr>
            <a:r>
              <a:rPr lang="sr-Latn-CS" dirty="0"/>
              <a:t>A</a:t>
            </a:r>
            <a:r>
              <a:rPr lang="sr-Latn-RS" dirty="0"/>
              <a:t>mpermetri i voltmetri ne zahtevaju izvor napajanja</a:t>
            </a:r>
          </a:p>
          <a:p>
            <a:pPr lvl="1" eaLnBrk="1" hangingPunct="1">
              <a:defRPr/>
            </a:pPr>
            <a:r>
              <a:rPr lang="sr-Latn-RS" dirty="0"/>
              <a:t>Za neke primene “klasičan” inidkator sa kazaljkom je prednost</a:t>
            </a:r>
          </a:p>
          <a:p>
            <a:pPr eaLnBrk="1" hangingPunct="1">
              <a:defRPr/>
            </a:pPr>
            <a:r>
              <a:rPr lang="sr-Latn-RS" dirty="0"/>
              <a:t>Mane</a:t>
            </a:r>
          </a:p>
          <a:p>
            <a:pPr lvl="1" eaLnBrk="1" hangingPunct="1">
              <a:defRPr/>
            </a:pPr>
            <a:r>
              <a:rPr lang="sr-Latn-RS" dirty="0"/>
              <a:t>Relativno loše karakteristike u pogledu tačnosti i ulazne otpornosti u poredjenju s digitalnim instrumentima (i elektronskim instrumentima)</a:t>
            </a:r>
          </a:p>
          <a:p>
            <a:pPr lvl="1" eaLnBrk="1" hangingPunct="1">
              <a:defRPr/>
            </a:pPr>
            <a:r>
              <a:rPr lang="sr-Latn-RS" dirty="0"/>
              <a:t>Merenje ne može da se automatizuje</a:t>
            </a:r>
            <a:endParaRPr lang="sr-Cyrl-CS" dirty="0"/>
          </a:p>
        </p:txBody>
      </p:sp>
      <p:sp>
        <p:nvSpPr>
          <p:cNvPr id="4" name="Footer Placeholder 3"/>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sr-Latn-CS"/>
              <a:t>I struja i napon</a:t>
            </a:r>
            <a:endParaRPr lang="sr-Cyrl-CS"/>
          </a:p>
        </p:txBody>
      </p:sp>
      <p:graphicFrame>
        <p:nvGraphicFramePr>
          <p:cNvPr id="3" name="Object 2"/>
          <p:cNvGraphicFramePr>
            <a:graphicFrameLocks noChangeAspect="1"/>
          </p:cNvGraphicFramePr>
          <p:nvPr/>
        </p:nvGraphicFramePr>
        <p:xfrm>
          <a:off x="762000" y="1981199"/>
          <a:ext cx="4129878" cy="3873168"/>
        </p:xfrm>
        <a:graphic>
          <a:graphicData uri="http://schemas.openxmlformats.org/presentationml/2006/ole">
            <mc:AlternateContent xmlns:mc="http://schemas.openxmlformats.org/markup-compatibility/2006">
              <mc:Choice xmlns:v="urn:schemas-microsoft-com:vml" Requires="v">
                <p:oleObj name="Visio" r:id="rId2" imgW="2117886" imgH="1986240" progId="Visio.Drawing.11">
                  <p:embed/>
                </p:oleObj>
              </mc:Choice>
              <mc:Fallback>
                <p:oleObj name="Visio" r:id="rId2" imgW="2117886" imgH="1986240" progId="Visio.Drawing.11">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199"/>
                        <a:ext cx="4129878" cy="3873168"/>
                      </a:xfrm>
                      <a:prstGeom prst="rect">
                        <a:avLst/>
                      </a:prstGeom>
                      <a:noFill/>
                    </p:spPr>
                  </p:pic>
                </p:oleObj>
              </mc:Fallback>
            </mc:AlternateContent>
          </a:graphicData>
        </a:graphic>
      </p:graphicFrame>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sp>
        <p:nvSpPr>
          <p:cNvPr id="6" name="TextBox 5">
            <a:extLst>
              <a:ext uri="{FF2B5EF4-FFF2-40B4-BE49-F238E27FC236}">
                <a16:creationId xmlns:a16="http://schemas.microsoft.com/office/drawing/2014/main" id="{968F8E5A-1F31-47E4-98CA-F6A43FEC693F}"/>
              </a:ext>
            </a:extLst>
          </p:cNvPr>
          <p:cNvSpPr txBox="1"/>
          <p:nvPr/>
        </p:nvSpPr>
        <p:spPr>
          <a:xfrm>
            <a:off x="5638800" y="5715000"/>
            <a:ext cx="2550017" cy="369332"/>
          </a:xfrm>
          <a:prstGeom prst="rect">
            <a:avLst/>
          </a:prstGeom>
          <a:noFill/>
        </p:spPr>
        <p:txBody>
          <a:bodyPr wrap="square" rtlCol="0">
            <a:spAutoFit/>
          </a:bodyPr>
          <a:lstStyle/>
          <a:p>
            <a:r>
              <a:rPr lang="sr-Latn-RS" dirty="0"/>
              <a:t>Prekidač u položaju 2</a:t>
            </a:r>
            <a:endParaRPr lang="en-US" dirty="0"/>
          </a:p>
        </p:txBody>
      </p:sp>
      <p:pic>
        <p:nvPicPr>
          <p:cNvPr id="4" name="Picture 3">
            <a:extLst>
              <a:ext uri="{FF2B5EF4-FFF2-40B4-BE49-F238E27FC236}">
                <a16:creationId xmlns:a16="http://schemas.microsoft.com/office/drawing/2014/main" id="{7142D60C-7FC4-4765-AF61-DFA5D5796792}"/>
              </a:ext>
            </a:extLst>
          </p:cNvPr>
          <p:cNvPicPr>
            <a:picLocks noChangeAspect="1"/>
          </p:cNvPicPr>
          <p:nvPr/>
        </p:nvPicPr>
        <p:blipFill>
          <a:blip r:embed="rId4"/>
          <a:stretch>
            <a:fillRect/>
          </a:stretch>
        </p:blipFill>
        <p:spPr>
          <a:xfrm>
            <a:off x="5735390" y="1981199"/>
            <a:ext cx="2356835" cy="3463047"/>
          </a:xfrm>
          <a:prstGeom prst="rect">
            <a:avLst/>
          </a:prstGeom>
        </p:spPr>
      </p:pic>
    </p:spTree>
    <p:extLst>
      <p:ext uri="{BB962C8B-B14F-4D97-AF65-F5344CB8AC3E}">
        <p14:creationId xmlns:p14="http://schemas.microsoft.com/office/powerpoint/2010/main" val="2884533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33381"/>
            <a:ext cx="8229600" cy="1143000"/>
          </a:xfrm>
        </p:spPr>
        <p:txBody>
          <a:bodyPr/>
          <a:lstStyle/>
          <a:p>
            <a:pPr eaLnBrk="1" hangingPunct="1"/>
            <a:r>
              <a:rPr lang="sr-Latn-CS" dirty="0"/>
              <a:t>I struja i napon</a:t>
            </a:r>
            <a:endParaRPr lang="sr-Cyrl-CS" dirty="0"/>
          </a:p>
        </p:txBody>
      </p:sp>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sp>
        <p:nvSpPr>
          <p:cNvPr id="6" name="TextBox 5">
            <a:extLst>
              <a:ext uri="{FF2B5EF4-FFF2-40B4-BE49-F238E27FC236}">
                <a16:creationId xmlns:a16="http://schemas.microsoft.com/office/drawing/2014/main" id="{968F8E5A-1F31-47E4-98CA-F6A43FEC693F}"/>
              </a:ext>
            </a:extLst>
          </p:cNvPr>
          <p:cNvSpPr txBox="1"/>
          <p:nvPr/>
        </p:nvSpPr>
        <p:spPr>
          <a:xfrm>
            <a:off x="2875210" y="5387503"/>
            <a:ext cx="2550017" cy="369332"/>
          </a:xfrm>
          <a:prstGeom prst="rect">
            <a:avLst/>
          </a:prstGeom>
          <a:noFill/>
        </p:spPr>
        <p:txBody>
          <a:bodyPr wrap="square" rtlCol="0">
            <a:spAutoFit/>
          </a:bodyPr>
          <a:lstStyle/>
          <a:p>
            <a:r>
              <a:rPr lang="sr-Latn-RS" dirty="0"/>
              <a:t>Prekidač u položaju 2</a:t>
            </a:r>
            <a:endParaRPr lang="en-US" dirty="0"/>
          </a:p>
        </p:txBody>
      </p:sp>
      <p:pic>
        <p:nvPicPr>
          <p:cNvPr id="4" name="Picture 3">
            <a:extLst>
              <a:ext uri="{FF2B5EF4-FFF2-40B4-BE49-F238E27FC236}">
                <a16:creationId xmlns:a16="http://schemas.microsoft.com/office/drawing/2014/main" id="{7142D60C-7FC4-4765-AF61-DFA5D5796792}"/>
              </a:ext>
            </a:extLst>
          </p:cNvPr>
          <p:cNvPicPr>
            <a:picLocks noChangeAspect="1"/>
          </p:cNvPicPr>
          <p:nvPr/>
        </p:nvPicPr>
        <p:blipFill>
          <a:blip r:embed="rId2"/>
          <a:stretch>
            <a:fillRect/>
          </a:stretch>
        </p:blipFill>
        <p:spPr>
          <a:xfrm>
            <a:off x="2971800" y="1653702"/>
            <a:ext cx="2356835" cy="3463047"/>
          </a:xfrm>
          <a:prstGeom prst="rect">
            <a:avLst/>
          </a:prstGeom>
        </p:spPr>
      </p:pic>
      <p:pic>
        <p:nvPicPr>
          <p:cNvPr id="7" name="Picture 6">
            <a:extLst>
              <a:ext uri="{FF2B5EF4-FFF2-40B4-BE49-F238E27FC236}">
                <a16:creationId xmlns:a16="http://schemas.microsoft.com/office/drawing/2014/main" id="{AB43894B-8CF2-4366-9ADE-9C5F8ADFD8EC}"/>
              </a:ext>
            </a:extLst>
          </p:cNvPr>
          <p:cNvPicPr>
            <a:picLocks noChangeAspect="1"/>
          </p:cNvPicPr>
          <p:nvPr/>
        </p:nvPicPr>
        <p:blipFill>
          <a:blip r:embed="rId3"/>
          <a:stretch>
            <a:fillRect/>
          </a:stretch>
        </p:blipFill>
        <p:spPr>
          <a:xfrm>
            <a:off x="228600" y="1653702"/>
            <a:ext cx="2550017" cy="3550596"/>
          </a:xfrm>
          <a:prstGeom prst="rect">
            <a:avLst/>
          </a:prstGeom>
        </p:spPr>
      </p:pic>
      <p:sp>
        <p:nvSpPr>
          <p:cNvPr id="8" name="TextBox 7">
            <a:extLst>
              <a:ext uri="{FF2B5EF4-FFF2-40B4-BE49-F238E27FC236}">
                <a16:creationId xmlns:a16="http://schemas.microsoft.com/office/drawing/2014/main" id="{201B7DBC-228E-4EB6-8A85-E6314975620F}"/>
              </a:ext>
            </a:extLst>
          </p:cNvPr>
          <p:cNvSpPr txBox="1"/>
          <p:nvPr/>
        </p:nvSpPr>
        <p:spPr>
          <a:xfrm>
            <a:off x="228600" y="5387502"/>
            <a:ext cx="2550017" cy="369332"/>
          </a:xfrm>
          <a:prstGeom prst="rect">
            <a:avLst/>
          </a:prstGeom>
          <a:noFill/>
        </p:spPr>
        <p:txBody>
          <a:bodyPr wrap="square" rtlCol="0">
            <a:spAutoFit/>
          </a:bodyPr>
          <a:lstStyle/>
          <a:p>
            <a:r>
              <a:rPr lang="sr-Latn-RS" dirty="0"/>
              <a:t>Prekidač u položaju 1</a:t>
            </a:r>
            <a:endParaRPr lang="en-US" dirty="0"/>
          </a:p>
        </p:txBody>
      </p:sp>
      <p:graphicFrame>
        <p:nvGraphicFramePr>
          <p:cNvPr id="2" name="Object 1">
            <a:extLst>
              <a:ext uri="{FF2B5EF4-FFF2-40B4-BE49-F238E27FC236}">
                <a16:creationId xmlns:a16="http://schemas.microsoft.com/office/drawing/2014/main" id="{DF56C4C6-3871-431A-B32D-E06C3ED6616B}"/>
              </a:ext>
            </a:extLst>
          </p:cNvPr>
          <p:cNvGraphicFramePr>
            <a:graphicFrameLocks noChangeAspect="1"/>
          </p:cNvGraphicFramePr>
          <p:nvPr>
            <p:extLst>
              <p:ext uri="{D42A27DB-BD31-4B8C-83A1-F6EECF244321}">
                <p14:modId xmlns:p14="http://schemas.microsoft.com/office/powerpoint/2010/main" val="2990305855"/>
              </p:ext>
            </p:extLst>
          </p:nvPr>
        </p:nvGraphicFramePr>
        <p:xfrm>
          <a:off x="5521818" y="1417637"/>
          <a:ext cx="3571290" cy="2742660"/>
        </p:xfrm>
        <a:graphic>
          <a:graphicData uri="http://schemas.openxmlformats.org/presentationml/2006/ole">
            <mc:AlternateContent xmlns:mc="http://schemas.openxmlformats.org/markup-compatibility/2006">
              <mc:Choice xmlns:v="urn:schemas-microsoft-com:vml" Requires="v">
                <p:oleObj name="Equation" r:id="rId4" imgW="1587240" imgH="1218960" progId="Equation.DSMT4">
                  <p:embed/>
                </p:oleObj>
              </mc:Choice>
              <mc:Fallback>
                <p:oleObj name="Equation" r:id="rId4" imgW="1587240" imgH="1218960" progId="Equation.DSMT4">
                  <p:embed/>
                  <p:pic>
                    <p:nvPicPr>
                      <p:cNvPr id="0" name=""/>
                      <p:cNvPicPr/>
                      <p:nvPr/>
                    </p:nvPicPr>
                    <p:blipFill>
                      <a:blip r:embed="rId5"/>
                      <a:stretch>
                        <a:fillRect/>
                      </a:stretch>
                    </p:blipFill>
                    <p:spPr>
                      <a:xfrm>
                        <a:off x="5521818" y="1417637"/>
                        <a:ext cx="3571290" cy="2742660"/>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2578C85-82B7-4F8E-8BA2-9ACCCB156EB1}"/>
              </a:ext>
            </a:extLst>
          </p:cNvPr>
          <p:cNvSpPr/>
          <p:nvPr/>
        </p:nvSpPr>
        <p:spPr>
          <a:xfrm>
            <a:off x="7162800" y="3352800"/>
            <a:ext cx="909036" cy="79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614CABB-F354-4125-BE86-5EB3DC2DBC8D}"/>
              </a:ext>
            </a:extLst>
          </p:cNvPr>
          <p:cNvCxnSpPr/>
          <p:nvPr/>
        </p:nvCxnSpPr>
        <p:spPr>
          <a:xfrm>
            <a:off x="1676400" y="1905000"/>
            <a:ext cx="0" cy="4572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C6784D9-FF5C-4F5D-9A59-8CB9B284D57B}"/>
              </a:ext>
            </a:extLst>
          </p:cNvPr>
          <p:cNvSpPr txBox="1"/>
          <p:nvPr/>
        </p:nvSpPr>
        <p:spPr>
          <a:xfrm>
            <a:off x="1679088" y="1948934"/>
            <a:ext cx="454505"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I</a:t>
            </a:r>
            <a:r>
              <a:rPr lang="en-US" sz="2400" baseline="-25000" dirty="0">
                <a:latin typeface="Times New Roman" panose="02020603050405020304" pitchFamily="18" charset="0"/>
                <a:cs typeface="Times New Roman" panose="02020603050405020304" pitchFamily="18" charset="0"/>
              </a:rPr>
              <a:t>1</a:t>
            </a:r>
          </a:p>
        </p:txBody>
      </p:sp>
      <p:cxnSp>
        <p:nvCxnSpPr>
          <p:cNvPr id="14" name="Straight Arrow Connector 13">
            <a:extLst>
              <a:ext uri="{FF2B5EF4-FFF2-40B4-BE49-F238E27FC236}">
                <a16:creationId xmlns:a16="http://schemas.microsoft.com/office/drawing/2014/main" id="{DCC9D381-0403-4D53-BF91-1C5396516B29}"/>
              </a:ext>
            </a:extLst>
          </p:cNvPr>
          <p:cNvCxnSpPr/>
          <p:nvPr/>
        </p:nvCxnSpPr>
        <p:spPr>
          <a:xfrm>
            <a:off x="4342059" y="1852910"/>
            <a:ext cx="0" cy="4572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3FA715-AC1E-4DA2-A458-A03666AA069E}"/>
              </a:ext>
            </a:extLst>
          </p:cNvPr>
          <p:cNvSpPr txBox="1"/>
          <p:nvPr/>
        </p:nvSpPr>
        <p:spPr>
          <a:xfrm>
            <a:off x="4344747" y="1896844"/>
            <a:ext cx="454505"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I</a:t>
            </a:r>
            <a:r>
              <a:rPr lang="en-US" sz="2400" baseline="-25000"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53398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355F4B-B31A-4C10-B6CC-BDC22D6174C5}"/>
              </a:ext>
            </a:extLst>
          </p:cNvPr>
          <p:cNvPicPr>
            <a:picLocks noChangeAspect="1"/>
          </p:cNvPicPr>
          <p:nvPr/>
        </p:nvPicPr>
        <p:blipFill>
          <a:blip r:embed="rId2"/>
          <a:stretch>
            <a:fillRect/>
          </a:stretch>
        </p:blipFill>
        <p:spPr>
          <a:xfrm>
            <a:off x="2967507" y="1605064"/>
            <a:ext cx="3052293" cy="3511685"/>
          </a:xfrm>
          <a:prstGeom prst="rect">
            <a:avLst/>
          </a:prstGeom>
        </p:spPr>
      </p:pic>
      <p:sp>
        <p:nvSpPr>
          <p:cNvPr id="35842" name="Title 1"/>
          <p:cNvSpPr>
            <a:spLocks noGrp="1"/>
          </p:cNvSpPr>
          <p:nvPr>
            <p:ph type="title"/>
          </p:nvPr>
        </p:nvSpPr>
        <p:spPr>
          <a:xfrm>
            <a:off x="457200" y="233381"/>
            <a:ext cx="8229600" cy="1143000"/>
          </a:xfrm>
        </p:spPr>
        <p:txBody>
          <a:bodyPr/>
          <a:lstStyle/>
          <a:p>
            <a:pPr eaLnBrk="1" hangingPunct="1"/>
            <a:r>
              <a:rPr lang="sr-Latn-CS" dirty="0"/>
              <a:t>I struja i napon</a:t>
            </a:r>
            <a:endParaRPr lang="sr-Cyrl-CS" dirty="0"/>
          </a:p>
        </p:txBody>
      </p:sp>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sp>
        <p:nvSpPr>
          <p:cNvPr id="6" name="TextBox 5">
            <a:extLst>
              <a:ext uri="{FF2B5EF4-FFF2-40B4-BE49-F238E27FC236}">
                <a16:creationId xmlns:a16="http://schemas.microsoft.com/office/drawing/2014/main" id="{968F8E5A-1F31-47E4-98CA-F6A43FEC693F}"/>
              </a:ext>
            </a:extLst>
          </p:cNvPr>
          <p:cNvSpPr txBox="1"/>
          <p:nvPr/>
        </p:nvSpPr>
        <p:spPr>
          <a:xfrm>
            <a:off x="76200" y="5387503"/>
            <a:ext cx="2550017" cy="369332"/>
          </a:xfrm>
          <a:prstGeom prst="rect">
            <a:avLst/>
          </a:prstGeom>
          <a:noFill/>
        </p:spPr>
        <p:txBody>
          <a:bodyPr wrap="square" rtlCol="0">
            <a:spAutoFit/>
          </a:bodyPr>
          <a:lstStyle/>
          <a:p>
            <a:r>
              <a:rPr lang="sr-Latn-RS" dirty="0"/>
              <a:t>Prekidač u položaju 2</a:t>
            </a:r>
            <a:endParaRPr lang="en-US" dirty="0"/>
          </a:p>
        </p:txBody>
      </p:sp>
      <p:pic>
        <p:nvPicPr>
          <p:cNvPr id="4" name="Picture 3">
            <a:extLst>
              <a:ext uri="{FF2B5EF4-FFF2-40B4-BE49-F238E27FC236}">
                <a16:creationId xmlns:a16="http://schemas.microsoft.com/office/drawing/2014/main" id="{7142D60C-7FC4-4765-AF61-DFA5D5796792}"/>
              </a:ext>
            </a:extLst>
          </p:cNvPr>
          <p:cNvPicPr>
            <a:picLocks noChangeAspect="1"/>
          </p:cNvPicPr>
          <p:nvPr/>
        </p:nvPicPr>
        <p:blipFill>
          <a:blip r:embed="rId3"/>
          <a:stretch>
            <a:fillRect/>
          </a:stretch>
        </p:blipFill>
        <p:spPr>
          <a:xfrm>
            <a:off x="172790" y="1653702"/>
            <a:ext cx="2356835" cy="3463047"/>
          </a:xfrm>
          <a:prstGeom prst="rect">
            <a:avLst/>
          </a:prstGeom>
        </p:spPr>
      </p:pic>
      <p:sp>
        <p:nvSpPr>
          <p:cNvPr id="8" name="TextBox 7">
            <a:extLst>
              <a:ext uri="{FF2B5EF4-FFF2-40B4-BE49-F238E27FC236}">
                <a16:creationId xmlns:a16="http://schemas.microsoft.com/office/drawing/2014/main" id="{201B7DBC-228E-4EB6-8A85-E6314975620F}"/>
              </a:ext>
            </a:extLst>
          </p:cNvPr>
          <p:cNvSpPr txBox="1"/>
          <p:nvPr/>
        </p:nvSpPr>
        <p:spPr>
          <a:xfrm>
            <a:off x="2967507" y="5387503"/>
            <a:ext cx="2550017" cy="369332"/>
          </a:xfrm>
          <a:prstGeom prst="rect">
            <a:avLst/>
          </a:prstGeom>
          <a:noFill/>
        </p:spPr>
        <p:txBody>
          <a:bodyPr wrap="square" rtlCol="0">
            <a:spAutoFit/>
          </a:bodyPr>
          <a:lstStyle/>
          <a:p>
            <a:r>
              <a:rPr lang="sr-Latn-RS" dirty="0"/>
              <a:t>Prekidač u položaju </a:t>
            </a:r>
            <a:r>
              <a:rPr lang="en-US" dirty="0"/>
              <a:t>3</a:t>
            </a:r>
          </a:p>
        </p:txBody>
      </p:sp>
      <p:sp>
        <p:nvSpPr>
          <p:cNvPr id="9" name="Rectangle 8">
            <a:extLst>
              <a:ext uri="{FF2B5EF4-FFF2-40B4-BE49-F238E27FC236}">
                <a16:creationId xmlns:a16="http://schemas.microsoft.com/office/drawing/2014/main" id="{92578C85-82B7-4F8E-8BA2-9ACCCB156EB1}"/>
              </a:ext>
            </a:extLst>
          </p:cNvPr>
          <p:cNvSpPr/>
          <p:nvPr/>
        </p:nvSpPr>
        <p:spPr>
          <a:xfrm>
            <a:off x="228599" y="3124200"/>
            <a:ext cx="2209779" cy="2080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D96366F-0611-4370-8CD0-712AE305A390}"/>
              </a:ext>
            </a:extLst>
          </p:cNvPr>
          <p:cNvGrpSpPr/>
          <p:nvPr/>
        </p:nvGrpSpPr>
        <p:grpSpPr>
          <a:xfrm>
            <a:off x="4265056" y="1850781"/>
            <a:ext cx="457193" cy="505599"/>
            <a:chOff x="1676400" y="1905000"/>
            <a:chExt cx="457193" cy="505599"/>
          </a:xfrm>
        </p:grpSpPr>
        <p:cxnSp>
          <p:nvCxnSpPr>
            <p:cNvPr id="11" name="Straight Arrow Connector 10">
              <a:extLst>
                <a:ext uri="{FF2B5EF4-FFF2-40B4-BE49-F238E27FC236}">
                  <a16:creationId xmlns:a16="http://schemas.microsoft.com/office/drawing/2014/main" id="{C614CABB-F354-4125-BE86-5EB3DC2DBC8D}"/>
                </a:ext>
              </a:extLst>
            </p:cNvPr>
            <p:cNvCxnSpPr/>
            <p:nvPr/>
          </p:nvCxnSpPr>
          <p:spPr>
            <a:xfrm>
              <a:off x="1676400" y="1905000"/>
              <a:ext cx="0" cy="4572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C6784D9-FF5C-4F5D-9A59-8CB9B284D57B}"/>
                </a:ext>
              </a:extLst>
            </p:cNvPr>
            <p:cNvSpPr txBox="1"/>
            <p:nvPr/>
          </p:nvSpPr>
          <p:spPr>
            <a:xfrm>
              <a:off x="1679088" y="1948934"/>
              <a:ext cx="454505"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I</a:t>
              </a:r>
              <a:r>
                <a:rPr lang="en-US" sz="2400" baseline="-25000" dirty="0">
                  <a:latin typeface="Times New Roman" panose="02020603050405020304" pitchFamily="18" charset="0"/>
                  <a:cs typeface="Times New Roman" panose="02020603050405020304" pitchFamily="18" charset="0"/>
                </a:rPr>
                <a:t>3</a:t>
              </a:r>
            </a:p>
          </p:txBody>
        </p:sp>
      </p:grpSp>
      <p:cxnSp>
        <p:nvCxnSpPr>
          <p:cNvPr id="14" name="Straight Arrow Connector 13">
            <a:extLst>
              <a:ext uri="{FF2B5EF4-FFF2-40B4-BE49-F238E27FC236}">
                <a16:creationId xmlns:a16="http://schemas.microsoft.com/office/drawing/2014/main" id="{DCC9D381-0403-4D53-BF91-1C5396516B29}"/>
              </a:ext>
            </a:extLst>
          </p:cNvPr>
          <p:cNvCxnSpPr/>
          <p:nvPr/>
        </p:nvCxnSpPr>
        <p:spPr>
          <a:xfrm>
            <a:off x="1543049" y="1852910"/>
            <a:ext cx="0" cy="4572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3FA715-AC1E-4DA2-A458-A03666AA069E}"/>
              </a:ext>
            </a:extLst>
          </p:cNvPr>
          <p:cNvSpPr txBox="1"/>
          <p:nvPr/>
        </p:nvSpPr>
        <p:spPr>
          <a:xfrm>
            <a:off x="1545737" y="1896844"/>
            <a:ext cx="454505"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I</a:t>
            </a:r>
            <a:r>
              <a:rPr lang="en-US" sz="2400" baseline="-25000" dirty="0">
                <a:latin typeface="Times New Roman" panose="02020603050405020304" pitchFamily="18" charset="0"/>
                <a:cs typeface="Times New Roman" panose="02020603050405020304" pitchFamily="18" charset="0"/>
              </a:rPr>
              <a:t>2</a:t>
            </a:r>
          </a:p>
        </p:txBody>
      </p:sp>
      <p:sp>
        <p:nvSpPr>
          <p:cNvPr id="16" name="Rectangle 15">
            <a:extLst>
              <a:ext uri="{FF2B5EF4-FFF2-40B4-BE49-F238E27FC236}">
                <a16:creationId xmlns:a16="http://schemas.microsoft.com/office/drawing/2014/main" id="{48FD3940-7741-4F7E-A52A-65B55E3893AF}"/>
              </a:ext>
            </a:extLst>
          </p:cNvPr>
          <p:cNvSpPr/>
          <p:nvPr/>
        </p:nvSpPr>
        <p:spPr>
          <a:xfrm>
            <a:off x="2880419" y="3124200"/>
            <a:ext cx="2209779" cy="2080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a:extLst>
              <a:ext uri="{FF2B5EF4-FFF2-40B4-BE49-F238E27FC236}">
                <a16:creationId xmlns:a16="http://schemas.microsoft.com/office/drawing/2014/main" id="{6F76DC35-CF39-42E4-A5FD-E823419DD8BF}"/>
              </a:ext>
            </a:extLst>
          </p:cNvPr>
          <p:cNvGraphicFramePr>
            <a:graphicFrameLocks noChangeAspect="1"/>
          </p:cNvGraphicFramePr>
          <p:nvPr>
            <p:extLst>
              <p:ext uri="{D42A27DB-BD31-4B8C-83A1-F6EECF244321}">
                <p14:modId xmlns:p14="http://schemas.microsoft.com/office/powerpoint/2010/main" val="1112140243"/>
              </p:ext>
            </p:extLst>
          </p:nvPr>
        </p:nvGraphicFramePr>
        <p:xfrm>
          <a:off x="6781800" y="4192824"/>
          <a:ext cx="856980" cy="428490"/>
        </p:xfrm>
        <a:graphic>
          <a:graphicData uri="http://schemas.openxmlformats.org/presentationml/2006/ole">
            <mc:AlternateContent xmlns:mc="http://schemas.openxmlformats.org/markup-compatibility/2006">
              <mc:Choice xmlns:v="urn:schemas-microsoft-com:vml" Requires="v">
                <p:oleObj name="Equation" r:id="rId4" imgW="380880" imgH="190440" progId="Equation.DSMT4">
                  <p:embed/>
                </p:oleObj>
              </mc:Choice>
              <mc:Fallback>
                <p:oleObj name="Equation" r:id="rId4" imgW="380880" imgH="190440" progId="Equation.DSMT4">
                  <p:embed/>
                  <p:pic>
                    <p:nvPicPr>
                      <p:cNvPr id="0" name=""/>
                      <p:cNvPicPr/>
                      <p:nvPr/>
                    </p:nvPicPr>
                    <p:blipFill>
                      <a:blip r:embed="rId5"/>
                      <a:stretch>
                        <a:fillRect/>
                      </a:stretch>
                    </p:blipFill>
                    <p:spPr>
                      <a:xfrm>
                        <a:off x="6781800" y="4192824"/>
                        <a:ext cx="856980" cy="428490"/>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F68CDF0-C8E5-4843-AA14-A4D34794B551}"/>
              </a:ext>
            </a:extLst>
          </p:cNvPr>
          <p:cNvSpPr/>
          <p:nvPr/>
        </p:nvSpPr>
        <p:spPr>
          <a:xfrm>
            <a:off x="6781800" y="4038600"/>
            <a:ext cx="909036" cy="79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684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sr-Latn-CS"/>
              <a:t>Merenje naizmenične struje</a:t>
            </a:r>
            <a:endParaRPr lang="en-US"/>
          </a:p>
        </p:txBody>
      </p:sp>
      <p:sp>
        <p:nvSpPr>
          <p:cNvPr id="36867" name="Rectangle 3"/>
          <p:cNvSpPr>
            <a:spLocks noGrp="1" noChangeArrowheads="1"/>
          </p:cNvSpPr>
          <p:nvPr>
            <p:ph type="body" idx="1"/>
          </p:nvPr>
        </p:nvSpPr>
        <p:spPr/>
        <p:txBody>
          <a:bodyPr/>
          <a:lstStyle/>
          <a:p>
            <a:pPr eaLnBrk="1" hangingPunct="1"/>
            <a:r>
              <a:rPr lang="sr-Latn-CS" dirty="0"/>
              <a:t>Kada se struja oblika </a:t>
            </a:r>
            <a:r>
              <a:rPr lang="sr-Latn-CS" i="1" dirty="0"/>
              <a:t>I</a:t>
            </a:r>
            <a:r>
              <a:rPr lang="sr-Latn-CS" baseline="-25000" dirty="0"/>
              <a:t>0</a:t>
            </a:r>
            <a:r>
              <a:rPr lang="sr-Latn-CS" dirty="0"/>
              <a:t>sin(</a:t>
            </a:r>
            <a:r>
              <a:rPr lang="sr-Latn-CS" dirty="0">
                <a:sym typeface="Symbol" pitchFamily="18" charset="2"/>
              </a:rPr>
              <a:t></a:t>
            </a:r>
            <a:r>
              <a:rPr lang="sr-Latn-CS" i="1" dirty="0">
                <a:sym typeface="Symbol" pitchFamily="18" charset="2"/>
              </a:rPr>
              <a:t>t</a:t>
            </a:r>
            <a:r>
              <a:rPr lang="sr-Latn-CS" dirty="0"/>
              <a:t>), priključi na ulaze instrumenta sa pokretnim kalemom, instrument će pokazivati srednju vrednost struje, što je 0</a:t>
            </a:r>
          </a:p>
          <a:p>
            <a:pPr eaLnBrk="1" hangingPunct="1"/>
            <a:r>
              <a:rPr lang="sr-Latn-CS" dirty="0"/>
              <a:t>Dodaju se ispravljači, kola koja </a:t>
            </a:r>
            <a:r>
              <a:rPr lang="en-US" dirty="0"/>
              <a:t>n</a:t>
            </a:r>
            <a:r>
              <a:rPr lang="sr-Latn-CS" dirty="0"/>
              <a:t>aizmeničnu struju</a:t>
            </a:r>
            <a:r>
              <a:rPr lang="en-US" dirty="0"/>
              <a:t> </a:t>
            </a:r>
            <a:r>
              <a:rPr lang="sr-Latn-RS" dirty="0"/>
              <a:t>„</a:t>
            </a:r>
            <a:r>
              <a:rPr lang="en-US" dirty="0" err="1"/>
              <a:t>ispravljaju</a:t>
            </a:r>
            <a:r>
              <a:rPr lang="en-US" dirty="0"/>
              <a:t>”</a:t>
            </a:r>
            <a:r>
              <a:rPr lang="sr-Latn-RS" dirty="0"/>
              <a:t> – koristi se termin „jednosmerna“ struja koji ne znači da je ta struja konstantna/nepromenljiva u vremenu</a:t>
            </a:r>
            <a:endParaRPr lang="en-US" dirty="0"/>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sr-Latn-CS"/>
              <a:t>Poluprovodničke diode</a:t>
            </a:r>
            <a:endParaRPr lang="en-US"/>
          </a:p>
        </p:txBody>
      </p:sp>
      <p:graphicFrame>
        <p:nvGraphicFramePr>
          <p:cNvPr id="18434" name="Object 4"/>
          <p:cNvGraphicFramePr>
            <a:graphicFrameLocks noGrp="1" noChangeAspect="1"/>
          </p:cNvGraphicFramePr>
          <p:nvPr>
            <p:ph idx="1"/>
          </p:nvPr>
        </p:nvGraphicFramePr>
        <p:xfrm>
          <a:off x="990600" y="1677988"/>
          <a:ext cx="1630363" cy="804862"/>
        </p:xfrm>
        <a:graphic>
          <a:graphicData uri="http://schemas.openxmlformats.org/presentationml/2006/ole">
            <mc:AlternateContent xmlns:mc="http://schemas.openxmlformats.org/markup-compatibility/2006">
              <mc:Choice xmlns:v="urn:schemas-microsoft-com:vml" Requires="v">
                <p:oleObj name="Visio" r:id="rId2" imgW="1121857" imgH="553260" progId="Visio.Drawing.11">
                  <p:embed/>
                </p:oleObj>
              </mc:Choice>
              <mc:Fallback>
                <p:oleObj name="Visio" r:id="rId2" imgW="1121857" imgH="553260"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7988"/>
                        <a:ext cx="1630363"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Text Box 7"/>
          <p:cNvSpPr txBox="1">
            <a:spLocks noChangeArrowheads="1"/>
          </p:cNvSpPr>
          <p:nvPr/>
        </p:nvSpPr>
        <p:spPr bwMode="auto">
          <a:xfrm>
            <a:off x="5562600" y="1447800"/>
            <a:ext cx="3581400" cy="5355312"/>
          </a:xfrm>
          <a:prstGeom prst="rect">
            <a:avLst/>
          </a:prstGeom>
          <a:noFill/>
          <a:ln w="9525">
            <a:noFill/>
            <a:miter lim="800000"/>
            <a:headEnd/>
            <a:tailEnd/>
          </a:ln>
        </p:spPr>
        <p:txBody>
          <a:bodyPr>
            <a:spAutoFit/>
          </a:bodyPr>
          <a:lstStyle/>
          <a:p>
            <a:pPr>
              <a:spcBef>
                <a:spcPct val="50000"/>
              </a:spcBef>
            </a:pPr>
            <a:r>
              <a:rPr lang="sr-Latn-CS" b="1" dirty="0"/>
              <a:t>Strujno naponska karakteristika diode</a:t>
            </a:r>
          </a:p>
          <a:p>
            <a:pPr>
              <a:spcBef>
                <a:spcPct val="50000"/>
              </a:spcBef>
            </a:pPr>
            <a:r>
              <a:rPr lang="sr-Latn-CS" b="1" dirty="0"/>
              <a:t>Crno – karakteristika diode</a:t>
            </a:r>
          </a:p>
          <a:p>
            <a:pPr>
              <a:spcBef>
                <a:spcPct val="50000"/>
              </a:spcBef>
            </a:pPr>
            <a:r>
              <a:rPr lang="sr-Latn-CS" b="1" dirty="0"/>
              <a:t>Plavo – idealna dioda (on-off)</a:t>
            </a:r>
          </a:p>
          <a:p>
            <a:pPr>
              <a:spcBef>
                <a:spcPct val="50000"/>
              </a:spcBef>
            </a:pPr>
            <a:r>
              <a:rPr lang="sr-Latn-CS" b="1" dirty="0"/>
              <a:t>Crveno – prag provodjenja, dioda ne vodi do Vd a onda idealno vodi, pozitivno polarisana dioda se modeluje se stalnim naponskim generatorom Vd</a:t>
            </a:r>
          </a:p>
          <a:p>
            <a:pPr>
              <a:spcBef>
                <a:spcPct val="50000"/>
              </a:spcBef>
            </a:pPr>
            <a:r>
              <a:rPr lang="sr-Latn-CS" b="1" dirty="0"/>
              <a:t>Zeleno – dioda ne vodi do Vd a onda se ponaša kao mala otpornost, pozitivno polarisana dioda se modeluje rednom vezom stalnog naponskog generatora Vd i otpornika</a:t>
            </a:r>
            <a:endParaRPr lang="en-US" b="1" dirty="0"/>
          </a:p>
        </p:txBody>
      </p:sp>
      <p:pic>
        <p:nvPicPr>
          <p:cNvPr id="18437" name="Picture 8"/>
          <p:cNvPicPr>
            <a:picLocks noChangeAspect="1" noChangeArrowheads="1"/>
          </p:cNvPicPr>
          <p:nvPr/>
        </p:nvPicPr>
        <p:blipFill>
          <a:blip r:embed="rId4" cstate="print"/>
          <a:srcRect/>
          <a:stretch>
            <a:fillRect/>
          </a:stretch>
        </p:blipFill>
        <p:spPr bwMode="auto">
          <a:xfrm>
            <a:off x="152400" y="1841500"/>
            <a:ext cx="5362575" cy="40259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sr-Latn-CS"/>
              <a:t>Poluprovodničke diode</a:t>
            </a:r>
            <a:endParaRPr lang="en-US"/>
          </a:p>
        </p:txBody>
      </p:sp>
      <p:pic>
        <p:nvPicPr>
          <p:cNvPr id="3" name="Picture 2"/>
          <p:cNvPicPr>
            <a:picLocks noChangeAspect="1"/>
          </p:cNvPicPr>
          <p:nvPr/>
        </p:nvPicPr>
        <p:blipFill>
          <a:blip r:embed="rId2"/>
          <a:stretch>
            <a:fillRect/>
          </a:stretch>
        </p:blipFill>
        <p:spPr>
          <a:xfrm>
            <a:off x="1317949" y="1676400"/>
            <a:ext cx="6508101" cy="4162425"/>
          </a:xfrm>
          <a:prstGeom prst="rect">
            <a:avLst/>
          </a:prstGeom>
        </p:spPr>
      </p:pic>
      <p:sp>
        <p:nvSpPr>
          <p:cNvPr id="4" name="Footer Placeholder 3"/>
          <p:cNvSpPr>
            <a:spLocks noGrp="1"/>
          </p:cNvSpPr>
          <p:nvPr>
            <p:ph type="ftr" sz="quarter" idx="10"/>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3215095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4363755"/>
            <a:ext cx="3526538" cy="1884645"/>
          </a:xfrm>
          <a:prstGeom prst="rect">
            <a:avLst/>
          </a:prstGeom>
        </p:spPr>
      </p:pic>
      <p:sp>
        <p:nvSpPr>
          <p:cNvPr id="19461" name="Rectangle 2"/>
          <p:cNvSpPr>
            <a:spLocks noGrp="1" noChangeArrowheads="1"/>
          </p:cNvSpPr>
          <p:nvPr>
            <p:ph type="title"/>
          </p:nvPr>
        </p:nvSpPr>
        <p:spPr/>
        <p:txBody>
          <a:bodyPr/>
          <a:lstStyle/>
          <a:p>
            <a:pPr eaLnBrk="1" hangingPunct="1"/>
            <a:r>
              <a:rPr lang="sr-Latn-CS"/>
              <a:t>“Ispravljanje” signala</a:t>
            </a:r>
            <a:endParaRPr lang="en-US"/>
          </a:p>
        </p:txBody>
      </p:sp>
      <p:graphicFrame>
        <p:nvGraphicFramePr>
          <p:cNvPr id="19459" name="Object 9"/>
          <p:cNvGraphicFramePr>
            <a:graphicFrameLocks noChangeAspect="1"/>
          </p:cNvGraphicFramePr>
          <p:nvPr>
            <p:extLst>
              <p:ext uri="{D42A27DB-BD31-4B8C-83A1-F6EECF244321}">
                <p14:modId xmlns:p14="http://schemas.microsoft.com/office/powerpoint/2010/main" val="1657248833"/>
              </p:ext>
            </p:extLst>
          </p:nvPr>
        </p:nvGraphicFramePr>
        <p:xfrm>
          <a:off x="647700" y="1219200"/>
          <a:ext cx="7810500" cy="2643188"/>
        </p:xfrm>
        <a:graphic>
          <a:graphicData uri="http://schemas.openxmlformats.org/presentationml/2006/ole">
            <mc:AlternateContent xmlns:mc="http://schemas.openxmlformats.org/markup-compatibility/2006">
              <mc:Choice xmlns:v="urn:schemas-microsoft-com:vml" Requires="v">
                <p:oleObj name="Visio" r:id="rId3" imgW="5722443" imgH="1927773" progId="Visio.Drawing.11">
                  <p:embed/>
                </p:oleObj>
              </mc:Choice>
              <mc:Fallback>
                <p:oleObj name="Visio" r:id="rId3" imgW="5722443" imgH="1927773" progId="Visio.Drawing.11">
                  <p:embed/>
                  <p:pic>
                    <p:nvPicPr>
                      <p:cNvPr id="0" name="Object 9"/>
                      <p:cNvPicPr>
                        <a:picLocks noChangeAspect="1" noChangeArrowheads="1"/>
                      </p:cNvPicPr>
                      <p:nvPr/>
                    </p:nvPicPr>
                    <p:blipFill>
                      <a:blip r:embed="rId4"/>
                      <a:srcRect/>
                      <a:stretch>
                        <a:fillRect/>
                      </a:stretch>
                    </p:blipFill>
                    <p:spPr bwMode="auto">
                      <a:xfrm>
                        <a:off x="647700" y="1219200"/>
                        <a:ext cx="7810500" cy="264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Text Box 13"/>
          <p:cNvSpPr txBox="1">
            <a:spLocks noChangeArrowheads="1"/>
          </p:cNvSpPr>
          <p:nvPr/>
        </p:nvSpPr>
        <p:spPr bwMode="auto">
          <a:xfrm>
            <a:off x="3505200" y="3733800"/>
            <a:ext cx="1619250" cy="366713"/>
          </a:xfrm>
          <a:prstGeom prst="rect">
            <a:avLst/>
          </a:prstGeom>
          <a:noFill/>
          <a:ln w="9525">
            <a:noFill/>
            <a:miter lim="800000"/>
            <a:headEnd/>
            <a:tailEnd/>
          </a:ln>
        </p:spPr>
        <p:txBody>
          <a:bodyPr wrap="none">
            <a:spAutoFit/>
          </a:bodyPr>
          <a:lstStyle/>
          <a:p>
            <a:r>
              <a:rPr lang="sr-Latn-CS" b="1" dirty="0">
                <a:solidFill>
                  <a:srgbClr val="FF0000"/>
                </a:solidFill>
              </a:rPr>
              <a:t>Izlazni napon</a:t>
            </a:r>
            <a:endParaRPr lang="en-US" b="1" dirty="0">
              <a:solidFill>
                <a:srgbClr val="FF0000"/>
              </a:solidFill>
            </a:endParaRPr>
          </a:p>
        </p:txBody>
      </p:sp>
      <p:sp>
        <p:nvSpPr>
          <p:cNvPr id="19463" name="Line 14"/>
          <p:cNvSpPr>
            <a:spLocks noChangeShapeType="1"/>
          </p:cNvSpPr>
          <p:nvPr/>
        </p:nvSpPr>
        <p:spPr bwMode="auto">
          <a:xfrm flipH="1">
            <a:off x="3810000" y="4125630"/>
            <a:ext cx="271276" cy="1026092"/>
          </a:xfrm>
          <a:prstGeom prst="line">
            <a:avLst/>
          </a:prstGeom>
          <a:noFill/>
          <a:ln w="9525">
            <a:solidFill>
              <a:srgbClr val="FF0000"/>
            </a:solidFill>
            <a:round/>
            <a:headEnd/>
            <a:tailEnd type="triangle" w="med" len="med"/>
          </a:ln>
        </p:spPr>
        <p:txBody>
          <a:bodyPr/>
          <a:lstStyle/>
          <a:p>
            <a:endParaRPr lang="sr-Cyrl-CS"/>
          </a:p>
        </p:txBody>
      </p:sp>
      <p:sp>
        <p:nvSpPr>
          <p:cNvPr id="19464" name="Line 17"/>
          <p:cNvSpPr>
            <a:spLocks noChangeShapeType="1"/>
          </p:cNvSpPr>
          <p:nvPr/>
        </p:nvSpPr>
        <p:spPr bwMode="auto">
          <a:xfrm>
            <a:off x="5117608" y="4100513"/>
            <a:ext cx="597392" cy="663859"/>
          </a:xfrm>
          <a:prstGeom prst="line">
            <a:avLst/>
          </a:prstGeom>
          <a:noFill/>
          <a:ln w="9525">
            <a:solidFill>
              <a:srgbClr val="FF0000"/>
            </a:solidFill>
            <a:round/>
            <a:headEnd/>
            <a:tailEnd type="triangle" w="med" len="med"/>
          </a:ln>
        </p:spPr>
        <p:txBody>
          <a:bodyPr/>
          <a:lstStyle/>
          <a:p>
            <a:endParaRPr lang="sr-Cyrl-CS"/>
          </a:p>
        </p:txBody>
      </p:sp>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pic>
        <p:nvPicPr>
          <p:cNvPr id="6" name="Picture 5"/>
          <p:cNvPicPr>
            <a:picLocks noChangeAspect="1"/>
          </p:cNvPicPr>
          <p:nvPr/>
        </p:nvPicPr>
        <p:blipFill>
          <a:blip r:embed="rId5"/>
          <a:stretch>
            <a:fillRect/>
          </a:stretch>
        </p:blipFill>
        <p:spPr>
          <a:xfrm>
            <a:off x="5215146" y="4365202"/>
            <a:ext cx="3520733" cy="18817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0200" y="4287555"/>
            <a:ext cx="3529440" cy="1884645"/>
          </a:xfrm>
          <a:prstGeom prst="rect">
            <a:avLst/>
          </a:prstGeom>
        </p:spPr>
      </p:pic>
      <p:sp>
        <p:nvSpPr>
          <p:cNvPr id="19461" name="Rectangle 2"/>
          <p:cNvSpPr>
            <a:spLocks noGrp="1" noChangeArrowheads="1"/>
          </p:cNvSpPr>
          <p:nvPr>
            <p:ph type="title"/>
          </p:nvPr>
        </p:nvSpPr>
        <p:spPr/>
        <p:txBody>
          <a:bodyPr/>
          <a:lstStyle/>
          <a:p>
            <a:pPr eaLnBrk="1" hangingPunct="1"/>
            <a:r>
              <a:rPr lang="sr-Latn-CS"/>
              <a:t>“Ispravljanje” signala</a:t>
            </a:r>
            <a:endParaRPr lang="en-US"/>
          </a:p>
        </p:txBody>
      </p:sp>
      <p:sp>
        <p:nvSpPr>
          <p:cNvPr id="19462" name="Text Box 13"/>
          <p:cNvSpPr txBox="1">
            <a:spLocks noChangeArrowheads="1"/>
          </p:cNvSpPr>
          <p:nvPr/>
        </p:nvSpPr>
        <p:spPr bwMode="auto">
          <a:xfrm>
            <a:off x="3486150" y="3088198"/>
            <a:ext cx="3993401" cy="369332"/>
          </a:xfrm>
          <a:prstGeom prst="rect">
            <a:avLst/>
          </a:prstGeom>
          <a:noFill/>
          <a:ln w="9525">
            <a:noFill/>
            <a:miter lim="800000"/>
            <a:headEnd/>
            <a:tailEnd/>
          </a:ln>
        </p:spPr>
        <p:txBody>
          <a:bodyPr wrap="none">
            <a:spAutoFit/>
          </a:bodyPr>
          <a:lstStyle/>
          <a:p>
            <a:r>
              <a:rPr lang="sr-Latn-CS" b="1" dirty="0">
                <a:solidFill>
                  <a:srgbClr val="FF0000"/>
                </a:solidFill>
              </a:rPr>
              <a:t>Napon</a:t>
            </a:r>
            <a:r>
              <a:rPr lang="en-US" b="1" dirty="0">
                <a:solidFill>
                  <a:srgbClr val="FF0000"/>
                </a:solidFill>
              </a:rPr>
              <a:t> </a:t>
            </a:r>
            <a:r>
              <a:rPr lang="en-US" b="1" dirty="0" err="1">
                <a:solidFill>
                  <a:srgbClr val="FF0000"/>
                </a:solidFill>
              </a:rPr>
              <a:t>na</a:t>
            </a:r>
            <a:r>
              <a:rPr lang="en-US" b="1" dirty="0">
                <a:solidFill>
                  <a:srgbClr val="FF0000"/>
                </a:solidFill>
              </a:rPr>
              <a:t> </a:t>
            </a:r>
            <a:r>
              <a:rPr lang="en-US" b="1" dirty="0" err="1">
                <a:solidFill>
                  <a:srgbClr val="FF0000"/>
                </a:solidFill>
              </a:rPr>
              <a:t>iz</a:t>
            </a:r>
            <a:r>
              <a:rPr lang="sr-Latn-RS" b="1" dirty="0">
                <a:solidFill>
                  <a:srgbClr val="FF0000"/>
                </a:solidFill>
              </a:rPr>
              <a:t>lazu ispravljačkog kola</a:t>
            </a:r>
            <a:endParaRPr lang="en-US" b="1" dirty="0">
              <a:solidFill>
                <a:srgbClr val="FF0000"/>
              </a:solidFill>
            </a:endParaRPr>
          </a:p>
        </p:txBody>
      </p:sp>
      <p:sp>
        <p:nvSpPr>
          <p:cNvPr id="19463" name="Line 14"/>
          <p:cNvSpPr>
            <a:spLocks noChangeShapeType="1"/>
          </p:cNvSpPr>
          <p:nvPr/>
        </p:nvSpPr>
        <p:spPr bwMode="auto">
          <a:xfrm flipH="1">
            <a:off x="3859639" y="3450782"/>
            <a:ext cx="294130" cy="1730818"/>
          </a:xfrm>
          <a:prstGeom prst="line">
            <a:avLst/>
          </a:prstGeom>
          <a:noFill/>
          <a:ln w="9525">
            <a:solidFill>
              <a:srgbClr val="FF0000"/>
            </a:solidFill>
            <a:round/>
            <a:headEnd/>
            <a:tailEnd type="triangle" w="med" len="med"/>
          </a:ln>
        </p:spPr>
        <p:txBody>
          <a:bodyPr/>
          <a:lstStyle/>
          <a:p>
            <a:endParaRPr lang="sr-Cyrl-CS"/>
          </a:p>
        </p:txBody>
      </p:sp>
      <p:sp>
        <p:nvSpPr>
          <p:cNvPr id="19464" name="Line 17"/>
          <p:cNvSpPr>
            <a:spLocks noChangeShapeType="1"/>
          </p:cNvSpPr>
          <p:nvPr/>
        </p:nvSpPr>
        <p:spPr bwMode="auto">
          <a:xfrm>
            <a:off x="4648200" y="3465582"/>
            <a:ext cx="1066800" cy="954018"/>
          </a:xfrm>
          <a:prstGeom prst="line">
            <a:avLst/>
          </a:prstGeom>
          <a:noFill/>
          <a:ln w="9525">
            <a:solidFill>
              <a:srgbClr val="FF0000"/>
            </a:solidFill>
            <a:round/>
            <a:headEnd/>
            <a:tailEnd type="triangle" w="med" len="med"/>
          </a:ln>
        </p:spPr>
        <p:txBody>
          <a:bodyPr/>
          <a:lstStyle/>
          <a:p>
            <a:endParaRPr lang="sr-Cyrl-CS"/>
          </a:p>
        </p:txBody>
      </p:sp>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
        <p:nvSpPr>
          <p:cNvPr id="2" name="TextBox 1"/>
          <p:cNvSpPr txBox="1"/>
          <p:nvPr/>
        </p:nvSpPr>
        <p:spPr>
          <a:xfrm>
            <a:off x="304800" y="1600200"/>
            <a:ext cx="8458200" cy="1477328"/>
          </a:xfrm>
          <a:prstGeom prst="rect">
            <a:avLst/>
          </a:prstGeom>
          <a:noFill/>
        </p:spPr>
        <p:txBody>
          <a:bodyPr wrap="square" rtlCol="0">
            <a:spAutoFit/>
          </a:bodyPr>
          <a:lstStyle/>
          <a:p>
            <a:r>
              <a:rPr lang="en-US" b="1" dirty="0" err="1">
                <a:solidFill>
                  <a:srgbClr val="FF0000"/>
                </a:solidFill>
              </a:rPr>
              <a:t>Ispravljeni</a:t>
            </a:r>
            <a:r>
              <a:rPr lang="en-US" dirty="0"/>
              <a:t> </a:t>
            </a:r>
            <a:r>
              <a:rPr lang="en-US" dirty="0" err="1"/>
              <a:t>naponi</a:t>
            </a:r>
            <a:r>
              <a:rPr lang="en-US" dirty="0"/>
              <a:t> </a:t>
            </a:r>
            <a:r>
              <a:rPr lang="en-US" dirty="0" err="1"/>
              <a:t>su</a:t>
            </a:r>
            <a:r>
              <a:rPr lang="sr-Latn-RS" dirty="0"/>
              <a:t>, i dalje, promenljivi u vremenu ali su pozitivni, pa je </a:t>
            </a:r>
            <a:r>
              <a:rPr lang="sr-Latn-RS" b="1" dirty="0">
                <a:solidFill>
                  <a:srgbClr val="0070C0"/>
                </a:solidFill>
              </a:rPr>
              <a:t>srednja vrednost</a:t>
            </a:r>
            <a:r>
              <a:rPr lang="sr-Latn-RS" dirty="0"/>
              <a:t> pozitivna</a:t>
            </a:r>
          </a:p>
          <a:p>
            <a:endParaRPr lang="en-US" dirty="0"/>
          </a:p>
          <a:p>
            <a:r>
              <a:rPr lang="sr-Latn-RS" dirty="0"/>
              <a:t>Zbog karakterisika instrumenta</a:t>
            </a:r>
            <a:r>
              <a:rPr lang="en-US" dirty="0"/>
              <a:t> </a:t>
            </a:r>
            <a:r>
              <a:rPr lang="en-US" dirty="0" err="1"/>
              <a:t>sa</a:t>
            </a:r>
            <a:r>
              <a:rPr lang="en-US" dirty="0"/>
              <a:t> </a:t>
            </a:r>
            <a:r>
              <a:rPr lang="en-US" dirty="0" err="1"/>
              <a:t>pokretnim</a:t>
            </a:r>
            <a:r>
              <a:rPr lang="en-US" dirty="0"/>
              <a:t> </a:t>
            </a:r>
            <a:r>
              <a:rPr lang="en-US" dirty="0" err="1"/>
              <a:t>kalemom</a:t>
            </a:r>
            <a:r>
              <a:rPr lang="sr-Latn-RS" dirty="0"/>
              <a:t>, pokazivanje instrumenta će biti jednako toj </a:t>
            </a:r>
            <a:r>
              <a:rPr lang="sr-Latn-RS" b="1" dirty="0">
                <a:solidFill>
                  <a:srgbClr val="0070C0"/>
                </a:solidFill>
              </a:rPr>
              <a:t>srednjoj vrednosti</a:t>
            </a:r>
            <a:endParaRPr lang="en-US" b="1" dirty="0">
              <a:solidFill>
                <a:srgbClr val="0070C0"/>
              </a:solidFill>
            </a:endParaRPr>
          </a:p>
        </p:txBody>
      </p:sp>
      <p:pic>
        <p:nvPicPr>
          <p:cNvPr id="7" name="Picture 6"/>
          <p:cNvPicPr>
            <a:picLocks noChangeAspect="1"/>
          </p:cNvPicPr>
          <p:nvPr/>
        </p:nvPicPr>
        <p:blipFill>
          <a:blip r:embed="rId3"/>
          <a:stretch>
            <a:fillRect/>
          </a:stretch>
        </p:blipFill>
        <p:spPr>
          <a:xfrm>
            <a:off x="5170931" y="4290450"/>
            <a:ext cx="3526538" cy="1881750"/>
          </a:xfrm>
          <a:prstGeom prst="rect">
            <a:avLst/>
          </a:prstGeom>
        </p:spPr>
      </p:pic>
      <p:sp>
        <p:nvSpPr>
          <p:cNvPr id="15" name="Text Box 13"/>
          <p:cNvSpPr txBox="1">
            <a:spLocks noChangeArrowheads="1"/>
          </p:cNvSpPr>
          <p:nvPr/>
        </p:nvSpPr>
        <p:spPr bwMode="auto">
          <a:xfrm>
            <a:off x="160368" y="3508203"/>
            <a:ext cx="3211135" cy="646331"/>
          </a:xfrm>
          <a:prstGeom prst="rect">
            <a:avLst/>
          </a:prstGeom>
          <a:noFill/>
          <a:ln w="9525">
            <a:noFill/>
            <a:miter lim="800000"/>
            <a:headEnd/>
            <a:tailEnd/>
          </a:ln>
        </p:spPr>
        <p:txBody>
          <a:bodyPr wrap="none">
            <a:spAutoFit/>
          </a:bodyPr>
          <a:lstStyle/>
          <a:p>
            <a:r>
              <a:rPr lang="sr-Latn-CS" b="1" dirty="0">
                <a:solidFill>
                  <a:srgbClr val="0070C0"/>
                </a:solidFill>
              </a:rPr>
              <a:t>Srednja vrednost napona</a:t>
            </a:r>
            <a:r>
              <a:rPr lang="en-US" b="1" dirty="0">
                <a:solidFill>
                  <a:srgbClr val="0070C0"/>
                </a:solidFill>
              </a:rPr>
              <a:t> </a:t>
            </a:r>
            <a:endParaRPr lang="sr-Latn-RS" b="1" dirty="0">
              <a:solidFill>
                <a:srgbClr val="0070C0"/>
              </a:solidFill>
            </a:endParaRPr>
          </a:p>
          <a:p>
            <a:r>
              <a:rPr lang="en-US" b="1" dirty="0" err="1">
                <a:solidFill>
                  <a:srgbClr val="0070C0"/>
                </a:solidFill>
              </a:rPr>
              <a:t>na</a:t>
            </a:r>
            <a:r>
              <a:rPr lang="en-US" b="1" dirty="0">
                <a:solidFill>
                  <a:srgbClr val="0070C0"/>
                </a:solidFill>
              </a:rPr>
              <a:t> </a:t>
            </a:r>
            <a:r>
              <a:rPr lang="en-US" b="1" dirty="0" err="1">
                <a:solidFill>
                  <a:srgbClr val="0070C0"/>
                </a:solidFill>
              </a:rPr>
              <a:t>iz</a:t>
            </a:r>
            <a:r>
              <a:rPr lang="sr-Latn-RS" b="1" dirty="0">
                <a:solidFill>
                  <a:srgbClr val="0070C0"/>
                </a:solidFill>
              </a:rPr>
              <a:t>lazu ispravljačkog kola</a:t>
            </a:r>
            <a:endParaRPr lang="en-US" b="1" dirty="0">
              <a:solidFill>
                <a:srgbClr val="0070C0"/>
              </a:solidFill>
            </a:endParaRPr>
          </a:p>
        </p:txBody>
      </p:sp>
      <p:sp>
        <p:nvSpPr>
          <p:cNvPr id="16" name="Line 14"/>
          <p:cNvSpPr>
            <a:spLocks noChangeShapeType="1"/>
          </p:cNvSpPr>
          <p:nvPr/>
        </p:nvSpPr>
        <p:spPr bwMode="auto">
          <a:xfrm>
            <a:off x="2438400" y="4154534"/>
            <a:ext cx="228601" cy="748619"/>
          </a:xfrm>
          <a:prstGeom prst="line">
            <a:avLst/>
          </a:prstGeom>
          <a:noFill/>
          <a:ln w="9525">
            <a:solidFill>
              <a:srgbClr val="0070C0"/>
            </a:solidFill>
            <a:round/>
            <a:headEnd/>
            <a:tailEnd type="triangle" w="med" len="med"/>
          </a:ln>
        </p:spPr>
        <p:txBody>
          <a:bodyPr/>
          <a:lstStyle/>
          <a:p>
            <a:endParaRPr lang="sr-Cyrl-CS"/>
          </a:p>
        </p:txBody>
      </p:sp>
      <p:sp>
        <p:nvSpPr>
          <p:cNvPr id="17" name="Line 14"/>
          <p:cNvSpPr>
            <a:spLocks noChangeShapeType="1"/>
          </p:cNvSpPr>
          <p:nvPr/>
        </p:nvSpPr>
        <p:spPr bwMode="auto">
          <a:xfrm>
            <a:off x="3276599" y="4038600"/>
            <a:ext cx="1894331" cy="546609"/>
          </a:xfrm>
          <a:prstGeom prst="line">
            <a:avLst/>
          </a:prstGeom>
          <a:noFill/>
          <a:ln w="9525">
            <a:solidFill>
              <a:srgbClr val="0070C0"/>
            </a:solidFill>
            <a:round/>
            <a:headEnd/>
            <a:tailEnd type="triangle" w="med" len="med"/>
          </a:ln>
        </p:spPr>
        <p:txBody>
          <a:bodyPr/>
          <a:lstStyle/>
          <a:p>
            <a:endParaRPr lang="sr-Cyrl-CS"/>
          </a:p>
        </p:txBody>
      </p:sp>
    </p:spTree>
    <p:extLst>
      <p:ext uri="{BB962C8B-B14F-4D97-AF65-F5344CB8AC3E}">
        <p14:creationId xmlns:p14="http://schemas.microsoft.com/office/powerpoint/2010/main" val="1050100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sr-Latn-CS" sz="4000"/>
              <a:t>Srednja vrednost</a:t>
            </a:r>
            <a:br>
              <a:rPr lang="sr-Latn-CS" sz="4000"/>
            </a:br>
            <a:r>
              <a:rPr lang="sr-Latn-CS" sz="4000"/>
              <a:t>Efektivna vrednost</a:t>
            </a:r>
            <a:endParaRPr lang="en-US" sz="4000"/>
          </a:p>
        </p:txBody>
      </p:sp>
      <p:graphicFrame>
        <p:nvGraphicFramePr>
          <p:cNvPr id="20482" name="Object 4"/>
          <p:cNvGraphicFramePr>
            <a:graphicFrameLocks noGrp="1" noChangeAspect="1"/>
          </p:cNvGraphicFramePr>
          <p:nvPr>
            <p:ph sz="half" idx="1"/>
          </p:nvPr>
        </p:nvGraphicFramePr>
        <p:xfrm>
          <a:off x="584200" y="2319338"/>
          <a:ext cx="3281363" cy="2806700"/>
        </p:xfrm>
        <a:graphic>
          <a:graphicData uri="http://schemas.openxmlformats.org/presentationml/2006/ole">
            <mc:AlternateContent xmlns:mc="http://schemas.openxmlformats.org/markup-compatibility/2006">
              <mc:Choice xmlns:v="urn:schemas-microsoft-com:vml" Requires="v">
                <p:oleObj name="Equation" r:id="rId2" imgW="1054080" imgH="901440" progId="Equation.3">
                  <p:embed/>
                </p:oleObj>
              </mc:Choice>
              <mc:Fallback>
                <p:oleObj name="Equation" r:id="rId2" imgW="1054080" imgH="9014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319338"/>
                        <a:ext cx="3281363" cy="280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Text Box 6"/>
          <p:cNvSpPr txBox="1">
            <a:spLocks noChangeArrowheads="1"/>
          </p:cNvSpPr>
          <p:nvPr/>
        </p:nvSpPr>
        <p:spPr bwMode="auto">
          <a:xfrm>
            <a:off x="5181600" y="2079625"/>
            <a:ext cx="3763963" cy="457200"/>
          </a:xfrm>
          <a:prstGeom prst="rect">
            <a:avLst/>
          </a:prstGeom>
          <a:noFill/>
          <a:ln w="9525">
            <a:noFill/>
            <a:miter lim="800000"/>
            <a:headEnd/>
            <a:tailEnd/>
          </a:ln>
        </p:spPr>
        <p:txBody>
          <a:bodyPr wrap="none">
            <a:spAutoFit/>
          </a:bodyPr>
          <a:lstStyle/>
          <a:p>
            <a:r>
              <a:rPr lang="sr-Latn-CS" sz="2400"/>
              <a:t>Za prostoperiodičan signal</a:t>
            </a:r>
          </a:p>
        </p:txBody>
      </p:sp>
      <p:graphicFrame>
        <p:nvGraphicFramePr>
          <p:cNvPr id="20483" name="Object 7"/>
          <p:cNvGraphicFramePr>
            <a:graphicFrameLocks noGrp="1" noChangeAspect="1"/>
          </p:cNvGraphicFramePr>
          <p:nvPr>
            <p:ph sz="half" idx="2"/>
          </p:nvPr>
        </p:nvGraphicFramePr>
        <p:xfrm>
          <a:off x="5876925" y="3567113"/>
          <a:ext cx="1860550" cy="1820862"/>
        </p:xfrm>
        <a:graphic>
          <a:graphicData uri="http://schemas.openxmlformats.org/presentationml/2006/ole">
            <mc:AlternateContent xmlns:mc="http://schemas.openxmlformats.org/markup-compatibility/2006">
              <mc:Choice xmlns:v="urn:schemas-microsoft-com:vml" Requires="v">
                <p:oleObj name="Equation" r:id="rId4" imgW="583920" imgH="571320" progId="Equation.3">
                  <p:embed/>
                </p:oleObj>
              </mc:Choice>
              <mc:Fallback>
                <p:oleObj name="Equation" r:id="rId4" imgW="583920" imgH="57132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925" y="3567113"/>
                        <a:ext cx="1860550" cy="182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6" name="Oval 9"/>
          <p:cNvSpPr>
            <a:spLocks noChangeArrowheads="1"/>
          </p:cNvSpPr>
          <p:nvPr/>
        </p:nvSpPr>
        <p:spPr bwMode="auto">
          <a:xfrm>
            <a:off x="6858000" y="4114800"/>
            <a:ext cx="990600" cy="685800"/>
          </a:xfrm>
          <a:prstGeom prst="ellipse">
            <a:avLst/>
          </a:prstGeom>
          <a:noFill/>
          <a:ln w="9525">
            <a:solidFill>
              <a:srgbClr val="FF0000"/>
            </a:solidFill>
            <a:round/>
            <a:headEnd/>
            <a:tailEnd/>
          </a:ln>
        </p:spPr>
        <p:txBody>
          <a:bodyPr wrap="none" anchor="ctr"/>
          <a:lstStyle/>
          <a:p>
            <a:endParaRPr lang="sr-Cyrl-CS"/>
          </a:p>
        </p:txBody>
      </p:sp>
      <p:sp>
        <p:nvSpPr>
          <p:cNvPr id="20487" name="Text Box 10"/>
          <p:cNvSpPr txBox="1">
            <a:spLocks noChangeArrowheads="1"/>
          </p:cNvSpPr>
          <p:nvPr/>
        </p:nvSpPr>
        <p:spPr bwMode="auto">
          <a:xfrm>
            <a:off x="3124200" y="5867400"/>
            <a:ext cx="2438400" cy="366713"/>
          </a:xfrm>
          <a:prstGeom prst="rect">
            <a:avLst/>
          </a:prstGeom>
          <a:noFill/>
          <a:ln w="9525">
            <a:noFill/>
            <a:miter lim="800000"/>
            <a:headEnd/>
            <a:tailEnd/>
          </a:ln>
        </p:spPr>
        <p:txBody>
          <a:bodyPr>
            <a:spAutoFit/>
          </a:bodyPr>
          <a:lstStyle/>
          <a:p>
            <a:pPr>
              <a:spcBef>
                <a:spcPct val="50000"/>
              </a:spcBef>
            </a:pPr>
            <a:r>
              <a:rPr lang="sr-Latn-CS" b="1">
                <a:solidFill>
                  <a:srgbClr val="FF0000"/>
                </a:solidFill>
              </a:rPr>
              <a:t>Amplituda</a:t>
            </a:r>
            <a:endParaRPr lang="en-US" b="1">
              <a:solidFill>
                <a:srgbClr val="FF0000"/>
              </a:solidFill>
            </a:endParaRPr>
          </a:p>
        </p:txBody>
      </p:sp>
      <p:sp>
        <p:nvSpPr>
          <p:cNvPr id="20488" name="Line 11"/>
          <p:cNvSpPr>
            <a:spLocks noChangeShapeType="1"/>
          </p:cNvSpPr>
          <p:nvPr/>
        </p:nvSpPr>
        <p:spPr bwMode="auto">
          <a:xfrm flipV="1">
            <a:off x="4495800" y="4648200"/>
            <a:ext cx="2362200" cy="1371600"/>
          </a:xfrm>
          <a:prstGeom prst="line">
            <a:avLst/>
          </a:prstGeom>
          <a:noFill/>
          <a:ln w="9525">
            <a:solidFill>
              <a:srgbClr val="FF0000"/>
            </a:solidFill>
            <a:round/>
            <a:headEnd/>
            <a:tailEnd type="triangle" w="med" len="med"/>
          </a:ln>
        </p:spPr>
        <p:txBody>
          <a:bodyPr/>
          <a:lstStyle/>
          <a:p>
            <a:endParaRPr lang="sr-Cyrl-CS"/>
          </a:p>
        </p:txBody>
      </p:sp>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074378835"/>
              </p:ext>
            </p:extLst>
          </p:nvPr>
        </p:nvGraphicFramePr>
        <p:xfrm>
          <a:off x="5905920" y="2538413"/>
          <a:ext cx="2315322" cy="803275"/>
        </p:xfrm>
        <a:graphic>
          <a:graphicData uri="http://schemas.openxmlformats.org/presentationml/2006/ole">
            <mc:AlternateContent xmlns:mc="http://schemas.openxmlformats.org/markup-compatibility/2006">
              <mc:Choice xmlns:v="urn:schemas-microsoft-com:vml" Requires="v">
                <p:oleObj name="Equation" r:id="rId6" imgW="1244520" imgH="431640" progId="Equation.DSMT4">
                  <p:embed/>
                </p:oleObj>
              </mc:Choice>
              <mc:Fallback>
                <p:oleObj name="Equation" r:id="rId6" imgW="1244520" imgH="431640" progId="Equation.DSMT4">
                  <p:embed/>
                  <p:pic>
                    <p:nvPicPr>
                      <p:cNvPr id="0" name=""/>
                      <p:cNvPicPr/>
                      <p:nvPr/>
                    </p:nvPicPr>
                    <p:blipFill>
                      <a:blip r:embed="rId7"/>
                      <a:stretch>
                        <a:fillRect/>
                      </a:stretch>
                    </p:blipFill>
                    <p:spPr>
                      <a:xfrm>
                        <a:off x="5905920" y="2538413"/>
                        <a:ext cx="2315322" cy="803275"/>
                      </a:xfrm>
                      <a:prstGeom prst="rect">
                        <a:avLst/>
                      </a:prstGeom>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sr-Latn-CS"/>
              <a:t>Jednostrano ispravljanje</a:t>
            </a:r>
            <a:endParaRPr lang="en-US"/>
          </a:p>
        </p:txBody>
      </p:sp>
      <p:graphicFrame>
        <p:nvGraphicFramePr>
          <p:cNvPr id="21506" name="Object 4"/>
          <p:cNvGraphicFramePr>
            <a:graphicFrameLocks noChangeAspect="1"/>
          </p:cNvGraphicFramePr>
          <p:nvPr>
            <p:extLst>
              <p:ext uri="{D42A27DB-BD31-4B8C-83A1-F6EECF244321}">
                <p14:modId xmlns:p14="http://schemas.microsoft.com/office/powerpoint/2010/main" val="2740484837"/>
              </p:ext>
            </p:extLst>
          </p:nvPr>
        </p:nvGraphicFramePr>
        <p:xfrm>
          <a:off x="454891" y="1928813"/>
          <a:ext cx="4959350" cy="3805237"/>
        </p:xfrm>
        <a:graphic>
          <a:graphicData uri="http://schemas.openxmlformats.org/presentationml/2006/ole">
            <mc:AlternateContent xmlns:mc="http://schemas.openxmlformats.org/markup-compatibility/2006">
              <mc:Choice xmlns:v="urn:schemas-microsoft-com:vml" Requires="v">
                <p:oleObj name="Equation" r:id="rId2" imgW="2400120" imgH="1841400" progId="Equation.3">
                  <p:embed/>
                </p:oleObj>
              </mc:Choice>
              <mc:Fallback>
                <p:oleObj name="Equation" r:id="rId2" imgW="2400120" imgH="1841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91" y="1928813"/>
                        <a:ext cx="4959350" cy="380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
        <p:nvSpPr>
          <p:cNvPr id="2" name="TextBox 1"/>
          <p:cNvSpPr txBox="1"/>
          <p:nvPr/>
        </p:nvSpPr>
        <p:spPr>
          <a:xfrm>
            <a:off x="6019800" y="2133600"/>
            <a:ext cx="2590800" cy="1200329"/>
          </a:xfrm>
          <a:prstGeom prst="rect">
            <a:avLst/>
          </a:prstGeom>
          <a:noFill/>
        </p:spPr>
        <p:txBody>
          <a:bodyPr wrap="square" rtlCol="0">
            <a:spAutoFit/>
          </a:bodyPr>
          <a:lstStyle/>
          <a:p>
            <a:r>
              <a:rPr lang="sr-Latn-RS" dirty="0"/>
              <a:t>Integraljenje odgovara „usrednjavanju“ usled inertnosti mernog instrumenta </a:t>
            </a:r>
            <a:endParaRPr lang="en-US" dirty="0"/>
          </a:p>
        </p:txBody>
      </p:sp>
      <p:pic>
        <p:nvPicPr>
          <p:cNvPr id="6" name="Picture 5"/>
          <p:cNvPicPr>
            <a:picLocks noChangeAspect="1"/>
          </p:cNvPicPr>
          <p:nvPr/>
        </p:nvPicPr>
        <p:blipFill>
          <a:blip r:embed="rId4"/>
          <a:stretch>
            <a:fillRect/>
          </a:stretch>
        </p:blipFill>
        <p:spPr>
          <a:xfrm>
            <a:off x="5257800" y="4419600"/>
            <a:ext cx="3529440" cy="1884645"/>
          </a:xfrm>
          <a:prstGeom prst="rect">
            <a:avLst/>
          </a:prstGeom>
        </p:spPr>
      </p:pic>
      <p:sp>
        <p:nvSpPr>
          <p:cNvPr id="7" name="Text Box 13"/>
          <p:cNvSpPr txBox="1">
            <a:spLocks noChangeArrowheads="1"/>
          </p:cNvSpPr>
          <p:nvPr/>
        </p:nvSpPr>
        <p:spPr bwMode="auto">
          <a:xfrm>
            <a:off x="5257800" y="3679204"/>
            <a:ext cx="3211135" cy="646331"/>
          </a:xfrm>
          <a:prstGeom prst="rect">
            <a:avLst/>
          </a:prstGeom>
          <a:noFill/>
          <a:ln w="9525">
            <a:noFill/>
            <a:miter lim="800000"/>
            <a:headEnd/>
            <a:tailEnd/>
          </a:ln>
        </p:spPr>
        <p:txBody>
          <a:bodyPr wrap="none">
            <a:spAutoFit/>
          </a:bodyPr>
          <a:lstStyle/>
          <a:p>
            <a:r>
              <a:rPr lang="sr-Latn-CS" b="1" dirty="0">
                <a:solidFill>
                  <a:srgbClr val="0070C0"/>
                </a:solidFill>
              </a:rPr>
              <a:t>Srednja vrednost napona</a:t>
            </a:r>
            <a:r>
              <a:rPr lang="en-US" b="1" dirty="0">
                <a:solidFill>
                  <a:srgbClr val="0070C0"/>
                </a:solidFill>
              </a:rPr>
              <a:t> </a:t>
            </a:r>
            <a:endParaRPr lang="sr-Latn-RS" b="1" dirty="0">
              <a:solidFill>
                <a:srgbClr val="0070C0"/>
              </a:solidFill>
            </a:endParaRPr>
          </a:p>
          <a:p>
            <a:r>
              <a:rPr lang="en-US" b="1" dirty="0" err="1">
                <a:solidFill>
                  <a:srgbClr val="0070C0"/>
                </a:solidFill>
              </a:rPr>
              <a:t>na</a:t>
            </a:r>
            <a:r>
              <a:rPr lang="en-US" b="1" dirty="0">
                <a:solidFill>
                  <a:srgbClr val="0070C0"/>
                </a:solidFill>
              </a:rPr>
              <a:t> </a:t>
            </a:r>
            <a:r>
              <a:rPr lang="en-US" b="1" dirty="0" err="1">
                <a:solidFill>
                  <a:srgbClr val="0070C0"/>
                </a:solidFill>
              </a:rPr>
              <a:t>iz</a:t>
            </a:r>
            <a:r>
              <a:rPr lang="sr-Latn-RS" b="1" dirty="0">
                <a:solidFill>
                  <a:srgbClr val="0070C0"/>
                </a:solidFill>
              </a:rPr>
              <a:t>lazu ispravljačkog kola</a:t>
            </a:r>
            <a:endParaRPr lang="en-US" b="1" dirty="0">
              <a:solidFill>
                <a:srgbClr val="0070C0"/>
              </a:solidFill>
            </a:endParaRPr>
          </a:p>
        </p:txBody>
      </p:sp>
      <p:sp>
        <p:nvSpPr>
          <p:cNvPr id="4" name="Rounded Rectangle 3"/>
          <p:cNvSpPr/>
          <p:nvPr/>
        </p:nvSpPr>
        <p:spPr>
          <a:xfrm>
            <a:off x="2133600" y="5009247"/>
            <a:ext cx="800966" cy="81546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14"/>
          <p:cNvSpPr>
            <a:spLocks noChangeShapeType="1"/>
          </p:cNvSpPr>
          <p:nvPr/>
        </p:nvSpPr>
        <p:spPr bwMode="auto">
          <a:xfrm flipH="1">
            <a:off x="2934565" y="4191000"/>
            <a:ext cx="2247034" cy="1219200"/>
          </a:xfrm>
          <a:prstGeom prst="line">
            <a:avLst/>
          </a:prstGeom>
          <a:noFill/>
          <a:ln w="9525">
            <a:solidFill>
              <a:srgbClr val="0070C0"/>
            </a:solidFill>
            <a:round/>
            <a:headEnd/>
            <a:tailEnd type="triangle" w="med" len="med"/>
          </a:ln>
        </p:spPr>
        <p:txBody>
          <a:bodyPr/>
          <a:lstStyle/>
          <a:p>
            <a:endParaRPr lang="sr-Cyrl-CS"/>
          </a:p>
        </p:txBody>
      </p:sp>
      <p:sp>
        <p:nvSpPr>
          <p:cNvPr id="10" name="Line 14"/>
          <p:cNvSpPr>
            <a:spLocks noChangeShapeType="1"/>
          </p:cNvSpPr>
          <p:nvPr/>
        </p:nvSpPr>
        <p:spPr bwMode="auto">
          <a:xfrm>
            <a:off x="6019800" y="4335701"/>
            <a:ext cx="228601" cy="748619"/>
          </a:xfrm>
          <a:prstGeom prst="line">
            <a:avLst/>
          </a:prstGeom>
          <a:noFill/>
          <a:ln w="9525">
            <a:solidFill>
              <a:srgbClr val="0070C0"/>
            </a:solidFill>
            <a:round/>
            <a:headEnd/>
            <a:tailEnd type="triangle" w="med" len="med"/>
          </a:ln>
        </p:spPr>
        <p:txBody>
          <a:bodyPr/>
          <a:lstStyle/>
          <a:p>
            <a:endParaRPr lang="sr-Cyrl-C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t>Elektro-mehani</a:t>
            </a:r>
            <a:r>
              <a:rPr lang="sr-Latn-CS"/>
              <a:t>č</a:t>
            </a:r>
            <a:r>
              <a:rPr lang="en-US"/>
              <a:t>ki instrumenti</a:t>
            </a:r>
            <a:endParaRPr lang="sr-Cyrl-CS"/>
          </a:p>
        </p:txBody>
      </p:sp>
      <p:sp>
        <p:nvSpPr>
          <p:cNvPr id="31747" name="Content Placeholder 2"/>
          <p:cNvSpPr>
            <a:spLocks noGrp="1"/>
          </p:cNvSpPr>
          <p:nvPr>
            <p:ph idx="1"/>
          </p:nvPr>
        </p:nvSpPr>
        <p:spPr/>
        <p:txBody>
          <a:bodyPr/>
          <a:lstStyle/>
          <a:p>
            <a:pPr eaLnBrk="1" hangingPunct="1"/>
            <a:r>
              <a:rPr lang="sr-Latn-CS">
                <a:solidFill>
                  <a:srgbClr val="FF0000"/>
                </a:solidFill>
              </a:rPr>
              <a:t>Sa pokretnim kalemom</a:t>
            </a:r>
          </a:p>
          <a:p>
            <a:pPr eaLnBrk="1" hangingPunct="1"/>
            <a:r>
              <a:rPr lang="sr-Latn-CS">
                <a:solidFill>
                  <a:srgbClr val="FF0000"/>
                </a:solidFill>
              </a:rPr>
              <a:t>Sa pokretnim gvožđem</a:t>
            </a:r>
          </a:p>
          <a:p>
            <a:pPr eaLnBrk="1" hangingPunct="1"/>
            <a:r>
              <a:rPr lang="sr-Latn-CS"/>
              <a:t>Sa unakrsnim kalemima</a:t>
            </a:r>
          </a:p>
          <a:p>
            <a:pPr eaLnBrk="1" hangingPunct="1"/>
            <a:r>
              <a:rPr lang="sr-Latn-CS"/>
              <a:t>Elektrodinamički</a:t>
            </a:r>
          </a:p>
          <a:p>
            <a:pPr eaLnBrk="1" hangingPunct="1"/>
            <a:r>
              <a:rPr lang="sr-Latn-CS"/>
              <a:t>Elektrostatički</a:t>
            </a:r>
          </a:p>
          <a:p>
            <a:pPr eaLnBrk="1" hangingPunct="1"/>
            <a:r>
              <a:rPr lang="sr-Latn-CS"/>
              <a:t>Termoelektrični</a:t>
            </a:r>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sr-Latn-CS"/>
              <a:t>Dvostrano ispravljanje</a:t>
            </a:r>
            <a:endParaRPr lang="en-US"/>
          </a:p>
        </p:txBody>
      </p:sp>
      <p:graphicFrame>
        <p:nvGraphicFramePr>
          <p:cNvPr id="22530" name="Object 4"/>
          <p:cNvGraphicFramePr>
            <a:graphicFrameLocks noChangeAspect="1"/>
          </p:cNvGraphicFramePr>
          <p:nvPr>
            <p:extLst>
              <p:ext uri="{D42A27DB-BD31-4B8C-83A1-F6EECF244321}">
                <p14:modId xmlns:p14="http://schemas.microsoft.com/office/powerpoint/2010/main" val="3096021741"/>
              </p:ext>
            </p:extLst>
          </p:nvPr>
        </p:nvGraphicFramePr>
        <p:xfrm>
          <a:off x="457200" y="1600200"/>
          <a:ext cx="5216525" cy="4205287"/>
        </p:xfrm>
        <a:graphic>
          <a:graphicData uri="http://schemas.openxmlformats.org/presentationml/2006/ole">
            <mc:AlternateContent xmlns:mc="http://schemas.openxmlformats.org/markup-compatibility/2006">
              <mc:Choice xmlns:v="urn:schemas-microsoft-com:vml" Requires="v">
                <p:oleObj name="Equation" r:id="rId2" imgW="3390840" imgH="2730240" progId="Equation.3">
                  <p:embed/>
                </p:oleObj>
              </mc:Choice>
              <mc:Fallback>
                <p:oleObj name="Equation" r:id="rId2" imgW="3390840" imgH="27302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5216525" cy="420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
        <p:nvSpPr>
          <p:cNvPr id="5" name="TextBox 4"/>
          <p:cNvSpPr txBox="1"/>
          <p:nvPr/>
        </p:nvSpPr>
        <p:spPr>
          <a:xfrm>
            <a:off x="6019800" y="2133600"/>
            <a:ext cx="2590800" cy="1200329"/>
          </a:xfrm>
          <a:prstGeom prst="rect">
            <a:avLst/>
          </a:prstGeom>
          <a:noFill/>
        </p:spPr>
        <p:txBody>
          <a:bodyPr wrap="square" rtlCol="0">
            <a:spAutoFit/>
          </a:bodyPr>
          <a:lstStyle/>
          <a:p>
            <a:r>
              <a:rPr lang="sr-Latn-RS" dirty="0"/>
              <a:t>Integraljenje odgovara „usrednjavanju“ usled inertnosti mernog instrumenta </a:t>
            </a:r>
            <a:endParaRPr lang="en-US" dirty="0"/>
          </a:p>
        </p:txBody>
      </p:sp>
      <p:sp>
        <p:nvSpPr>
          <p:cNvPr id="6" name="Text Box 13"/>
          <p:cNvSpPr txBox="1">
            <a:spLocks noChangeArrowheads="1"/>
          </p:cNvSpPr>
          <p:nvPr/>
        </p:nvSpPr>
        <p:spPr bwMode="auto">
          <a:xfrm>
            <a:off x="5673725" y="3873485"/>
            <a:ext cx="3211135" cy="646331"/>
          </a:xfrm>
          <a:prstGeom prst="rect">
            <a:avLst/>
          </a:prstGeom>
          <a:noFill/>
          <a:ln w="9525">
            <a:noFill/>
            <a:miter lim="800000"/>
            <a:headEnd/>
            <a:tailEnd/>
          </a:ln>
        </p:spPr>
        <p:txBody>
          <a:bodyPr wrap="none">
            <a:spAutoFit/>
          </a:bodyPr>
          <a:lstStyle/>
          <a:p>
            <a:r>
              <a:rPr lang="sr-Latn-CS" b="1" dirty="0">
                <a:solidFill>
                  <a:srgbClr val="0070C0"/>
                </a:solidFill>
              </a:rPr>
              <a:t>Srednja vrednost napona</a:t>
            </a:r>
            <a:r>
              <a:rPr lang="en-US" b="1" dirty="0">
                <a:solidFill>
                  <a:srgbClr val="0070C0"/>
                </a:solidFill>
              </a:rPr>
              <a:t> </a:t>
            </a:r>
            <a:endParaRPr lang="sr-Latn-RS" b="1" dirty="0">
              <a:solidFill>
                <a:srgbClr val="0070C0"/>
              </a:solidFill>
            </a:endParaRPr>
          </a:p>
          <a:p>
            <a:r>
              <a:rPr lang="en-US" b="1" dirty="0" err="1">
                <a:solidFill>
                  <a:srgbClr val="0070C0"/>
                </a:solidFill>
              </a:rPr>
              <a:t>na</a:t>
            </a:r>
            <a:r>
              <a:rPr lang="en-US" b="1" dirty="0">
                <a:solidFill>
                  <a:srgbClr val="0070C0"/>
                </a:solidFill>
              </a:rPr>
              <a:t> </a:t>
            </a:r>
            <a:r>
              <a:rPr lang="en-US" b="1" dirty="0" err="1">
                <a:solidFill>
                  <a:srgbClr val="0070C0"/>
                </a:solidFill>
              </a:rPr>
              <a:t>iz</a:t>
            </a:r>
            <a:r>
              <a:rPr lang="sr-Latn-RS" b="1" dirty="0">
                <a:solidFill>
                  <a:srgbClr val="0070C0"/>
                </a:solidFill>
              </a:rPr>
              <a:t>lazu ispravljačkog kola</a:t>
            </a:r>
            <a:endParaRPr lang="en-US" b="1" dirty="0">
              <a:solidFill>
                <a:srgbClr val="0070C0"/>
              </a:solidFill>
            </a:endParaRPr>
          </a:p>
        </p:txBody>
      </p:sp>
      <p:sp>
        <p:nvSpPr>
          <p:cNvPr id="7" name="Rounded Rectangle 6"/>
          <p:cNvSpPr/>
          <p:nvPr/>
        </p:nvSpPr>
        <p:spPr>
          <a:xfrm>
            <a:off x="2351465" y="5193362"/>
            <a:ext cx="800966" cy="81546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14"/>
          <p:cNvSpPr>
            <a:spLocks noChangeShapeType="1"/>
          </p:cNvSpPr>
          <p:nvPr/>
        </p:nvSpPr>
        <p:spPr bwMode="auto">
          <a:xfrm flipH="1">
            <a:off x="3152430" y="4419599"/>
            <a:ext cx="2562570" cy="1174715"/>
          </a:xfrm>
          <a:prstGeom prst="line">
            <a:avLst/>
          </a:prstGeom>
          <a:noFill/>
          <a:ln w="9525">
            <a:solidFill>
              <a:srgbClr val="0070C0"/>
            </a:solidFill>
            <a:round/>
            <a:headEnd/>
            <a:tailEnd type="triangle" w="med" len="med"/>
          </a:ln>
        </p:spPr>
        <p:txBody>
          <a:bodyPr/>
          <a:lstStyle/>
          <a:p>
            <a:endParaRPr lang="sr-Cyrl-CS"/>
          </a:p>
        </p:txBody>
      </p:sp>
      <p:sp>
        <p:nvSpPr>
          <p:cNvPr id="9" name="Line 14"/>
          <p:cNvSpPr>
            <a:spLocks noChangeShapeType="1"/>
          </p:cNvSpPr>
          <p:nvPr/>
        </p:nvSpPr>
        <p:spPr bwMode="auto">
          <a:xfrm>
            <a:off x="6553200" y="4519816"/>
            <a:ext cx="76200" cy="673547"/>
          </a:xfrm>
          <a:prstGeom prst="line">
            <a:avLst/>
          </a:prstGeom>
          <a:noFill/>
          <a:ln w="9525">
            <a:solidFill>
              <a:srgbClr val="0070C0"/>
            </a:solidFill>
            <a:round/>
            <a:headEnd/>
            <a:tailEnd type="triangle" w="med" len="med"/>
          </a:ln>
        </p:spPr>
        <p:txBody>
          <a:bodyPr/>
          <a:lstStyle/>
          <a:p>
            <a:endParaRPr lang="sr-Cyrl-CS"/>
          </a:p>
        </p:txBody>
      </p:sp>
      <p:pic>
        <p:nvPicPr>
          <p:cNvPr id="10" name="Picture 9"/>
          <p:cNvPicPr>
            <a:picLocks noChangeAspect="1"/>
          </p:cNvPicPr>
          <p:nvPr/>
        </p:nvPicPr>
        <p:blipFill>
          <a:blip r:embed="rId4"/>
          <a:stretch>
            <a:fillRect/>
          </a:stretch>
        </p:blipFill>
        <p:spPr>
          <a:xfrm>
            <a:off x="5551931" y="4839725"/>
            <a:ext cx="3526538" cy="18817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pPr eaLnBrk="1" hangingPunct="1"/>
            <a:r>
              <a:rPr lang="sr-Latn-CS"/>
              <a:t>Graduacija skale instrumenta</a:t>
            </a:r>
            <a:endParaRPr lang="sr-Cyrl-CS"/>
          </a:p>
        </p:txBody>
      </p:sp>
      <p:sp>
        <p:nvSpPr>
          <p:cNvPr id="3" name="Content Placeholder 2"/>
          <p:cNvSpPr>
            <a:spLocks noGrp="1"/>
          </p:cNvSpPr>
          <p:nvPr>
            <p:ph idx="1"/>
          </p:nvPr>
        </p:nvSpPr>
        <p:spPr/>
        <p:txBody>
          <a:bodyPr>
            <a:normAutofit fontScale="92500" lnSpcReduction="20000"/>
          </a:bodyPr>
          <a:lstStyle/>
          <a:p>
            <a:pPr eaLnBrk="1" hangingPunct="1">
              <a:defRPr/>
            </a:pPr>
            <a:r>
              <a:rPr lang="sr-Latn-RS" dirty="0"/>
              <a:t>Kod merenja naizmeničnih struja (i napona) najčešće merimo efektivnu vrednost</a:t>
            </a:r>
          </a:p>
          <a:p>
            <a:pPr eaLnBrk="1" hangingPunct="1">
              <a:defRPr/>
            </a:pPr>
            <a:r>
              <a:rPr lang="sr-Latn-RS" dirty="0"/>
              <a:t>Otklon kazaljke instrumenta je srazmeran srednjoj vrednosti ispravljenog signala</a:t>
            </a:r>
          </a:p>
          <a:p>
            <a:pPr eaLnBrk="1" hangingPunct="1">
              <a:defRPr/>
            </a:pPr>
            <a:r>
              <a:rPr lang="sr-Latn-RS" dirty="0"/>
              <a:t>Definiše se faktor oblika:</a:t>
            </a:r>
          </a:p>
          <a:p>
            <a:pPr eaLnBrk="1" hangingPunct="1">
              <a:defRPr/>
            </a:pPr>
            <a:endParaRPr lang="sr-Latn-RS" dirty="0"/>
          </a:p>
          <a:p>
            <a:pPr eaLnBrk="1" hangingPunct="1">
              <a:defRPr/>
            </a:pPr>
            <a:r>
              <a:rPr lang="sr-Latn-RS" dirty="0"/>
              <a:t>Instrumeni se graduišu prema faktoru oblika za prostoperiodične signale</a:t>
            </a:r>
          </a:p>
          <a:p>
            <a:pPr eaLnBrk="1" hangingPunct="1">
              <a:defRPr/>
            </a:pPr>
            <a:r>
              <a:rPr lang="sr-Latn-RS" dirty="0"/>
              <a:t>Ako se meri signal koji nije prostoperiodičan, dobija se pogrešan rezultat</a:t>
            </a:r>
            <a:endParaRPr lang="sr-Cyrl-CS" dirty="0"/>
          </a:p>
        </p:txBody>
      </p:sp>
      <p:graphicFrame>
        <p:nvGraphicFramePr>
          <p:cNvPr id="23554" name="Object 2"/>
          <p:cNvGraphicFramePr>
            <a:graphicFrameLocks noChangeAspect="1"/>
          </p:cNvGraphicFramePr>
          <p:nvPr/>
        </p:nvGraphicFramePr>
        <p:xfrm>
          <a:off x="5257800" y="3227388"/>
          <a:ext cx="1295400" cy="887412"/>
        </p:xfrm>
        <a:graphic>
          <a:graphicData uri="http://schemas.openxmlformats.org/presentationml/2006/ole">
            <mc:AlternateContent xmlns:mc="http://schemas.openxmlformats.org/markup-compatibility/2006">
              <mc:Choice xmlns:v="urn:schemas-microsoft-com:vml" Requires="v">
                <p:oleObj name="Equation" r:id="rId2" imgW="571320" imgH="393480" progId="Equation.3">
                  <p:embed/>
                </p:oleObj>
              </mc:Choice>
              <mc:Fallback>
                <p:oleObj name="Equation" r:id="rId2" imgW="571320" imgH="39348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27388"/>
                        <a:ext cx="1295400" cy="88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p:txBody>
          <a:bodyPr/>
          <a:lstStyle/>
          <a:p>
            <a:pPr eaLnBrk="1" hangingPunct="1"/>
            <a:r>
              <a:rPr lang="sr-Latn-CS"/>
              <a:t>Graduacija skale instrumenta</a:t>
            </a:r>
            <a:endParaRPr lang="sr-Cyrl-CS"/>
          </a:p>
        </p:txBody>
      </p:sp>
      <p:sp>
        <p:nvSpPr>
          <p:cNvPr id="24581" name="Content Placeholder 2"/>
          <p:cNvSpPr>
            <a:spLocks noGrp="1"/>
          </p:cNvSpPr>
          <p:nvPr>
            <p:ph idx="1"/>
          </p:nvPr>
        </p:nvSpPr>
        <p:spPr/>
        <p:txBody>
          <a:bodyPr/>
          <a:lstStyle/>
          <a:p>
            <a:pPr eaLnBrk="1" hangingPunct="1"/>
            <a:r>
              <a:rPr lang="sr-Latn-CS"/>
              <a:t>Za jednostrano isravljanje:</a:t>
            </a:r>
          </a:p>
          <a:p>
            <a:pPr eaLnBrk="1" hangingPunct="1"/>
            <a:endParaRPr lang="sr-Latn-CS"/>
          </a:p>
          <a:p>
            <a:pPr eaLnBrk="1" hangingPunct="1"/>
            <a:endParaRPr lang="sr-Latn-CS"/>
          </a:p>
          <a:p>
            <a:pPr eaLnBrk="1" hangingPunct="1"/>
            <a:endParaRPr lang="sr-Latn-CS"/>
          </a:p>
          <a:p>
            <a:pPr eaLnBrk="1" hangingPunct="1"/>
            <a:r>
              <a:rPr lang="sr-Latn-CS"/>
              <a:t>Za dvostrano ispravljanje:</a:t>
            </a:r>
          </a:p>
        </p:txBody>
      </p:sp>
      <p:graphicFrame>
        <p:nvGraphicFramePr>
          <p:cNvPr id="24578" name="Object 2"/>
          <p:cNvGraphicFramePr>
            <a:graphicFrameLocks noChangeAspect="1"/>
          </p:cNvGraphicFramePr>
          <p:nvPr>
            <p:extLst>
              <p:ext uri="{D42A27DB-BD31-4B8C-83A1-F6EECF244321}">
                <p14:modId xmlns:p14="http://schemas.microsoft.com/office/powerpoint/2010/main" val="324061620"/>
              </p:ext>
            </p:extLst>
          </p:nvPr>
        </p:nvGraphicFramePr>
        <p:xfrm>
          <a:off x="746125" y="4474441"/>
          <a:ext cx="5486400" cy="1743075"/>
        </p:xfrm>
        <a:graphic>
          <a:graphicData uri="http://schemas.openxmlformats.org/presentationml/2006/ole">
            <mc:AlternateContent xmlns:mc="http://schemas.openxmlformats.org/markup-compatibility/2006">
              <mc:Choice xmlns:v="urn:schemas-microsoft-com:vml" Requires="v">
                <p:oleObj name="Equation" r:id="rId2" imgW="2145960" imgH="685800" progId="Equation.DSMT4">
                  <p:embed/>
                </p:oleObj>
              </mc:Choice>
              <mc:Fallback>
                <p:oleObj name="Equation" r:id="rId2" imgW="2145960" imgH="6858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4474441"/>
                        <a:ext cx="5486400" cy="174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 name="Object 2"/>
          <p:cNvGraphicFramePr>
            <a:graphicFrameLocks noChangeAspect="1"/>
          </p:cNvGraphicFramePr>
          <p:nvPr>
            <p:extLst>
              <p:ext uri="{D42A27DB-BD31-4B8C-83A1-F6EECF244321}">
                <p14:modId xmlns:p14="http://schemas.microsoft.com/office/powerpoint/2010/main" val="4174866970"/>
              </p:ext>
            </p:extLst>
          </p:nvPr>
        </p:nvGraphicFramePr>
        <p:xfrm>
          <a:off x="746125" y="2074863"/>
          <a:ext cx="5078413" cy="1779587"/>
        </p:xfrm>
        <a:graphic>
          <a:graphicData uri="http://schemas.openxmlformats.org/presentationml/2006/ole">
            <mc:AlternateContent xmlns:mc="http://schemas.openxmlformats.org/markup-compatibility/2006">
              <mc:Choice xmlns:v="urn:schemas-microsoft-com:vml" Requires="v">
                <p:oleObj name="Equation" r:id="rId4" imgW="2234880" imgH="787320" progId="Equation.DSMT4">
                  <p:embed/>
                </p:oleObj>
              </mc:Choice>
              <mc:Fallback>
                <p:oleObj name="Equation" r:id="rId4" imgW="2234880" imgH="787320" progId="Equation.DSMT4">
                  <p:embed/>
                  <p:pic>
                    <p:nvPicPr>
                      <p:cNvPr id="0" name="Picture 3"/>
                      <p:cNvPicPr>
                        <a:picLocks noChangeAspect="1" noChangeArrowheads="1"/>
                      </p:cNvPicPr>
                      <p:nvPr/>
                    </p:nvPicPr>
                    <p:blipFill>
                      <a:blip r:embed="rId5"/>
                      <a:srcRect/>
                      <a:stretch>
                        <a:fillRect/>
                      </a:stretch>
                    </p:blipFill>
                    <p:spPr bwMode="auto">
                      <a:xfrm>
                        <a:off x="746125" y="2074863"/>
                        <a:ext cx="5078413" cy="177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sr-Latn-CS"/>
              <a:t>Realna slika, “dobre” diode</a:t>
            </a:r>
            <a:endParaRPr lang="en-US"/>
          </a:p>
        </p:txBody>
      </p:sp>
      <p:pic>
        <p:nvPicPr>
          <p:cNvPr id="37891" name="Picture 4"/>
          <p:cNvPicPr>
            <a:picLocks noChangeAspect="1" noChangeArrowheads="1"/>
          </p:cNvPicPr>
          <p:nvPr/>
        </p:nvPicPr>
        <p:blipFill rotWithShape="1">
          <a:blip r:embed="rId2" cstate="print"/>
          <a:srcRect b="12000"/>
          <a:stretch/>
        </p:blipFill>
        <p:spPr bwMode="auto">
          <a:xfrm>
            <a:off x="762000" y="1143000"/>
            <a:ext cx="76200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sr-Latn-CS"/>
              <a:t>Realna slika, “lošije diode”</a:t>
            </a:r>
            <a:endParaRPr lang="en-US"/>
          </a:p>
        </p:txBody>
      </p:sp>
      <p:pic>
        <p:nvPicPr>
          <p:cNvPr id="38915" name="Picture 4"/>
          <p:cNvPicPr>
            <a:picLocks noChangeAspect="1" noChangeArrowheads="1"/>
          </p:cNvPicPr>
          <p:nvPr/>
        </p:nvPicPr>
        <p:blipFill rotWithShape="1">
          <a:blip r:embed="rId2" cstate="print"/>
          <a:srcRect b="12000"/>
          <a:stretch/>
        </p:blipFill>
        <p:spPr bwMode="auto">
          <a:xfrm>
            <a:off x="762000" y="1143000"/>
            <a:ext cx="76200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r-Latn-CS"/>
              <a:t>Realna slika, ulazni napon</a:t>
            </a:r>
            <a:endParaRPr lang="en-US"/>
          </a:p>
        </p:txBody>
      </p:sp>
      <p:pic>
        <p:nvPicPr>
          <p:cNvPr id="39939" name="Picture 4"/>
          <p:cNvPicPr>
            <a:picLocks noChangeAspect="1" noChangeArrowheads="1"/>
          </p:cNvPicPr>
          <p:nvPr/>
        </p:nvPicPr>
        <p:blipFill rotWithShape="1">
          <a:blip r:embed="rId2" cstate="print"/>
          <a:srcRect b="12000"/>
          <a:stretch/>
        </p:blipFill>
        <p:spPr bwMode="auto">
          <a:xfrm>
            <a:off x="762000" y="1143000"/>
            <a:ext cx="76200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sr-Latn-CS" sz="4000" dirty="0"/>
              <a:t>Realna slika, dvostrano, “lošije” diode</a:t>
            </a:r>
            <a:endParaRPr lang="en-US" sz="4000" dirty="0"/>
          </a:p>
        </p:txBody>
      </p:sp>
      <p:pic>
        <p:nvPicPr>
          <p:cNvPr id="40963" name="Picture 4"/>
          <p:cNvPicPr>
            <a:picLocks noChangeAspect="1" noChangeArrowheads="1"/>
          </p:cNvPicPr>
          <p:nvPr/>
        </p:nvPicPr>
        <p:blipFill rotWithShape="1">
          <a:blip r:embed="rId3" cstate="print"/>
          <a:srcRect b="11228"/>
          <a:stretch/>
        </p:blipFill>
        <p:spPr bwMode="auto">
          <a:xfrm>
            <a:off x="914400" y="1428750"/>
            <a:ext cx="7239000" cy="481965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sr-Latn-CS" dirty="0"/>
              <a:t>Realizacija instrumenta</a:t>
            </a:r>
            <a:endParaRPr lang="sr-Cyrl-CS" dirty="0"/>
          </a:p>
        </p:txBody>
      </p:sp>
      <p:sp>
        <p:nvSpPr>
          <p:cNvPr id="8" name="Right Arrow 7"/>
          <p:cNvSpPr/>
          <p:nvPr/>
        </p:nvSpPr>
        <p:spPr>
          <a:xfrm>
            <a:off x="228600" y="4459069"/>
            <a:ext cx="4228688" cy="2094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b="1" dirty="0">
                <a:solidFill>
                  <a:srgbClr val="FF0000"/>
                </a:solidFill>
              </a:rPr>
              <a:t>P</a:t>
            </a:r>
            <a:r>
              <a:rPr lang="sr-Latn-RS" b="1" dirty="0">
                <a:solidFill>
                  <a:srgbClr val="FF0000"/>
                </a:solidFill>
              </a:rPr>
              <a:t>raktič</a:t>
            </a:r>
            <a:r>
              <a:rPr lang="de-DE" b="1" dirty="0">
                <a:solidFill>
                  <a:srgbClr val="FF0000"/>
                </a:solidFill>
              </a:rPr>
              <a:t>na </a:t>
            </a:r>
            <a:r>
              <a:rPr lang="sr-Latn-RS" b="1" dirty="0">
                <a:solidFill>
                  <a:srgbClr val="FF0000"/>
                </a:solidFill>
              </a:rPr>
              <a:t>š</a:t>
            </a:r>
            <a:r>
              <a:rPr lang="de-DE" b="1" dirty="0">
                <a:solidFill>
                  <a:srgbClr val="FF0000"/>
                </a:solidFill>
              </a:rPr>
              <a:t>ema</a:t>
            </a:r>
            <a:r>
              <a:rPr lang="sr-Latn-RS" b="1" dirty="0">
                <a:solidFill>
                  <a:srgbClr val="FF0000"/>
                </a:solidFill>
              </a:rPr>
              <a:t>, povoljnija u pogledu unutrašnje otpornosti in</a:t>
            </a:r>
            <a:r>
              <a:rPr lang="en-US" b="1" dirty="0">
                <a:solidFill>
                  <a:srgbClr val="FF0000"/>
                </a:solidFill>
              </a:rPr>
              <a:t>s</a:t>
            </a:r>
            <a:r>
              <a:rPr lang="sr-Latn-RS" b="1" dirty="0">
                <a:solidFill>
                  <a:srgbClr val="FF0000"/>
                </a:solidFill>
              </a:rPr>
              <a:t>trumenta koja je „vidljiva“ ostatku kola</a:t>
            </a:r>
            <a:endParaRPr lang="sr-Cyrl-CS" b="1" dirty="0">
              <a:solidFill>
                <a:srgbClr val="FF0000"/>
              </a:solidFill>
            </a:endParaRPr>
          </a:p>
        </p:txBody>
      </p:sp>
      <p:sp>
        <p:nvSpPr>
          <p:cNvPr id="9" name="Left Arrow 8"/>
          <p:cNvSpPr/>
          <p:nvPr/>
        </p:nvSpPr>
        <p:spPr>
          <a:xfrm>
            <a:off x="5878945" y="1828800"/>
            <a:ext cx="3159557" cy="1981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b="1" dirty="0">
                <a:solidFill>
                  <a:srgbClr val="FF0000"/>
                </a:solidFill>
              </a:rPr>
              <a:t>P</a:t>
            </a:r>
            <a:r>
              <a:rPr lang="sr-Latn-RS" b="1" dirty="0">
                <a:solidFill>
                  <a:srgbClr val="FF0000"/>
                </a:solidFill>
              </a:rPr>
              <a:t>rincipsk</a:t>
            </a:r>
            <a:r>
              <a:rPr lang="de-DE" b="1" dirty="0">
                <a:solidFill>
                  <a:srgbClr val="FF0000"/>
                </a:solidFill>
              </a:rPr>
              <a:t>a </a:t>
            </a:r>
            <a:r>
              <a:rPr lang="sr-Latn-RS" b="1" dirty="0">
                <a:solidFill>
                  <a:srgbClr val="FF0000"/>
                </a:solidFill>
              </a:rPr>
              <a:t>š</a:t>
            </a:r>
            <a:r>
              <a:rPr lang="de-DE" b="1" dirty="0">
                <a:solidFill>
                  <a:srgbClr val="FF0000"/>
                </a:solidFill>
              </a:rPr>
              <a:t>ema</a:t>
            </a:r>
            <a:r>
              <a:rPr lang="sr-Latn-RS" b="1" dirty="0">
                <a:solidFill>
                  <a:srgbClr val="FF0000"/>
                </a:solidFill>
              </a:rPr>
              <a:t>,</a:t>
            </a:r>
          </a:p>
          <a:p>
            <a:pPr algn="ctr">
              <a:defRPr/>
            </a:pPr>
            <a:r>
              <a:rPr lang="sr-Latn-RS" b="1" dirty="0">
                <a:solidFill>
                  <a:srgbClr val="FF0000"/>
                </a:solidFill>
              </a:rPr>
              <a:t>Meri se struja u grani sa otpornikom </a:t>
            </a:r>
            <a:r>
              <a:rPr lang="sr-Latn-RS" b="1" i="1" dirty="0">
                <a:solidFill>
                  <a:srgbClr val="FF0000"/>
                </a:solidFill>
              </a:rPr>
              <a:t>R</a:t>
            </a:r>
            <a:r>
              <a:rPr lang="sr-Latn-RS" b="1" i="1" baseline="-25000" dirty="0">
                <a:solidFill>
                  <a:srgbClr val="FF0000"/>
                </a:solidFill>
              </a:rPr>
              <a:t>p</a:t>
            </a:r>
            <a:endParaRPr lang="sr-Cyrl-CS" b="1" i="1" baseline="-25000" dirty="0">
              <a:solidFill>
                <a:srgbClr val="FF0000"/>
              </a:solidFill>
            </a:endParaRPr>
          </a:p>
        </p:txBody>
      </p:sp>
      <p:grpSp>
        <p:nvGrpSpPr>
          <p:cNvPr id="17" name="Group 16"/>
          <p:cNvGrpSpPr/>
          <p:nvPr/>
        </p:nvGrpSpPr>
        <p:grpSpPr>
          <a:xfrm>
            <a:off x="3112655" y="1411069"/>
            <a:ext cx="2754745" cy="2398931"/>
            <a:chOff x="3112655" y="1411069"/>
            <a:chExt cx="2754745" cy="2398931"/>
          </a:xfrm>
        </p:grpSpPr>
        <p:sp>
          <p:nvSpPr>
            <p:cNvPr id="2" name="Rectangle 1"/>
            <p:cNvSpPr/>
            <p:nvPr/>
          </p:nvSpPr>
          <p:spPr>
            <a:xfrm>
              <a:off x="3124200" y="1417638"/>
              <a:ext cx="2743200" cy="2392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12655" y="1411069"/>
              <a:ext cx="2743200" cy="646331"/>
            </a:xfrm>
            <a:prstGeom prst="rect">
              <a:avLst/>
            </a:prstGeom>
            <a:noFill/>
          </p:spPr>
          <p:txBody>
            <a:bodyPr wrap="square" rtlCol="0">
              <a:spAutoFit/>
            </a:bodyPr>
            <a:lstStyle/>
            <a:p>
              <a:r>
                <a:rPr lang="sr-Latn-RS" b="1" dirty="0">
                  <a:solidFill>
                    <a:srgbClr val="FF0000"/>
                  </a:solidFill>
                </a:rPr>
                <a:t>Ampermetar za naizmenične struje</a:t>
              </a:r>
              <a:endParaRPr lang="en-US" b="1" dirty="0">
                <a:solidFill>
                  <a:srgbClr val="FF0000"/>
                </a:solidFill>
              </a:endParaRPr>
            </a:p>
          </p:txBody>
        </p:sp>
      </p:grpSp>
      <p:grpSp>
        <p:nvGrpSpPr>
          <p:cNvPr id="24" name="Group 23"/>
          <p:cNvGrpSpPr/>
          <p:nvPr/>
        </p:nvGrpSpPr>
        <p:grpSpPr>
          <a:xfrm>
            <a:off x="762000" y="1295400"/>
            <a:ext cx="1219200" cy="2895600"/>
            <a:chOff x="762000" y="1295400"/>
            <a:chExt cx="1219200" cy="2895600"/>
          </a:xfrm>
        </p:grpSpPr>
        <p:sp>
          <p:nvSpPr>
            <p:cNvPr id="7" name="Rectangle 6"/>
            <p:cNvSpPr/>
            <p:nvPr/>
          </p:nvSpPr>
          <p:spPr>
            <a:xfrm>
              <a:off x="762000" y="1295400"/>
              <a:ext cx="1219200" cy="2895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1317371"/>
              <a:ext cx="1219199" cy="646331"/>
            </a:xfrm>
            <a:prstGeom prst="rect">
              <a:avLst/>
            </a:prstGeom>
            <a:noFill/>
          </p:spPr>
          <p:txBody>
            <a:bodyPr wrap="square" rtlCol="0">
              <a:spAutoFit/>
            </a:bodyPr>
            <a:lstStyle/>
            <a:p>
              <a:r>
                <a:rPr lang="sr-Latn-RS" dirty="0">
                  <a:solidFill>
                    <a:srgbClr val="00B050"/>
                  </a:solidFill>
                </a:rPr>
                <a:t>„Ostatak“</a:t>
              </a:r>
            </a:p>
            <a:p>
              <a:r>
                <a:rPr lang="sr-Latn-RS" dirty="0">
                  <a:solidFill>
                    <a:srgbClr val="00B050"/>
                  </a:solidFill>
                </a:rPr>
                <a:t>kola</a:t>
              </a:r>
              <a:endParaRPr lang="en-US" dirty="0">
                <a:solidFill>
                  <a:srgbClr val="00B050"/>
                </a:solidFill>
              </a:endParaRPr>
            </a:p>
          </p:txBody>
        </p:sp>
      </p:grpSp>
      <p:sp>
        <p:nvSpPr>
          <p:cNvPr id="11" name="TextBox 10"/>
          <p:cNvSpPr txBox="1"/>
          <p:nvPr/>
        </p:nvSpPr>
        <p:spPr>
          <a:xfrm>
            <a:off x="3670506" y="3962400"/>
            <a:ext cx="3788217" cy="369332"/>
          </a:xfrm>
          <a:prstGeom prst="rect">
            <a:avLst/>
          </a:prstGeom>
          <a:noFill/>
          <a:ln>
            <a:solidFill>
              <a:srgbClr val="0070C0"/>
            </a:solidFill>
          </a:ln>
        </p:spPr>
        <p:txBody>
          <a:bodyPr wrap="none" rtlCol="0">
            <a:spAutoFit/>
          </a:bodyPr>
          <a:lstStyle/>
          <a:p>
            <a:r>
              <a:rPr lang="sr-Latn-RS" dirty="0">
                <a:solidFill>
                  <a:srgbClr val="0070C0"/>
                </a:solidFill>
              </a:rPr>
              <a:t>Ampermetar za jednosmerne struje</a:t>
            </a:r>
            <a:endParaRPr lang="en-US" dirty="0">
              <a:solidFill>
                <a:srgbClr val="0070C0"/>
              </a:solidFill>
            </a:endParaRPr>
          </a:p>
        </p:txBody>
      </p:sp>
      <p:cxnSp>
        <p:nvCxnSpPr>
          <p:cNvPr id="13" name="Straight Arrow Connector 12"/>
          <p:cNvCxnSpPr>
            <a:stCxn id="11" idx="0"/>
          </p:cNvCxnSpPr>
          <p:nvPr/>
        </p:nvCxnSpPr>
        <p:spPr>
          <a:xfrm flipH="1" flipV="1">
            <a:off x="5564614" y="3043883"/>
            <a:ext cx="1" cy="91851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stretch>
            <a:fillRect/>
          </a:stretch>
        </p:blipFill>
        <p:spPr>
          <a:xfrm>
            <a:off x="1371599" y="1794642"/>
            <a:ext cx="4361490" cy="1819346"/>
          </a:xfrm>
          <a:prstGeom prst="rect">
            <a:avLst/>
          </a:prstGeom>
        </p:spPr>
      </p:pic>
      <p:pic>
        <p:nvPicPr>
          <p:cNvPr id="16" name="Picture 15"/>
          <p:cNvPicPr>
            <a:picLocks noChangeAspect="1"/>
          </p:cNvPicPr>
          <p:nvPr/>
        </p:nvPicPr>
        <p:blipFill>
          <a:blip r:embed="rId3"/>
          <a:stretch>
            <a:fillRect/>
          </a:stretch>
        </p:blipFill>
        <p:spPr>
          <a:xfrm>
            <a:off x="4457288" y="4705826"/>
            <a:ext cx="4361490" cy="1819346"/>
          </a:xfrm>
          <a:prstGeom prst="rect">
            <a:avLst/>
          </a:prstGeom>
        </p:spPr>
      </p:pic>
      <p:grpSp>
        <p:nvGrpSpPr>
          <p:cNvPr id="21" name="Group 20"/>
          <p:cNvGrpSpPr/>
          <p:nvPr/>
        </p:nvGrpSpPr>
        <p:grpSpPr>
          <a:xfrm>
            <a:off x="6236855" y="4459069"/>
            <a:ext cx="2754745" cy="2398931"/>
            <a:chOff x="3112655" y="1411069"/>
            <a:chExt cx="2754745" cy="2398931"/>
          </a:xfrm>
        </p:grpSpPr>
        <p:sp>
          <p:nvSpPr>
            <p:cNvPr id="22" name="Rectangle 21"/>
            <p:cNvSpPr/>
            <p:nvPr/>
          </p:nvSpPr>
          <p:spPr>
            <a:xfrm>
              <a:off x="3124200" y="1417638"/>
              <a:ext cx="2743200" cy="2392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112655" y="1411069"/>
              <a:ext cx="2743200" cy="646331"/>
            </a:xfrm>
            <a:prstGeom prst="rect">
              <a:avLst/>
            </a:prstGeom>
            <a:noFill/>
          </p:spPr>
          <p:txBody>
            <a:bodyPr wrap="square" rtlCol="0">
              <a:spAutoFit/>
            </a:bodyPr>
            <a:lstStyle/>
            <a:p>
              <a:r>
                <a:rPr lang="sr-Latn-RS" b="1" dirty="0">
                  <a:solidFill>
                    <a:srgbClr val="FF0000"/>
                  </a:solidFill>
                </a:rPr>
                <a:t>Ampermetar za naizmenične struje</a:t>
              </a:r>
              <a:endParaRPr lang="en-US" b="1" dirty="0">
                <a:solidFill>
                  <a:srgbClr val="FF0000"/>
                </a:solidFill>
              </a:endParaRPr>
            </a:p>
          </p:txBody>
        </p:sp>
      </p:grpSp>
      <p:cxnSp>
        <p:nvCxnSpPr>
          <p:cNvPr id="19" name="Straight Arrow Connector 18"/>
          <p:cNvCxnSpPr>
            <a:stCxn id="11" idx="2"/>
          </p:cNvCxnSpPr>
          <p:nvPr/>
        </p:nvCxnSpPr>
        <p:spPr>
          <a:xfrm>
            <a:off x="5564615" y="4331732"/>
            <a:ext cx="2817385" cy="130706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sr-Latn-CS"/>
              <a:t>Realizacija instrumenta</a:t>
            </a:r>
            <a:endParaRPr lang="sr-Cyrl-CS"/>
          </a:p>
        </p:txBody>
      </p:sp>
      <p:pic>
        <p:nvPicPr>
          <p:cNvPr id="2" name="Picture 1"/>
          <p:cNvPicPr>
            <a:picLocks noChangeAspect="1"/>
          </p:cNvPicPr>
          <p:nvPr/>
        </p:nvPicPr>
        <p:blipFill>
          <a:blip r:embed="rId2"/>
          <a:stretch>
            <a:fillRect/>
          </a:stretch>
        </p:blipFill>
        <p:spPr>
          <a:xfrm>
            <a:off x="533400" y="2244833"/>
            <a:ext cx="5643750" cy="2774054"/>
          </a:xfrm>
          <a:prstGeom prst="rect">
            <a:avLst/>
          </a:prstGeom>
        </p:spPr>
      </p:pic>
      <p:grpSp>
        <p:nvGrpSpPr>
          <p:cNvPr id="6" name="Group 5"/>
          <p:cNvGrpSpPr/>
          <p:nvPr/>
        </p:nvGrpSpPr>
        <p:grpSpPr>
          <a:xfrm>
            <a:off x="2491510" y="2133601"/>
            <a:ext cx="3756890" cy="3200400"/>
            <a:chOff x="3112655" y="1411069"/>
            <a:chExt cx="2754745" cy="2398931"/>
          </a:xfrm>
        </p:grpSpPr>
        <p:sp>
          <p:nvSpPr>
            <p:cNvPr id="7" name="Rectangle 6"/>
            <p:cNvSpPr/>
            <p:nvPr/>
          </p:nvSpPr>
          <p:spPr>
            <a:xfrm>
              <a:off x="3124200" y="1417638"/>
              <a:ext cx="2743200" cy="2392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12655" y="1411069"/>
              <a:ext cx="2743200" cy="646331"/>
            </a:xfrm>
            <a:prstGeom prst="rect">
              <a:avLst/>
            </a:prstGeom>
            <a:noFill/>
          </p:spPr>
          <p:txBody>
            <a:bodyPr wrap="square" rtlCol="0">
              <a:spAutoFit/>
            </a:bodyPr>
            <a:lstStyle/>
            <a:p>
              <a:r>
                <a:rPr lang="sr-Latn-RS" b="1" dirty="0">
                  <a:solidFill>
                    <a:srgbClr val="FF0000"/>
                  </a:solidFill>
                </a:rPr>
                <a:t>Ampermetar za naizmenične struje</a:t>
              </a:r>
              <a:endParaRPr lang="en-US" b="1" dirty="0">
                <a:solidFill>
                  <a:srgbClr val="FF0000"/>
                </a:solidFill>
              </a:endParaRPr>
            </a:p>
          </p:txBody>
        </p:sp>
      </p:grpSp>
      <p:grpSp>
        <p:nvGrpSpPr>
          <p:cNvPr id="9" name="Group 8"/>
          <p:cNvGrpSpPr/>
          <p:nvPr/>
        </p:nvGrpSpPr>
        <p:grpSpPr>
          <a:xfrm>
            <a:off x="140855" y="2057400"/>
            <a:ext cx="1219200" cy="2895600"/>
            <a:chOff x="762000" y="1295400"/>
            <a:chExt cx="1219200" cy="2895600"/>
          </a:xfrm>
        </p:grpSpPr>
        <p:sp>
          <p:nvSpPr>
            <p:cNvPr id="10" name="Rectangle 9"/>
            <p:cNvSpPr/>
            <p:nvPr/>
          </p:nvSpPr>
          <p:spPr>
            <a:xfrm>
              <a:off x="762000" y="1295400"/>
              <a:ext cx="1219200" cy="2895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0" y="1317371"/>
              <a:ext cx="1219199" cy="646331"/>
            </a:xfrm>
            <a:prstGeom prst="rect">
              <a:avLst/>
            </a:prstGeom>
            <a:noFill/>
          </p:spPr>
          <p:txBody>
            <a:bodyPr wrap="square" rtlCol="0">
              <a:spAutoFit/>
            </a:bodyPr>
            <a:lstStyle/>
            <a:p>
              <a:r>
                <a:rPr lang="sr-Latn-RS" dirty="0">
                  <a:solidFill>
                    <a:srgbClr val="00B050"/>
                  </a:solidFill>
                </a:rPr>
                <a:t>„Ostatak“</a:t>
              </a:r>
            </a:p>
            <a:p>
              <a:r>
                <a:rPr lang="sr-Latn-RS" dirty="0">
                  <a:solidFill>
                    <a:srgbClr val="00B050"/>
                  </a:solidFill>
                </a:rPr>
                <a:t>kola</a:t>
              </a:r>
              <a:endParaRPr lang="en-US" dirty="0">
                <a:solidFill>
                  <a:srgbClr val="00B050"/>
                </a:solidFill>
              </a:endParaRPr>
            </a:p>
          </p:txBody>
        </p:sp>
      </p:grpSp>
      <p:sp>
        <p:nvSpPr>
          <p:cNvPr id="12" name="TextBox 11"/>
          <p:cNvSpPr txBox="1"/>
          <p:nvPr/>
        </p:nvSpPr>
        <p:spPr>
          <a:xfrm>
            <a:off x="4908108" y="5436469"/>
            <a:ext cx="3788217" cy="369332"/>
          </a:xfrm>
          <a:prstGeom prst="rect">
            <a:avLst/>
          </a:prstGeom>
          <a:noFill/>
          <a:ln>
            <a:solidFill>
              <a:srgbClr val="0070C0"/>
            </a:solidFill>
          </a:ln>
        </p:spPr>
        <p:txBody>
          <a:bodyPr wrap="square" rtlCol="0">
            <a:spAutoFit/>
          </a:bodyPr>
          <a:lstStyle/>
          <a:p>
            <a:r>
              <a:rPr lang="sr-Latn-RS" dirty="0">
                <a:solidFill>
                  <a:srgbClr val="0070C0"/>
                </a:solidFill>
              </a:rPr>
              <a:t>Ampermetar za jednosmerne struje</a:t>
            </a:r>
            <a:endParaRPr lang="en-US" dirty="0">
              <a:solidFill>
                <a:srgbClr val="0070C0"/>
              </a:solidFill>
            </a:endParaRPr>
          </a:p>
        </p:txBody>
      </p:sp>
      <p:sp>
        <p:nvSpPr>
          <p:cNvPr id="3" name="Rounded Rectangle 2"/>
          <p:cNvSpPr/>
          <p:nvPr/>
        </p:nvSpPr>
        <p:spPr>
          <a:xfrm>
            <a:off x="6324600" y="1981200"/>
            <a:ext cx="2362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Latn-RS" b="1">
                <a:solidFill>
                  <a:srgbClr val="FF0000"/>
                </a:solidFill>
              </a:rPr>
              <a:t>Meri se struja u grani sa otpornikom </a:t>
            </a:r>
            <a:r>
              <a:rPr lang="sr-Latn-RS" b="1" i="1">
                <a:solidFill>
                  <a:srgbClr val="FF0000"/>
                </a:solidFill>
              </a:rPr>
              <a:t>R</a:t>
            </a:r>
            <a:r>
              <a:rPr lang="sr-Latn-RS" b="1" i="1" baseline="-25000">
                <a:solidFill>
                  <a:srgbClr val="FF0000"/>
                </a:solidFill>
              </a:rPr>
              <a:t>p</a:t>
            </a:r>
            <a:endParaRPr lang="sr-Cyrl-CS" b="1" i="1" baseline="-25000" dirty="0">
              <a:solidFill>
                <a:srgbClr val="FF0000"/>
              </a:solidFill>
            </a:endParaRPr>
          </a:p>
        </p:txBody>
      </p:sp>
      <p:cxnSp>
        <p:nvCxnSpPr>
          <p:cNvPr id="14" name="Straight Arrow Connector 13"/>
          <p:cNvCxnSpPr>
            <a:cxnSpLocks/>
            <a:stCxn id="12" idx="0"/>
          </p:cNvCxnSpPr>
          <p:nvPr/>
        </p:nvCxnSpPr>
        <p:spPr>
          <a:xfrm flipH="1" flipV="1">
            <a:off x="6149812" y="4572000"/>
            <a:ext cx="652405" cy="86446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grpSp>
        <p:nvGrpSpPr>
          <p:cNvPr id="15" name="Group 14">
            <a:extLst>
              <a:ext uri="{FF2B5EF4-FFF2-40B4-BE49-F238E27FC236}">
                <a16:creationId xmlns:a16="http://schemas.microsoft.com/office/drawing/2014/main" id="{37D9DAA6-3739-41A0-9E26-F6968BA557E1}"/>
              </a:ext>
            </a:extLst>
          </p:cNvPr>
          <p:cNvGrpSpPr/>
          <p:nvPr/>
        </p:nvGrpSpPr>
        <p:grpSpPr>
          <a:xfrm>
            <a:off x="3553312" y="5858470"/>
            <a:ext cx="5285888" cy="923330"/>
            <a:chOff x="3886200" y="5752663"/>
            <a:chExt cx="5285888" cy="923330"/>
          </a:xfrm>
        </p:grpSpPr>
        <p:pic>
          <p:nvPicPr>
            <p:cNvPr id="16" name="Picture 15" descr="A close up of a sign&#10;&#10;Description automatically generated">
              <a:extLst>
                <a:ext uri="{FF2B5EF4-FFF2-40B4-BE49-F238E27FC236}">
                  <a16:creationId xmlns:a16="http://schemas.microsoft.com/office/drawing/2014/main" id="{DFF3A0E8-FA7B-449B-9627-1E3CA9A99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794334"/>
              <a:ext cx="1787744" cy="652285"/>
            </a:xfrm>
            <a:prstGeom prst="rect">
              <a:avLst/>
            </a:prstGeom>
            <a:ln>
              <a:solidFill>
                <a:srgbClr val="FFFF00"/>
              </a:solidFill>
            </a:ln>
          </p:spPr>
        </p:pic>
        <p:sp>
          <p:nvSpPr>
            <p:cNvPr id="17" name="TextBox 16">
              <a:extLst>
                <a:ext uri="{FF2B5EF4-FFF2-40B4-BE49-F238E27FC236}">
                  <a16:creationId xmlns:a16="http://schemas.microsoft.com/office/drawing/2014/main" id="{13239E12-B56A-419D-803D-F245C5986F4A}"/>
                </a:ext>
              </a:extLst>
            </p:cNvPr>
            <p:cNvSpPr txBox="1"/>
            <p:nvPr/>
          </p:nvSpPr>
          <p:spPr>
            <a:xfrm>
              <a:off x="5673944" y="5752663"/>
              <a:ext cx="3498144" cy="923330"/>
            </a:xfrm>
            <a:prstGeom prst="rect">
              <a:avLst/>
            </a:prstGeom>
            <a:noFill/>
            <a:ln>
              <a:solidFill>
                <a:srgbClr val="FFFF00"/>
              </a:solidFill>
            </a:ln>
          </p:spPr>
          <p:txBody>
            <a:bodyPr wrap="square" rtlCol="0">
              <a:spAutoFit/>
            </a:bodyPr>
            <a:lstStyle/>
            <a:p>
              <a:r>
                <a:rPr lang="en-US" dirty="0" err="1"/>
                <a:t>Oznaka</a:t>
              </a:r>
              <a:r>
                <a:rPr lang="en-US" dirty="0"/>
                <a:t> </a:t>
              </a:r>
              <a:r>
                <a:rPr lang="en-US" dirty="0" err="1"/>
                <a:t>na</a:t>
              </a:r>
              <a:r>
                <a:rPr lang="en-US" dirty="0"/>
                <a:t> </a:t>
              </a:r>
              <a:r>
                <a:rPr lang="en-US" dirty="0" err="1"/>
                <a:t>instrumen</a:t>
              </a:r>
              <a:r>
                <a:rPr lang="sr-Latn-RS" dirty="0"/>
                <a:t>t</a:t>
              </a:r>
              <a:r>
                <a:rPr lang="en-US" dirty="0"/>
                <a:t>u </a:t>
              </a:r>
              <a:r>
                <a:rPr lang="en-US" dirty="0" err="1"/>
                <a:t>sa</a:t>
              </a:r>
              <a:r>
                <a:rPr lang="en-US" dirty="0"/>
                <a:t> </a:t>
              </a:r>
              <a:r>
                <a:rPr lang="en-US" dirty="0" err="1"/>
                <a:t>pokretnim</a:t>
              </a:r>
              <a:r>
                <a:rPr lang="en-US" dirty="0"/>
                <a:t> </a:t>
              </a:r>
              <a:r>
                <a:rPr lang="en-US" dirty="0" err="1"/>
                <a:t>kalemom</a:t>
              </a:r>
              <a:r>
                <a:rPr lang="en-US" dirty="0"/>
                <a:t> </a:t>
              </a:r>
              <a:r>
                <a:rPr lang="en-US" dirty="0" err="1"/>
                <a:t>i</a:t>
              </a:r>
              <a:r>
                <a:rPr lang="sr-Latn-RS" dirty="0"/>
                <a:t> ispravljačem</a:t>
              </a:r>
              <a:endParaRPr lang="en-US" dirty="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2792"/>
            <a:ext cx="3962400" cy="1173162"/>
          </a:xfrm>
        </p:spPr>
        <p:txBody>
          <a:bodyPr/>
          <a:lstStyle/>
          <a:p>
            <a:r>
              <a:rPr lang="en-US" dirty="0" err="1"/>
              <a:t>Merenje</a:t>
            </a:r>
            <a:r>
              <a:rPr lang="en-US" dirty="0"/>
              <a:t> </a:t>
            </a:r>
            <a:r>
              <a:rPr lang="en-US" dirty="0" err="1"/>
              <a:t>i</a:t>
            </a:r>
            <a:r>
              <a:rPr lang="en-US" dirty="0"/>
              <a:t> </a:t>
            </a:r>
            <a:r>
              <a:rPr lang="en-US" dirty="0" err="1"/>
              <a:t>simulacija</a:t>
            </a:r>
            <a:endParaRPr lang="en-US" dirty="0"/>
          </a:p>
        </p:txBody>
      </p:sp>
      <p:pic>
        <p:nvPicPr>
          <p:cNvPr id="4" name="Picture 4"/>
          <p:cNvPicPr>
            <a:picLocks noChangeAspect="1" noChangeArrowheads="1"/>
          </p:cNvPicPr>
          <p:nvPr/>
        </p:nvPicPr>
        <p:blipFill rotWithShape="1">
          <a:blip r:embed="rId2" cstate="print"/>
          <a:srcRect b="9519"/>
          <a:stretch/>
        </p:blipFill>
        <p:spPr bwMode="auto">
          <a:xfrm>
            <a:off x="152400" y="3459615"/>
            <a:ext cx="4334164" cy="2941186"/>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4724325" y="102792"/>
            <a:ext cx="4359639" cy="6755208"/>
          </a:xfrm>
          <a:prstGeom prst="rect">
            <a:avLst/>
          </a:prstGeom>
        </p:spPr>
      </p:pic>
      <p:sp>
        <p:nvSpPr>
          <p:cNvPr id="3" name="Footer Placeholder 2">
            <a:extLst>
              <a:ext uri="{FF2B5EF4-FFF2-40B4-BE49-F238E27FC236}">
                <a16:creationId xmlns:a16="http://schemas.microsoft.com/office/drawing/2014/main" id="{02B304B9-2F85-486B-90D5-2C212CA3BCDE}"/>
              </a:ext>
            </a:extLst>
          </p:cNvPr>
          <p:cNvSpPr>
            <a:spLocks noGrp="1"/>
          </p:cNvSpPr>
          <p:nvPr>
            <p:ph type="ftr" sz="quarter" idx="10"/>
          </p:nvPr>
        </p:nvSpPr>
        <p:spPr/>
        <p:txBody>
          <a:bodyPr/>
          <a:lstStyle/>
          <a:p>
            <a:r>
              <a:rPr lang="pt-BR"/>
              <a:t>Električna merenja – 19e032em  http://telit.etf.rs/kurs/elektricna-merenja/</a:t>
            </a:r>
            <a:endParaRPr lang="en-US" dirty="0"/>
          </a:p>
        </p:txBody>
      </p:sp>
      <p:pic>
        <p:nvPicPr>
          <p:cNvPr id="5" name="Picture 4">
            <a:extLst>
              <a:ext uri="{FF2B5EF4-FFF2-40B4-BE49-F238E27FC236}">
                <a16:creationId xmlns:a16="http://schemas.microsoft.com/office/drawing/2014/main" id="{BBE23EE3-BADB-47EC-A6F8-9CA63796F9BB}"/>
              </a:ext>
            </a:extLst>
          </p:cNvPr>
          <p:cNvPicPr>
            <a:picLocks noChangeAspect="1"/>
          </p:cNvPicPr>
          <p:nvPr/>
        </p:nvPicPr>
        <p:blipFill>
          <a:blip r:embed="rId4"/>
          <a:stretch>
            <a:fillRect/>
          </a:stretch>
        </p:blipFill>
        <p:spPr>
          <a:xfrm>
            <a:off x="990600" y="1363630"/>
            <a:ext cx="2971800" cy="2079011"/>
          </a:xfrm>
          <a:prstGeom prst="rect">
            <a:avLst/>
          </a:prstGeom>
        </p:spPr>
      </p:pic>
    </p:spTree>
    <p:extLst>
      <p:ext uri="{BB962C8B-B14F-4D97-AF65-F5344CB8AC3E}">
        <p14:creationId xmlns:p14="http://schemas.microsoft.com/office/powerpoint/2010/main" val="94224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sr-Latn-CS" sz="4000"/>
              <a:t>Ampermetar s pokretnim kalemom</a:t>
            </a:r>
            <a:endParaRPr lang="en-US" sz="4000"/>
          </a:p>
        </p:txBody>
      </p:sp>
      <p:pic>
        <p:nvPicPr>
          <p:cNvPr id="32771" name="Picture 3"/>
          <p:cNvPicPr>
            <a:picLocks noChangeAspect="1" noChangeArrowheads="1"/>
          </p:cNvPicPr>
          <p:nvPr/>
        </p:nvPicPr>
        <p:blipFill rotWithShape="1">
          <a:blip r:embed="rId2" cstate="print"/>
          <a:srcRect l="9597" r="15790"/>
          <a:stretch/>
        </p:blipFill>
        <p:spPr bwMode="auto">
          <a:xfrm>
            <a:off x="516707" y="1451194"/>
            <a:ext cx="4591050" cy="4759325"/>
          </a:xfrm>
          <a:prstGeom prst="rect">
            <a:avLst/>
          </a:prstGeom>
          <a:noFill/>
          <a:ln w="9525">
            <a:noFill/>
            <a:miter lim="800000"/>
            <a:headEnd/>
            <a:tailEnd/>
          </a:ln>
        </p:spPr>
      </p:pic>
      <p:sp>
        <p:nvSpPr>
          <p:cNvPr id="32772" name="Text Box 4"/>
          <p:cNvSpPr txBox="1">
            <a:spLocks noChangeArrowheads="1"/>
          </p:cNvSpPr>
          <p:nvPr/>
        </p:nvSpPr>
        <p:spPr bwMode="auto">
          <a:xfrm>
            <a:off x="5562600" y="1524000"/>
            <a:ext cx="3505200" cy="4524315"/>
          </a:xfrm>
          <a:prstGeom prst="rect">
            <a:avLst/>
          </a:prstGeom>
          <a:noFill/>
          <a:ln w="9525">
            <a:noFill/>
            <a:miter lim="800000"/>
            <a:headEnd/>
            <a:tailEnd/>
          </a:ln>
        </p:spPr>
        <p:txBody>
          <a:bodyPr wrap="square">
            <a:spAutoFit/>
          </a:bodyPr>
          <a:lstStyle/>
          <a:p>
            <a:r>
              <a:rPr lang="en-GB" dirty="0"/>
              <a:t>1. </a:t>
            </a:r>
            <a:r>
              <a:rPr lang="en-GB" dirty="0" err="1"/>
              <a:t>Kalem</a:t>
            </a:r>
            <a:r>
              <a:rPr lang="en-GB" dirty="0"/>
              <a:t> </a:t>
            </a:r>
            <a:r>
              <a:rPr lang="en-GB" i="1" dirty="0"/>
              <a:t>N</a:t>
            </a:r>
            <a:r>
              <a:rPr lang="en-GB" dirty="0"/>
              <a:t> </a:t>
            </a:r>
            <a:r>
              <a:rPr lang="en-GB" dirty="0" err="1"/>
              <a:t>namotaja</a:t>
            </a:r>
            <a:r>
              <a:rPr lang="en-GB" dirty="0"/>
              <a:t>, </a:t>
            </a:r>
          </a:p>
          <a:p>
            <a:r>
              <a:rPr lang="en-GB" dirty="0" err="1"/>
              <a:t>Dimenzije</a:t>
            </a:r>
            <a:r>
              <a:rPr lang="en-GB" dirty="0"/>
              <a:t> </a:t>
            </a:r>
            <a:r>
              <a:rPr lang="en-GB" i="1" dirty="0" err="1"/>
              <a:t>l</a:t>
            </a:r>
            <a:r>
              <a:rPr lang="en-GB" dirty="0" err="1"/>
              <a:t>x</a:t>
            </a:r>
            <a:r>
              <a:rPr lang="en-GB" i="1" dirty="0" err="1"/>
              <a:t>h</a:t>
            </a:r>
            <a:r>
              <a:rPr lang="sr-Latn-CS" i="1" dirty="0"/>
              <a:t>,</a:t>
            </a:r>
            <a:r>
              <a:rPr lang="sr-Latn-CS" dirty="0"/>
              <a:t> jezgro od mekog gvožđa, kalem može da se okreće</a:t>
            </a:r>
            <a:r>
              <a:rPr lang="en-US" dirty="0"/>
              <a:t>, </a:t>
            </a:r>
            <a:r>
              <a:rPr lang="en-US" dirty="0" err="1"/>
              <a:t>odnosno</a:t>
            </a:r>
            <a:r>
              <a:rPr lang="en-US" dirty="0"/>
              <a:t> </a:t>
            </a:r>
            <a:r>
              <a:rPr lang="en-US" dirty="0" err="1"/>
              <a:t>pokretan</a:t>
            </a:r>
            <a:r>
              <a:rPr lang="en-US" dirty="0"/>
              <a:t> je u </a:t>
            </a:r>
            <a:r>
              <a:rPr lang="en-US" dirty="0" err="1"/>
              <a:t>odnosu</a:t>
            </a:r>
            <a:r>
              <a:rPr lang="en-US" dirty="0"/>
              <a:t> </a:t>
            </a:r>
            <a:r>
              <a:rPr lang="en-US" dirty="0" err="1"/>
              <a:t>na</a:t>
            </a:r>
            <a:r>
              <a:rPr lang="en-US" dirty="0"/>
              <a:t> </a:t>
            </a:r>
            <a:r>
              <a:rPr lang="en-US" dirty="0" err="1"/>
              <a:t>jezgro</a:t>
            </a:r>
            <a:endParaRPr lang="sr-Latn-CS" i="1" dirty="0"/>
          </a:p>
          <a:p>
            <a:r>
              <a:rPr lang="sr-Latn-CS" dirty="0"/>
              <a:t>2. Stalni magnet, obuhvata jezgro</a:t>
            </a:r>
          </a:p>
          <a:p>
            <a:r>
              <a:rPr lang="sr-Latn-CS" dirty="0"/>
              <a:t>3. Osovina</a:t>
            </a:r>
          </a:p>
          <a:p>
            <a:r>
              <a:rPr lang="sr-Latn-CS" dirty="0"/>
              <a:t>4. Kazaljka povezana sa pokretnim delom sistema</a:t>
            </a:r>
          </a:p>
          <a:p>
            <a:r>
              <a:rPr lang="sr-Latn-CS" dirty="0"/>
              <a:t>5. Ležaj osovine pokretnog dela</a:t>
            </a:r>
          </a:p>
          <a:p>
            <a:r>
              <a:rPr lang="sr-Latn-CS" dirty="0"/>
              <a:t>6. Opruga, preko dve opruge se struja dovodi na kalem i ove dve opruge stvaraju kontra momenat pri okretanju jezgra</a:t>
            </a:r>
          </a:p>
          <a:p>
            <a:r>
              <a:rPr lang="sr-Latn-CS" dirty="0"/>
              <a:t>7. Podešavanje nule</a:t>
            </a:r>
            <a:endParaRPr lang="en-US" dirty="0"/>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
        <p:nvSpPr>
          <p:cNvPr id="6" name="TextBox 5"/>
          <p:cNvSpPr txBox="1"/>
          <p:nvPr/>
        </p:nvSpPr>
        <p:spPr>
          <a:xfrm>
            <a:off x="5105400" y="6211669"/>
            <a:ext cx="4038600" cy="646331"/>
          </a:xfrm>
          <a:prstGeom prst="rect">
            <a:avLst/>
          </a:prstGeom>
          <a:noFill/>
        </p:spPr>
        <p:txBody>
          <a:bodyPr wrap="square" rtlCol="0">
            <a:spAutoFit/>
          </a:bodyPr>
          <a:lstStyle/>
          <a:p>
            <a:r>
              <a:rPr lang="en-US" dirty="0"/>
              <a:t>S. </a:t>
            </a:r>
            <a:r>
              <a:rPr lang="en-US" dirty="0" err="1"/>
              <a:t>Tumanski</a:t>
            </a:r>
            <a:r>
              <a:rPr lang="en-US" dirty="0"/>
              <a:t>, </a:t>
            </a:r>
            <a:r>
              <a:rPr lang="en-US" i="1" dirty="0"/>
              <a:t>Principles of Electrical Measurement</a:t>
            </a:r>
            <a:r>
              <a:rPr lang="en-US" dirty="0"/>
              <a:t>, </a:t>
            </a:r>
            <a:r>
              <a:rPr lang="en-US" dirty="0" err="1"/>
              <a:t>Taylor&amp;Francis</a:t>
            </a:r>
            <a:r>
              <a:rPr lang="en-US" dirty="0"/>
              <a:t>, 2006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r>
              <a:rPr lang="en-US" dirty="0" err="1"/>
              <a:t>Elektronski</a:t>
            </a:r>
            <a:r>
              <a:rPr lang="en-US" dirty="0"/>
              <a:t> </a:t>
            </a:r>
            <a:r>
              <a:rPr lang="en-US" dirty="0" err="1"/>
              <a:t>instrumenti</a:t>
            </a:r>
            <a:endParaRPr lang="en-US" dirty="0"/>
          </a:p>
        </p:txBody>
      </p:sp>
      <p:sp>
        <p:nvSpPr>
          <p:cNvPr id="3" name="Footer Placeholder 2">
            <a:extLst>
              <a:ext uri="{FF2B5EF4-FFF2-40B4-BE49-F238E27FC236}">
                <a16:creationId xmlns:a16="http://schemas.microsoft.com/office/drawing/2014/main" id="{9B04D31E-5EE3-4B7E-A246-DAEEBF8297F9}"/>
              </a:ext>
            </a:extLst>
          </p:cNvPr>
          <p:cNvSpPr>
            <a:spLocks noGrp="1"/>
          </p:cNvSpPr>
          <p:nvPr>
            <p:ph type="ftr" sz="quarter" idx="11"/>
          </p:nvPr>
        </p:nvSpPr>
        <p:spPr/>
        <p:txBody>
          <a:bodyPr/>
          <a:lstStyle/>
          <a:p>
            <a:r>
              <a:rPr lang="pt-BR"/>
              <a:t>Električna merenja – 19e032em  http://telit.etf.rs/kurs/elektricna-merenja/</a:t>
            </a:r>
            <a:endParaRPr lang="en-US" dirty="0"/>
          </a:p>
        </p:txBody>
      </p:sp>
      <p:pic>
        <p:nvPicPr>
          <p:cNvPr id="5" name="Picture 4">
            <a:extLst>
              <a:ext uri="{FF2B5EF4-FFF2-40B4-BE49-F238E27FC236}">
                <a16:creationId xmlns:a16="http://schemas.microsoft.com/office/drawing/2014/main" id="{438EAE00-BE14-49C4-8620-A15AD75F0DF0}"/>
              </a:ext>
            </a:extLst>
          </p:cNvPr>
          <p:cNvPicPr>
            <a:picLocks noChangeAspect="1"/>
          </p:cNvPicPr>
          <p:nvPr/>
        </p:nvPicPr>
        <p:blipFill>
          <a:blip r:embed="rId2"/>
          <a:stretch>
            <a:fillRect/>
          </a:stretch>
        </p:blipFill>
        <p:spPr>
          <a:xfrm>
            <a:off x="461128" y="960438"/>
            <a:ext cx="8229600" cy="5565382"/>
          </a:xfrm>
          <a:prstGeom prst="rect">
            <a:avLst/>
          </a:prstGeom>
        </p:spPr>
      </p:pic>
    </p:spTree>
    <p:extLst>
      <p:ext uri="{BB962C8B-B14F-4D97-AF65-F5344CB8AC3E}">
        <p14:creationId xmlns:p14="http://schemas.microsoft.com/office/powerpoint/2010/main" val="3866852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r>
              <a:rPr lang="en-US" dirty="0" err="1"/>
              <a:t>Elektronski</a:t>
            </a:r>
            <a:r>
              <a:rPr lang="en-US" dirty="0"/>
              <a:t> </a:t>
            </a:r>
            <a:r>
              <a:rPr lang="en-US" dirty="0" err="1"/>
              <a:t>instrumenti</a:t>
            </a:r>
            <a:endParaRPr lang="en-US" dirty="0"/>
          </a:p>
        </p:txBody>
      </p:sp>
      <p:sp>
        <p:nvSpPr>
          <p:cNvPr id="3" name="Footer Placeholder 2">
            <a:extLst>
              <a:ext uri="{FF2B5EF4-FFF2-40B4-BE49-F238E27FC236}">
                <a16:creationId xmlns:a16="http://schemas.microsoft.com/office/drawing/2014/main" id="{9B04D31E-5EE3-4B7E-A246-DAEEBF8297F9}"/>
              </a:ext>
            </a:extLst>
          </p:cNvPr>
          <p:cNvSpPr>
            <a:spLocks noGrp="1"/>
          </p:cNvSpPr>
          <p:nvPr>
            <p:ph type="ftr" sz="quarter" idx="11"/>
          </p:nvPr>
        </p:nvSpPr>
        <p:spPr/>
        <p:txBody>
          <a:bodyPr/>
          <a:lstStyle/>
          <a:p>
            <a:r>
              <a:rPr lang="pt-BR"/>
              <a:t>Električna merenja – 19e032em  http://telit.etf.rs/kurs/elektricna-merenja/</a:t>
            </a:r>
            <a:endParaRPr lang="en-US" dirty="0"/>
          </a:p>
        </p:txBody>
      </p:sp>
      <p:pic>
        <p:nvPicPr>
          <p:cNvPr id="6" name="Picture 5">
            <a:extLst>
              <a:ext uri="{FF2B5EF4-FFF2-40B4-BE49-F238E27FC236}">
                <a16:creationId xmlns:a16="http://schemas.microsoft.com/office/drawing/2014/main" id="{A43264F0-9AA7-4918-A71C-87A0726D9D28}"/>
              </a:ext>
            </a:extLst>
          </p:cNvPr>
          <p:cNvPicPr>
            <a:picLocks noChangeAspect="1"/>
          </p:cNvPicPr>
          <p:nvPr/>
        </p:nvPicPr>
        <p:blipFill>
          <a:blip r:embed="rId2"/>
          <a:stretch>
            <a:fillRect/>
          </a:stretch>
        </p:blipFill>
        <p:spPr>
          <a:xfrm>
            <a:off x="533400" y="960438"/>
            <a:ext cx="8077200" cy="5462320"/>
          </a:xfrm>
          <a:prstGeom prst="rect">
            <a:avLst/>
          </a:prstGeom>
        </p:spPr>
      </p:pic>
    </p:spTree>
    <p:extLst>
      <p:ext uri="{BB962C8B-B14F-4D97-AF65-F5344CB8AC3E}">
        <p14:creationId xmlns:p14="http://schemas.microsoft.com/office/powerpoint/2010/main" val="2937861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Elektronski</a:t>
            </a:r>
            <a:r>
              <a:rPr lang="en-US" b="1" dirty="0">
                <a:solidFill>
                  <a:srgbClr val="FF0000"/>
                </a:solidFill>
              </a:rPr>
              <a:t> </a:t>
            </a:r>
            <a:r>
              <a:rPr lang="en-US" b="1" dirty="0" err="1">
                <a:solidFill>
                  <a:srgbClr val="FF0000"/>
                </a:solidFill>
              </a:rPr>
              <a:t>instrumenti</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1245870" y="1447800"/>
            <a:ext cx="6652260" cy="5189220"/>
          </a:xfrm>
          <a:prstGeom prst="rect">
            <a:avLst/>
          </a:prstGeom>
        </p:spPr>
      </p:pic>
      <p:sp>
        <p:nvSpPr>
          <p:cNvPr id="5" name="TextBox 4"/>
          <p:cNvSpPr txBox="1"/>
          <p:nvPr/>
        </p:nvSpPr>
        <p:spPr>
          <a:xfrm>
            <a:off x="4419600" y="5867400"/>
            <a:ext cx="4648200" cy="369332"/>
          </a:xfrm>
          <a:prstGeom prst="rect">
            <a:avLst/>
          </a:prstGeom>
          <a:noFill/>
        </p:spPr>
        <p:txBody>
          <a:bodyPr wrap="square" rtlCol="0">
            <a:spAutoFit/>
          </a:bodyPr>
          <a:lstStyle/>
          <a:p>
            <a:r>
              <a:rPr lang="sr-Latn-RS" b="1" dirty="0">
                <a:solidFill>
                  <a:srgbClr val="FF0000"/>
                </a:solidFill>
              </a:rPr>
              <a:t>Nedostatak je što je potrebno napajanje</a:t>
            </a:r>
          </a:p>
        </p:txBody>
      </p:sp>
      <p:sp>
        <p:nvSpPr>
          <p:cNvPr id="6" name="Oval 5"/>
          <p:cNvSpPr/>
          <p:nvPr/>
        </p:nvSpPr>
        <p:spPr>
          <a:xfrm>
            <a:off x="3733800" y="3810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33800" y="46482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0" y="3800764"/>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0" y="46482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0"/>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4016115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Elektronski</a:t>
            </a:r>
            <a:r>
              <a:rPr lang="en-US" dirty="0"/>
              <a:t> </a:t>
            </a:r>
            <a:r>
              <a:rPr lang="en-US" dirty="0" err="1"/>
              <a:t>instrumenti</a:t>
            </a:r>
            <a:endParaRPr lang="en-US" dirty="0"/>
          </a:p>
        </p:txBody>
      </p:sp>
      <p:sp>
        <p:nvSpPr>
          <p:cNvPr id="3" name="Content Placeholder 2"/>
          <p:cNvSpPr>
            <a:spLocks noGrp="1"/>
          </p:cNvSpPr>
          <p:nvPr>
            <p:ph idx="1"/>
          </p:nvPr>
        </p:nvSpPr>
        <p:spPr/>
        <p:txBody>
          <a:bodyPr/>
          <a:lstStyle/>
          <a:p>
            <a:r>
              <a:rPr lang="en-US" dirty="0" err="1"/>
              <a:t>Mogu</a:t>
            </a:r>
            <a:r>
              <a:rPr lang="en-US" dirty="0"/>
              <a:t> se </a:t>
            </a:r>
            <a:r>
              <a:rPr lang="en-US" dirty="0" err="1"/>
              <a:t>ostvariti</a:t>
            </a:r>
            <a:r>
              <a:rPr lang="en-US" dirty="0"/>
              <a:t> </a:t>
            </a:r>
            <a:r>
              <a:rPr lang="en-US" dirty="0" err="1"/>
              <a:t>bolje</a:t>
            </a:r>
            <a:r>
              <a:rPr lang="en-US" dirty="0"/>
              <a:t> </a:t>
            </a:r>
            <a:r>
              <a:rPr lang="en-US" dirty="0" err="1"/>
              <a:t>karakteristike</a:t>
            </a:r>
            <a:r>
              <a:rPr lang="en-US" dirty="0"/>
              <a:t>, </a:t>
            </a:r>
            <a:r>
              <a:rPr lang="en-US" dirty="0" err="1"/>
              <a:t>na</a:t>
            </a:r>
            <a:r>
              <a:rPr lang="en-US" dirty="0"/>
              <a:t> primer </a:t>
            </a:r>
            <a:r>
              <a:rPr lang="en-US" dirty="0" err="1"/>
              <a:t>bolja</a:t>
            </a:r>
            <a:r>
              <a:rPr lang="en-US" dirty="0"/>
              <a:t> </a:t>
            </a:r>
            <a:r>
              <a:rPr lang="en-US" dirty="0" err="1"/>
              <a:t>karakteristika</a:t>
            </a:r>
            <a:r>
              <a:rPr lang="en-US" dirty="0"/>
              <a:t> </a:t>
            </a:r>
            <a:r>
              <a:rPr lang="en-US" dirty="0" err="1"/>
              <a:t>ispravlja</a:t>
            </a:r>
            <a:r>
              <a:rPr lang="sr-Latn-RS" dirty="0"/>
              <a:t>ča i mnogo bolja unutrašnja otpornost voltmetra ~ 1M</a:t>
            </a:r>
            <a:r>
              <a:rPr lang="el-GR" dirty="0"/>
              <a:t>Ω</a:t>
            </a:r>
            <a:endParaRPr lang="sr-Latn-RS" dirty="0"/>
          </a:p>
          <a:p>
            <a:r>
              <a:rPr lang="sr-Latn-RS" dirty="0"/>
              <a:t>Nedostatak je što je potrebno napajanje</a:t>
            </a:r>
          </a:p>
          <a:p>
            <a:r>
              <a:rPr lang="sr-Latn-RS" dirty="0"/>
              <a:t>Više reči o elektronskim kolima koja se koriste u instrumentaciji i merenjima u delu kursa koji se odnosi na virtuelnu instrumentaciju</a:t>
            </a:r>
            <a:endParaRPr lang="en-US" dirty="0"/>
          </a:p>
        </p:txBody>
      </p:sp>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2724722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sr-Latn-CS" sz="4000"/>
              <a:t>Elektronski analogni instrumenti</a:t>
            </a:r>
            <a:endParaRPr lang="en-US" sz="4000"/>
          </a:p>
        </p:txBody>
      </p:sp>
      <p:sp>
        <p:nvSpPr>
          <p:cNvPr id="44035" name="Rectangle 3"/>
          <p:cNvSpPr>
            <a:spLocks noGrp="1" noChangeArrowheads="1"/>
          </p:cNvSpPr>
          <p:nvPr>
            <p:ph type="body" idx="1"/>
          </p:nvPr>
        </p:nvSpPr>
        <p:spPr/>
        <p:txBody>
          <a:bodyPr/>
          <a:lstStyle/>
          <a:p>
            <a:pPr eaLnBrk="1" hangingPunct="1"/>
            <a:r>
              <a:rPr lang="sr-Latn-CS"/>
              <a:t>Mogu se smatrati pretečom digitalnih instrumenata</a:t>
            </a:r>
          </a:p>
          <a:p>
            <a:pPr eaLnBrk="1" hangingPunct="1"/>
            <a:r>
              <a:rPr lang="sr-Latn-CS"/>
              <a:t>Kao indikator se koristi klasičan elektromehanički instrument (najčešće sa pokretnim kalemom)</a:t>
            </a:r>
          </a:p>
          <a:p>
            <a:pPr eaLnBrk="1" hangingPunct="1"/>
            <a:r>
              <a:rPr lang="sr-Latn-CS"/>
              <a:t>Elektronskim kolima se obezbeđuju dobre karakteristike u pogledu unutrašnje otpornosti</a:t>
            </a:r>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cstate="print"/>
          <a:srcRect l="62428" t="40651" r="4047" b="3062"/>
          <a:stretch>
            <a:fillRect/>
          </a:stretch>
        </p:blipFill>
        <p:spPr bwMode="auto">
          <a:xfrm>
            <a:off x="5181600" y="1828800"/>
            <a:ext cx="3376613" cy="4191000"/>
          </a:xfrm>
          <a:prstGeom prst="rect">
            <a:avLst/>
          </a:prstGeom>
          <a:noFill/>
          <a:ln w="9525">
            <a:noFill/>
            <a:miter lim="800000"/>
            <a:headEnd/>
            <a:tailEnd/>
          </a:ln>
        </p:spPr>
      </p:pic>
      <p:sp>
        <p:nvSpPr>
          <p:cNvPr id="25605" name="Rectangle 2"/>
          <p:cNvSpPr>
            <a:spLocks noGrp="1" noChangeArrowheads="1"/>
          </p:cNvSpPr>
          <p:nvPr>
            <p:ph type="title"/>
          </p:nvPr>
        </p:nvSpPr>
        <p:spPr/>
        <p:txBody>
          <a:bodyPr/>
          <a:lstStyle/>
          <a:p>
            <a:pPr eaLnBrk="1" hangingPunct="1"/>
            <a:r>
              <a:rPr lang="en-GB" sz="4000"/>
              <a:t>Instrument sa pokretnim gvo</a:t>
            </a:r>
            <a:r>
              <a:rPr lang="sr-Latn-CS" sz="4000"/>
              <a:t>žđem</a:t>
            </a:r>
            <a:endParaRPr lang="en-US" sz="4000"/>
          </a:p>
        </p:txBody>
      </p:sp>
      <p:graphicFrame>
        <p:nvGraphicFramePr>
          <p:cNvPr id="25602" name="Object 5"/>
          <p:cNvGraphicFramePr>
            <a:graphicFrameLocks noGrp="1" noChangeAspect="1"/>
          </p:cNvGraphicFramePr>
          <p:nvPr>
            <p:ph sz="half" idx="1"/>
          </p:nvPr>
        </p:nvGraphicFramePr>
        <p:xfrm>
          <a:off x="2438400" y="3200400"/>
          <a:ext cx="3113088" cy="3205163"/>
        </p:xfrm>
        <a:graphic>
          <a:graphicData uri="http://schemas.openxmlformats.org/presentationml/2006/ole">
            <mc:AlternateContent xmlns:mc="http://schemas.openxmlformats.org/markup-compatibility/2006">
              <mc:Choice xmlns:v="urn:schemas-microsoft-com:vml" Requires="v">
                <p:oleObj name="Equation" r:id="rId3" imgW="850680" imgH="876240" progId="Equation.3">
                  <p:embed/>
                </p:oleObj>
              </mc:Choice>
              <mc:Fallback>
                <p:oleObj name="Equation" r:id="rId3" imgW="850680" imgH="8762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00400"/>
                        <a:ext cx="3113088" cy="320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6" name="Text Box 7"/>
          <p:cNvSpPr txBox="1">
            <a:spLocks noChangeArrowheads="1"/>
          </p:cNvSpPr>
          <p:nvPr/>
        </p:nvSpPr>
        <p:spPr bwMode="auto">
          <a:xfrm>
            <a:off x="3505200" y="1600200"/>
            <a:ext cx="3172663" cy="1200329"/>
          </a:xfrm>
          <a:prstGeom prst="rect">
            <a:avLst/>
          </a:prstGeom>
          <a:noFill/>
          <a:ln w="9525">
            <a:noFill/>
            <a:miter lim="800000"/>
            <a:headEnd/>
            <a:tailEnd/>
          </a:ln>
        </p:spPr>
        <p:txBody>
          <a:bodyPr wrap="none">
            <a:spAutoFit/>
          </a:bodyPr>
          <a:lstStyle/>
          <a:p>
            <a:r>
              <a:rPr lang="sr-Latn-CS" dirty="0"/>
              <a:t>Pokretan “listić” od gvožđa</a:t>
            </a:r>
          </a:p>
          <a:p>
            <a:r>
              <a:rPr lang="sr-Latn-CS" dirty="0"/>
              <a:t>Ne</a:t>
            </a:r>
            <a:r>
              <a:rPr lang="en-US" dirty="0"/>
              <a:t>p</a:t>
            </a:r>
            <a:r>
              <a:rPr lang="sr-Latn-CS" dirty="0"/>
              <a:t>okretan “listić” od gvožđa</a:t>
            </a:r>
          </a:p>
          <a:p>
            <a:r>
              <a:rPr lang="sr-Latn-CS" dirty="0"/>
              <a:t>Opruga</a:t>
            </a:r>
          </a:p>
          <a:p>
            <a:r>
              <a:rPr lang="sr-Latn-CS" dirty="0"/>
              <a:t>Kalem</a:t>
            </a:r>
            <a:endParaRPr lang="en-US" dirty="0"/>
          </a:p>
        </p:txBody>
      </p:sp>
      <p:sp>
        <p:nvSpPr>
          <p:cNvPr id="25607" name="Text Box 8"/>
          <p:cNvSpPr txBox="1">
            <a:spLocks noChangeArrowheads="1"/>
          </p:cNvSpPr>
          <p:nvPr/>
        </p:nvSpPr>
        <p:spPr bwMode="auto">
          <a:xfrm>
            <a:off x="609600" y="1905000"/>
            <a:ext cx="1905000" cy="2585323"/>
          </a:xfrm>
          <a:prstGeom prst="rect">
            <a:avLst/>
          </a:prstGeom>
          <a:noFill/>
          <a:ln w="9525">
            <a:noFill/>
            <a:miter lim="800000"/>
            <a:headEnd/>
            <a:tailEnd/>
          </a:ln>
        </p:spPr>
        <p:txBody>
          <a:bodyPr wrap="square">
            <a:spAutoFit/>
          </a:bodyPr>
          <a:lstStyle/>
          <a:p>
            <a:pPr>
              <a:spcBef>
                <a:spcPct val="50000"/>
              </a:spcBef>
            </a:pPr>
            <a:r>
              <a:rPr lang="sr-Latn-CS" dirty="0"/>
              <a:t>Kroz kalem protiče struja koja stvara magnetsko polje. Polje magnetiše oba „listića“ na isti način pa se oni odbijaju.</a:t>
            </a:r>
            <a:endParaRPr lang="en-US" dirty="0"/>
          </a:p>
        </p:txBody>
      </p:sp>
      <p:sp>
        <p:nvSpPr>
          <p:cNvPr id="25608" name="Line 9"/>
          <p:cNvSpPr>
            <a:spLocks noChangeShapeType="1"/>
          </p:cNvSpPr>
          <p:nvPr/>
        </p:nvSpPr>
        <p:spPr bwMode="auto">
          <a:xfrm>
            <a:off x="6324600" y="1752600"/>
            <a:ext cx="533400" cy="2667000"/>
          </a:xfrm>
          <a:prstGeom prst="line">
            <a:avLst/>
          </a:prstGeom>
          <a:noFill/>
          <a:ln w="9525">
            <a:solidFill>
              <a:schemeClr val="tx1"/>
            </a:solidFill>
            <a:round/>
            <a:headEnd/>
            <a:tailEnd type="triangle" w="med" len="med"/>
          </a:ln>
        </p:spPr>
        <p:txBody>
          <a:bodyPr/>
          <a:lstStyle/>
          <a:p>
            <a:endParaRPr lang="sr-Cyrl-CS"/>
          </a:p>
        </p:txBody>
      </p:sp>
      <p:sp>
        <p:nvSpPr>
          <p:cNvPr id="25609" name="Line 10"/>
          <p:cNvSpPr>
            <a:spLocks noChangeShapeType="1"/>
          </p:cNvSpPr>
          <p:nvPr/>
        </p:nvSpPr>
        <p:spPr bwMode="auto">
          <a:xfrm>
            <a:off x="5867400" y="2209800"/>
            <a:ext cx="1295400" cy="1524000"/>
          </a:xfrm>
          <a:prstGeom prst="line">
            <a:avLst/>
          </a:prstGeom>
          <a:noFill/>
          <a:ln w="9525">
            <a:solidFill>
              <a:schemeClr val="tx1"/>
            </a:solidFill>
            <a:round/>
            <a:headEnd/>
            <a:tailEnd type="triangle" w="med" len="med"/>
          </a:ln>
        </p:spPr>
        <p:txBody>
          <a:bodyPr/>
          <a:lstStyle/>
          <a:p>
            <a:endParaRPr lang="sr-Cyrl-CS"/>
          </a:p>
        </p:txBody>
      </p:sp>
      <p:sp>
        <p:nvSpPr>
          <p:cNvPr id="25610" name="Line 11"/>
          <p:cNvSpPr>
            <a:spLocks noChangeShapeType="1"/>
          </p:cNvSpPr>
          <p:nvPr/>
        </p:nvSpPr>
        <p:spPr bwMode="auto">
          <a:xfrm>
            <a:off x="4495800" y="2438400"/>
            <a:ext cx="2286000" cy="76200"/>
          </a:xfrm>
          <a:prstGeom prst="line">
            <a:avLst/>
          </a:prstGeom>
          <a:noFill/>
          <a:ln w="9525">
            <a:solidFill>
              <a:schemeClr val="tx1"/>
            </a:solidFill>
            <a:round/>
            <a:headEnd/>
            <a:tailEnd type="triangle" w="med" len="med"/>
          </a:ln>
        </p:spPr>
        <p:txBody>
          <a:bodyPr/>
          <a:lstStyle/>
          <a:p>
            <a:endParaRPr lang="sr-Cyrl-CS"/>
          </a:p>
        </p:txBody>
      </p:sp>
      <p:sp>
        <p:nvSpPr>
          <p:cNvPr id="25611" name="Line 12"/>
          <p:cNvSpPr>
            <a:spLocks noChangeShapeType="1"/>
          </p:cNvSpPr>
          <p:nvPr/>
        </p:nvSpPr>
        <p:spPr bwMode="auto">
          <a:xfrm>
            <a:off x="4343400" y="2667000"/>
            <a:ext cx="1828800" cy="1600200"/>
          </a:xfrm>
          <a:prstGeom prst="line">
            <a:avLst/>
          </a:prstGeom>
          <a:noFill/>
          <a:ln w="9525">
            <a:solidFill>
              <a:schemeClr val="tx1"/>
            </a:solidFill>
            <a:round/>
            <a:headEnd/>
            <a:tailEnd type="triangle" w="med" len="med"/>
          </a:ln>
        </p:spPr>
        <p:txBody>
          <a:bodyPr/>
          <a:lstStyle/>
          <a:p>
            <a:endParaRPr lang="sr-Cyrl-CS"/>
          </a:p>
        </p:txBody>
      </p:sp>
      <p:graphicFrame>
        <p:nvGraphicFramePr>
          <p:cNvPr id="25603" name="Object 15"/>
          <p:cNvGraphicFramePr>
            <a:graphicFrameLocks noGrp="1" noChangeAspect="1"/>
          </p:cNvGraphicFramePr>
          <p:nvPr>
            <p:ph sz="half" idx="2"/>
            <p:extLst>
              <p:ext uri="{D42A27DB-BD31-4B8C-83A1-F6EECF244321}">
                <p14:modId xmlns:p14="http://schemas.microsoft.com/office/powerpoint/2010/main" val="3650399339"/>
              </p:ext>
            </p:extLst>
          </p:nvPr>
        </p:nvGraphicFramePr>
        <p:xfrm>
          <a:off x="838200" y="4876800"/>
          <a:ext cx="420688" cy="838200"/>
        </p:xfrm>
        <a:graphic>
          <a:graphicData uri="http://schemas.openxmlformats.org/presentationml/2006/ole">
            <mc:AlternateContent xmlns:mc="http://schemas.openxmlformats.org/markup-compatibility/2006">
              <mc:Choice xmlns:v="urn:schemas-microsoft-com:vml" Requires="v">
                <p:oleObj name="Visio" r:id="rId5" imgW="217818" imgH="433907" progId="Visio.Drawing.11">
                  <p:embed/>
                </p:oleObj>
              </mc:Choice>
              <mc:Fallback>
                <p:oleObj name="Visio" r:id="rId5" imgW="217818" imgH="433907" progId="Visio.Drawing.11">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876800"/>
                        <a:ext cx="4206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2" name="Text Box 17"/>
          <p:cNvSpPr txBox="1">
            <a:spLocks noChangeArrowheads="1"/>
          </p:cNvSpPr>
          <p:nvPr/>
        </p:nvSpPr>
        <p:spPr bwMode="auto">
          <a:xfrm>
            <a:off x="533400" y="5791200"/>
            <a:ext cx="1143000" cy="366713"/>
          </a:xfrm>
          <a:prstGeom prst="rect">
            <a:avLst/>
          </a:prstGeom>
          <a:noFill/>
          <a:ln w="9525">
            <a:noFill/>
            <a:miter lim="800000"/>
            <a:headEnd/>
            <a:tailEnd/>
          </a:ln>
        </p:spPr>
        <p:txBody>
          <a:bodyPr>
            <a:spAutoFit/>
          </a:bodyPr>
          <a:lstStyle/>
          <a:p>
            <a:pPr>
              <a:spcBef>
                <a:spcPct val="50000"/>
              </a:spcBef>
            </a:pPr>
            <a:r>
              <a:rPr lang="sr-Latn-CS" dirty="0"/>
              <a:t>Oznaka</a:t>
            </a:r>
            <a:endParaRPr lang="en-US" dirty="0"/>
          </a:p>
        </p:txBody>
      </p:sp>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sz="4000"/>
              <a:t>Instrument sa pokretnim gvo</a:t>
            </a:r>
            <a:r>
              <a:rPr lang="sr-Latn-CS" sz="4000"/>
              <a:t>žđem</a:t>
            </a:r>
            <a:endParaRPr lang="en-US" sz="4000"/>
          </a:p>
        </p:txBody>
      </p:sp>
      <p:graphicFrame>
        <p:nvGraphicFramePr>
          <p:cNvPr id="26626" name="Object 4"/>
          <p:cNvGraphicFramePr>
            <a:graphicFrameLocks noGrp="1" noChangeAspect="1"/>
          </p:cNvGraphicFramePr>
          <p:nvPr>
            <p:ph idx="1"/>
          </p:nvPr>
        </p:nvGraphicFramePr>
        <p:xfrm>
          <a:off x="5867400" y="1447800"/>
          <a:ext cx="2836863" cy="2921000"/>
        </p:xfrm>
        <a:graphic>
          <a:graphicData uri="http://schemas.openxmlformats.org/presentationml/2006/ole">
            <mc:AlternateContent xmlns:mc="http://schemas.openxmlformats.org/markup-compatibility/2006">
              <mc:Choice xmlns:v="urn:schemas-microsoft-com:vml" Requires="v">
                <p:oleObj name="Equation" r:id="rId2" imgW="850680" imgH="876240" progId="Equation.3">
                  <p:embed/>
                </p:oleObj>
              </mc:Choice>
              <mc:Fallback>
                <p:oleObj name="Equation" r:id="rId2" imgW="850680" imgH="8762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47800"/>
                        <a:ext cx="2836863" cy="292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8" name="Text Box 6"/>
          <p:cNvSpPr txBox="1">
            <a:spLocks noChangeArrowheads="1"/>
          </p:cNvSpPr>
          <p:nvPr/>
        </p:nvSpPr>
        <p:spPr bwMode="auto">
          <a:xfrm>
            <a:off x="609600" y="1905000"/>
            <a:ext cx="4495800" cy="2123658"/>
          </a:xfrm>
          <a:prstGeom prst="rect">
            <a:avLst/>
          </a:prstGeom>
          <a:noFill/>
          <a:ln w="9525">
            <a:noFill/>
            <a:miter lim="800000"/>
            <a:headEnd/>
            <a:tailEnd/>
          </a:ln>
        </p:spPr>
        <p:txBody>
          <a:bodyPr>
            <a:spAutoFit/>
          </a:bodyPr>
          <a:lstStyle/>
          <a:p>
            <a:pPr>
              <a:spcBef>
                <a:spcPct val="50000"/>
              </a:spcBef>
            </a:pPr>
            <a:r>
              <a:rPr lang="sr-Latn-CS" sz="2400" b="1" dirty="0">
                <a:solidFill>
                  <a:srgbClr val="FF0000"/>
                </a:solidFill>
              </a:rPr>
              <a:t>Otklon kazaljke srazmeran je </a:t>
            </a:r>
            <a:r>
              <a:rPr lang="sr-Latn-CS" sz="2400" b="1" dirty="0" err="1">
                <a:solidFill>
                  <a:srgbClr val="FF0000"/>
                </a:solidFill>
              </a:rPr>
              <a:t>efektivoj</a:t>
            </a:r>
            <a:r>
              <a:rPr lang="sr-Latn-CS" sz="2400" b="1" dirty="0">
                <a:solidFill>
                  <a:srgbClr val="FF0000"/>
                </a:solidFill>
              </a:rPr>
              <a:t> </a:t>
            </a:r>
            <a:r>
              <a:rPr lang="sr-Latn-CS" sz="2400" b="1" dirty="0" err="1">
                <a:solidFill>
                  <a:srgbClr val="FF0000"/>
                </a:solidFill>
              </a:rPr>
              <a:t>vrednosti</a:t>
            </a:r>
            <a:r>
              <a:rPr lang="sr-Latn-CS" sz="2400" b="1" dirty="0">
                <a:solidFill>
                  <a:srgbClr val="FF0000"/>
                </a:solidFill>
              </a:rPr>
              <a:t> struje</a:t>
            </a:r>
          </a:p>
          <a:p>
            <a:pPr>
              <a:spcBef>
                <a:spcPct val="50000"/>
              </a:spcBef>
            </a:pPr>
            <a:r>
              <a:rPr lang="sr-Latn-CS" sz="2400" b="1" dirty="0">
                <a:solidFill>
                  <a:srgbClr val="FF0000"/>
                </a:solidFill>
              </a:rPr>
              <a:t>Ovi </a:t>
            </a:r>
            <a:r>
              <a:rPr lang="sr-Latn-CS" sz="2400" b="1" dirty="0" err="1">
                <a:solidFill>
                  <a:srgbClr val="FF0000"/>
                </a:solidFill>
              </a:rPr>
              <a:t>instrumetni</a:t>
            </a:r>
            <a:r>
              <a:rPr lang="sr-Latn-CS" sz="2400" b="1" dirty="0">
                <a:solidFill>
                  <a:srgbClr val="FF0000"/>
                </a:solidFill>
              </a:rPr>
              <a:t> mogu direktno da </a:t>
            </a:r>
            <a:r>
              <a:rPr lang="sr-Latn-CS" sz="2400" b="1" dirty="0" err="1">
                <a:solidFill>
                  <a:srgbClr val="FF0000"/>
                </a:solidFill>
              </a:rPr>
              <a:t>mere</a:t>
            </a:r>
            <a:r>
              <a:rPr lang="sr-Latn-CS" sz="2400" b="1" dirty="0">
                <a:solidFill>
                  <a:srgbClr val="FF0000"/>
                </a:solidFill>
              </a:rPr>
              <a:t> </a:t>
            </a:r>
            <a:r>
              <a:rPr lang="sr-Latn-CS" sz="2400" b="1" dirty="0" err="1">
                <a:solidFill>
                  <a:srgbClr val="FF0000"/>
                </a:solidFill>
              </a:rPr>
              <a:t>naizmenične</a:t>
            </a:r>
            <a:r>
              <a:rPr lang="sr-Latn-CS" sz="2400" b="1" dirty="0">
                <a:solidFill>
                  <a:srgbClr val="FF0000"/>
                </a:solidFill>
              </a:rPr>
              <a:t> struje</a:t>
            </a:r>
          </a:p>
        </p:txBody>
      </p:sp>
      <p:sp>
        <p:nvSpPr>
          <p:cNvPr id="26629" name="Text Box 11"/>
          <p:cNvSpPr txBox="1">
            <a:spLocks noChangeArrowheads="1"/>
          </p:cNvSpPr>
          <p:nvPr/>
        </p:nvSpPr>
        <p:spPr bwMode="auto">
          <a:xfrm>
            <a:off x="5334000" y="5029200"/>
            <a:ext cx="2895600" cy="915988"/>
          </a:xfrm>
          <a:prstGeom prst="rect">
            <a:avLst/>
          </a:prstGeom>
          <a:noFill/>
          <a:ln w="9525">
            <a:noFill/>
            <a:miter lim="800000"/>
            <a:headEnd/>
            <a:tailEnd/>
          </a:ln>
        </p:spPr>
        <p:txBody>
          <a:bodyPr>
            <a:spAutoFit/>
          </a:bodyPr>
          <a:lstStyle/>
          <a:p>
            <a:pPr>
              <a:spcBef>
                <a:spcPct val="50000"/>
              </a:spcBef>
            </a:pPr>
            <a:r>
              <a:rPr lang="sr-Latn-CS"/>
              <a:t>Koriste se kao industrijski instrumenti za merenja struje do 50 A</a:t>
            </a:r>
            <a:endParaRPr lang="en-US"/>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sz="4000"/>
              <a:t>Instrument sa pokretnim gvo</a:t>
            </a:r>
            <a:r>
              <a:rPr lang="sr-Latn-CS" sz="4000"/>
              <a:t>žđem</a:t>
            </a:r>
            <a:endParaRPr lang="en-US" sz="4000"/>
          </a:p>
        </p:txBody>
      </p:sp>
      <p:sp>
        <p:nvSpPr>
          <p:cNvPr id="26628" name="Text Box 6"/>
          <p:cNvSpPr txBox="1">
            <a:spLocks noChangeArrowheads="1"/>
          </p:cNvSpPr>
          <p:nvPr/>
        </p:nvSpPr>
        <p:spPr bwMode="auto">
          <a:xfrm>
            <a:off x="609600" y="1905000"/>
            <a:ext cx="4495800" cy="1938992"/>
          </a:xfrm>
          <a:prstGeom prst="rect">
            <a:avLst/>
          </a:prstGeom>
          <a:noFill/>
          <a:ln w="9525">
            <a:noFill/>
            <a:miter lim="800000"/>
            <a:headEnd/>
            <a:tailEnd/>
          </a:ln>
        </p:spPr>
        <p:txBody>
          <a:bodyPr>
            <a:spAutoFit/>
          </a:bodyPr>
          <a:lstStyle/>
          <a:p>
            <a:pPr>
              <a:spcBef>
                <a:spcPct val="50000"/>
              </a:spcBef>
            </a:pPr>
            <a:r>
              <a:rPr lang="sr-Latn-CS" sz="2400" b="1" dirty="0">
                <a:solidFill>
                  <a:srgbClr val="FF0000"/>
                </a:solidFill>
              </a:rPr>
              <a:t>Skala nije linearna, ali se pogodnim projektovanjem može postići dobra </a:t>
            </a:r>
            <a:r>
              <a:rPr lang="sr-Latn-CS" sz="2400" b="1" dirty="0" err="1">
                <a:solidFill>
                  <a:srgbClr val="FF0000"/>
                </a:solidFill>
              </a:rPr>
              <a:t>linearnost</a:t>
            </a:r>
            <a:r>
              <a:rPr lang="sr-Latn-CS" sz="2400" b="1" dirty="0">
                <a:solidFill>
                  <a:srgbClr val="FF0000"/>
                </a:solidFill>
              </a:rPr>
              <a:t> u većem </a:t>
            </a:r>
            <a:r>
              <a:rPr lang="sr-Latn-CS" sz="2400" b="1" dirty="0" err="1">
                <a:solidFill>
                  <a:srgbClr val="FF0000"/>
                </a:solidFill>
              </a:rPr>
              <a:t>delu</a:t>
            </a:r>
            <a:r>
              <a:rPr lang="sr-Latn-CS" sz="2400" b="1" dirty="0">
                <a:solidFill>
                  <a:srgbClr val="FF0000"/>
                </a:solidFill>
              </a:rPr>
              <a:t> skale</a:t>
            </a:r>
            <a:endParaRPr lang="en-US" sz="2400" b="1" dirty="0">
              <a:solidFill>
                <a:srgbClr val="FF0000"/>
              </a:solidFill>
            </a:endParaRPr>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pic>
        <p:nvPicPr>
          <p:cNvPr id="6" name="Picture 5" descr="A picture containing device, indoor, monitor, clock&#10;&#10;Description automatically generated">
            <a:extLst>
              <a:ext uri="{FF2B5EF4-FFF2-40B4-BE49-F238E27FC236}">
                <a16:creationId xmlns:a16="http://schemas.microsoft.com/office/drawing/2014/main" id="{E7382E2F-FEB1-49D4-BEA8-D2EC9996E8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6" t="8889" r="4167" b="14445"/>
          <a:stretch/>
        </p:blipFill>
        <p:spPr>
          <a:xfrm>
            <a:off x="5105400" y="1898715"/>
            <a:ext cx="3599679" cy="2198034"/>
          </a:xfrm>
          <a:prstGeom prst="rect">
            <a:avLst/>
          </a:prstGeom>
        </p:spPr>
      </p:pic>
      <p:grpSp>
        <p:nvGrpSpPr>
          <p:cNvPr id="9" name="Group 8">
            <a:extLst>
              <a:ext uri="{FF2B5EF4-FFF2-40B4-BE49-F238E27FC236}">
                <a16:creationId xmlns:a16="http://schemas.microsoft.com/office/drawing/2014/main" id="{2C442B0E-C03C-4B37-9655-59C7ECCD16EE}"/>
              </a:ext>
            </a:extLst>
          </p:cNvPr>
          <p:cNvGrpSpPr/>
          <p:nvPr/>
        </p:nvGrpSpPr>
        <p:grpSpPr>
          <a:xfrm>
            <a:off x="533400" y="4738687"/>
            <a:ext cx="1143000" cy="1281113"/>
            <a:chOff x="533400" y="4876800"/>
            <a:chExt cx="1143000" cy="1281113"/>
          </a:xfrm>
        </p:grpSpPr>
        <p:graphicFrame>
          <p:nvGraphicFramePr>
            <p:cNvPr id="11" name="Object 15">
              <a:extLst>
                <a:ext uri="{FF2B5EF4-FFF2-40B4-BE49-F238E27FC236}">
                  <a16:creationId xmlns:a16="http://schemas.microsoft.com/office/drawing/2014/main" id="{82F4D9DC-96C3-42F8-9FA4-F9C2070CAA44}"/>
                </a:ext>
              </a:extLst>
            </p:cNvPr>
            <p:cNvGraphicFramePr>
              <a:graphicFrameLocks noChangeAspect="1"/>
            </p:cNvGraphicFramePr>
            <p:nvPr>
              <p:extLst>
                <p:ext uri="{D42A27DB-BD31-4B8C-83A1-F6EECF244321}">
                  <p14:modId xmlns:p14="http://schemas.microsoft.com/office/powerpoint/2010/main" val="3384282825"/>
                </p:ext>
              </p:extLst>
            </p:nvPr>
          </p:nvGraphicFramePr>
          <p:xfrm>
            <a:off x="838200" y="4876800"/>
            <a:ext cx="420688" cy="838200"/>
          </p:xfrm>
          <a:graphic>
            <a:graphicData uri="http://schemas.openxmlformats.org/presentationml/2006/ole">
              <mc:AlternateContent xmlns:mc="http://schemas.openxmlformats.org/markup-compatibility/2006">
                <mc:Choice xmlns:v="urn:schemas-microsoft-com:vml" Requires="v">
                  <p:oleObj name="Visio" r:id="rId4" imgW="217818" imgH="433907" progId="Visio.Drawing.11">
                    <p:embed/>
                  </p:oleObj>
                </mc:Choice>
                <mc:Fallback>
                  <p:oleObj name="Visio" r:id="rId4" imgW="217818" imgH="433907" progId="Visio.Drawing.11">
                    <p:embed/>
                    <p:pic>
                      <p:nvPicPr>
                        <p:cNvPr id="25603"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76800"/>
                          <a:ext cx="4206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17">
              <a:extLst>
                <a:ext uri="{FF2B5EF4-FFF2-40B4-BE49-F238E27FC236}">
                  <a16:creationId xmlns:a16="http://schemas.microsoft.com/office/drawing/2014/main" id="{E683327F-D28F-4ED0-B72F-F680DF313813}"/>
                </a:ext>
              </a:extLst>
            </p:cNvPr>
            <p:cNvSpPr txBox="1">
              <a:spLocks noChangeArrowheads="1"/>
            </p:cNvSpPr>
            <p:nvPr/>
          </p:nvSpPr>
          <p:spPr bwMode="auto">
            <a:xfrm>
              <a:off x="533400" y="5791200"/>
              <a:ext cx="1143000" cy="366713"/>
            </a:xfrm>
            <a:prstGeom prst="rect">
              <a:avLst/>
            </a:prstGeom>
            <a:noFill/>
            <a:ln w="9525">
              <a:noFill/>
              <a:miter lim="800000"/>
              <a:headEnd/>
              <a:tailEnd/>
            </a:ln>
          </p:spPr>
          <p:txBody>
            <a:bodyPr>
              <a:spAutoFit/>
            </a:bodyPr>
            <a:lstStyle/>
            <a:p>
              <a:pPr>
                <a:spcBef>
                  <a:spcPct val="50000"/>
                </a:spcBef>
              </a:pPr>
              <a:r>
                <a:rPr lang="sr-Latn-CS" dirty="0"/>
                <a:t>Oznaka</a:t>
              </a:r>
              <a:endParaRPr lang="en-US" dirty="0"/>
            </a:p>
          </p:txBody>
        </p:sp>
      </p:grpSp>
      <p:pic>
        <p:nvPicPr>
          <p:cNvPr id="8" name="Picture 7" descr="A picture containing device, clock, wooden, meter&#10;&#10;Description automatically generated">
            <a:extLst>
              <a:ext uri="{FF2B5EF4-FFF2-40B4-BE49-F238E27FC236}">
                <a16:creationId xmlns:a16="http://schemas.microsoft.com/office/drawing/2014/main" id="{4B1BCA03-C3F7-4798-A0CA-D2C6EE4F3A9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3333" b="25555"/>
          <a:stretch/>
        </p:blipFill>
        <p:spPr>
          <a:xfrm>
            <a:off x="4114800" y="4307191"/>
            <a:ext cx="4572000" cy="2095500"/>
          </a:xfrm>
          <a:prstGeom prst="rect">
            <a:avLst/>
          </a:prstGeom>
        </p:spPr>
      </p:pic>
      <p:pic>
        <p:nvPicPr>
          <p:cNvPr id="16" name="Picture 15" descr="A picture containing device, indoor, monitor, clock&#10;&#10;Description automatically generated">
            <a:extLst>
              <a:ext uri="{FF2B5EF4-FFF2-40B4-BE49-F238E27FC236}">
                <a16:creationId xmlns:a16="http://schemas.microsoft.com/office/drawing/2014/main" id="{6AF65333-FCF9-41F9-B69D-FCB7EB4720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304" t="68943" r="11696" b="21511"/>
          <a:stretch/>
        </p:blipFill>
        <p:spPr>
          <a:xfrm>
            <a:off x="1752600" y="3733800"/>
            <a:ext cx="1981201" cy="945674"/>
          </a:xfrm>
          <a:prstGeom prst="rect">
            <a:avLst/>
          </a:prstGeom>
          <a:ln w="38100">
            <a:solidFill>
              <a:srgbClr val="FFFF00"/>
            </a:solidFill>
          </a:ln>
        </p:spPr>
      </p:pic>
      <p:pic>
        <p:nvPicPr>
          <p:cNvPr id="17" name="Picture 16" descr="A picture containing device, clock, wooden, meter&#10;&#10;Description automatically generated">
            <a:extLst>
              <a:ext uri="{FF2B5EF4-FFF2-40B4-BE49-F238E27FC236}">
                <a16:creationId xmlns:a16="http://schemas.microsoft.com/office/drawing/2014/main" id="{29C2147D-D89F-401D-BC0C-540652086F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000" t="63278" r="75000" b="32425"/>
          <a:stretch/>
        </p:blipFill>
        <p:spPr>
          <a:xfrm>
            <a:off x="1752600" y="4993771"/>
            <a:ext cx="2061855" cy="442959"/>
          </a:xfrm>
          <a:prstGeom prst="rect">
            <a:avLst/>
          </a:prstGeom>
          <a:ln w="38100">
            <a:solidFill>
              <a:srgbClr val="FF0000"/>
            </a:solidFill>
          </a:ln>
        </p:spPr>
      </p:pic>
      <p:sp>
        <p:nvSpPr>
          <p:cNvPr id="10" name="Rectangle 9">
            <a:extLst>
              <a:ext uri="{FF2B5EF4-FFF2-40B4-BE49-F238E27FC236}">
                <a16:creationId xmlns:a16="http://schemas.microsoft.com/office/drawing/2014/main" id="{A2488A54-4A17-4A4A-8E88-DCBE49A32FDD}"/>
              </a:ext>
            </a:extLst>
          </p:cNvPr>
          <p:cNvSpPr/>
          <p:nvPr/>
        </p:nvSpPr>
        <p:spPr>
          <a:xfrm>
            <a:off x="4572000" y="5943600"/>
            <a:ext cx="685800" cy="301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6C7D73-F970-45BD-ACD2-AF7B989C4DBE}"/>
              </a:ext>
            </a:extLst>
          </p:cNvPr>
          <p:cNvSpPr/>
          <p:nvPr/>
        </p:nvSpPr>
        <p:spPr>
          <a:xfrm>
            <a:off x="7772400" y="3657600"/>
            <a:ext cx="685800" cy="304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017A01E0-2C01-4440-9407-0FFB45BC26AE}"/>
              </a:ext>
            </a:extLst>
          </p:cNvPr>
          <p:cNvCxnSpPr>
            <a:cxnSpLocks/>
            <a:endCxn id="17" idx="3"/>
          </p:cNvCxnSpPr>
          <p:nvPr/>
        </p:nvCxnSpPr>
        <p:spPr>
          <a:xfrm flipH="1" flipV="1">
            <a:off x="3814455" y="5215251"/>
            <a:ext cx="757546" cy="9004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2081FD-660C-4232-BE0D-25399700C5DC}"/>
              </a:ext>
            </a:extLst>
          </p:cNvPr>
          <p:cNvCxnSpPr>
            <a:cxnSpLocks/>
            <a:endCxn id="16" idx="3"/>
          </p:cNvCxnSpPr>
          <p:nvPr/>
        </p:nvCxnSpPr>
        <p:spPr>
          <a:xfrm flipH="1">
            <a:off x="3733801" y="3818871"/>
            <a:ext cx="4038600" cy="38776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434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sr-Latn-CS" dirty="0"/>
              <a:t>Analogni instrumenti</a:t>
            </a:r>
            <a:r>
              <a:rPr lang="en-US" dirty="0"/>
              <a:t> – ta</a:t>
            </a:r>
            <a:r>
              <a:rPr lang="sr-Latn-RS" dirty="0"/>
              <a:t>čnost</a:t>
            </a:r>
            <a:endParaRPr lang="en-US" dirty="0"/>
          </a:p>
        </p:txBody>
      </p:sp>
      <p:sp>
        <p:nvSpPr>
          <p:cNvPr id="25604" name="Rectangle 3"/>
          <p:cNvSpPr>
            <a:spLocks noGrp="1" noChangeArrowheads="1"/>
          </p:cNvSpPr>
          <p:nvPr>
            <p:ph type="body" sz="half" idx="1"/>
          </p:nvPr>
        </p:nvSpPr>
        <p:spPr>
          <a:xfrm>
            <a:off x="457200" y="1600200"/>
            <a:ext cx="5562600" cy="4525963"/>
          </a:xfrm>
        </p:spPr>
        <p:txBody>
          <a:bodyPr/>
          <a:lstStyle/>
          <a:p>
            <a:pPr eaLnBrk="1" hangingPunct="1"/>
            <a:r>
              <a:rPr lang="sr-Latn-CS" sz="2400" dirty="0"/>
              <a:t>Proizvođač navodi podatak o klasi tačnosti </a:t>
            </a:r>
            <a:r>
              <a:rPr lang="sr-Latn-CS" sz="2400" i="1" dirty="0"/>
              <a:t>K</a:t>
            </a:r>
            <a:r>
              <a:rPr lang="sr-Latn-CS" sz="2400" i="1" baseline="-25000" dirty="0"/>
              <a:t>T</a:t>
            </a:r>
            <a:endParaRPr lang="sr-Latn-CS" sz="2400" dirty="0"/>
          </a:p>
          <a:p>
            <a:pPr eaLnBrk="1" hangingPunct="1"/>
            <a:r>
              <a:rPr lang="sr-Latn-CS" sz="2400" dirty="0"/>
              <a:t>obavezno je da bude navedena na samom instrumentu</a:t>
            </a:r>
          </a:p>
          <a:p>
            <a:pPr eaLnBrk="1" hangingPunct="1"/>
            <a:r>
              <a:rPr lang="sr-Latn-CS" sz="2400" dirty="0"/>
              <a:t>daje podatak o maksimalnoj apsolutnoj greški koju instrument pravi na nekom opsegu </a:t>
            </a:r>
            <a:r>
              <a:rPr lang="sr-Latn-CS" sz="2400" i="1" dirty="0"/>
              <a:t>M</a:t>
            </a:r>
          </a:p>
          <a:p>
            <a:pPr eaLnBrk="1" hangingPunct="1"/>
            <a:r>
              <a:rPr lang="sr-Latn-CS" sz="2400" dirty="0"/>
              <a:t>Standardima su definisane klase tačnosti 0.1, 0.2, 0.5, 1, 1.5, 2.5, 5. </a:t>
            </a:r>
            <a:endParaRPr lang="en-US" sz="2400" dirty="0"/>
          </a:p>
        </p:txBody>
      </p:sp>
      <p:graphicFrame>
        <p:nvGraphicFramePr>
          <p:cNvPr id="25602" name="Object 4"/>
          <p:cNvGraphicFramePr>
            <a:graphicFrameLocks noGrp="1" noChangeAspect="1"/>
          </p:cNvGraphicFramePr>
          <p:nvPr>
            <p:ph sz="half" idx="2"/>
          </p:nvPr>
        </p:nvGraphicFramePr>
        <p:xfrm>
          <a:off x="6400800" y="1752600"/>
          <a:ext cx="2311400" cy="2311400"/>
        </p:xfrm>
        <a:graphic>
          <a:graphicData uri="http://schemas.openxmlformats.org/presentationml/2006/ole">
            <mc:AlternateContent xmlns:mc="http://schemas.openxmlformats.org/markup-compatibility/2006">
              <mc:Choice xmlns:v="urn:schemas-microsoft-com:vml" Requires="v">
                <p:oleObj name="Equation" r:id="rId2" imgW="698400" imgH="698400" progId="Equation.3">
                  <p:embed/>
                </p:oleObj>
              </mc:Choice>
              <mc:Fallback>
                <p:oleObj name="Equation" r:id="rId2" imgW="698400" imgH="698400" progId="Equation.3">
                  <p:embed/>
                  <p:pic>
                    <p:nvPicPr>
                      <p:cNvPr id="2560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752600"/>
                        <a:ext cx="2311400" cy="231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pt-BR"/>
              <a:t>Električna merenja – 19e032em  http://telit.etf.rs/kurs/elektricna-merenja/</a:t>
            </a:r>
            <a:endParaRPr lang="en-US" dirty="0"/>
          </a:p>
        </p:txBody>
      </p:sp>
    </p:spTree>
    <p:extLst>
      <p:ext uri="{BB962C8B-B14F-4D97-AF65-F5344CB8AC3E}">
        <p14:creationId xmlns:p14="http://schemas.microsoft.com/office/powerpoint/2010/main" val="162511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sr-Latn-CS" sz="4000"/>
              <a:t>Ampermetar s pokretnim kalemom</a:t>
            </a:r>
            <a:endParaRPr lang="en-US" sz="4000"/>
          </a:p>
        </p:txBody>
      </p:sp>
      <p:pic>
        <p:nvPicPr>
          <p:cNvPr id="32771" name="Picture 3"/>
          <p:cNvPicPr>
            <a:picLocks noChangeAspect="1" noChangeArrowheads="1"/>
          </p:cNvPicPr>
          <p:nvPr/>
        </p:nvPicPr>
        <p:blipFill>
          <a:blip r:embed="rId2" cstate="print"/>
          <a:srcRect/>
          <a:stretch>
            <a:fillRect/>
          </a:stretch>
        </p:blipFill>
        <p:spPr bwMode="auto">
          <a:xfrm>
            <a:off x="0" y="1417638"/>
            <a:ext cx="6153150" cy="4759325"/>
          </a:xfrm>
          <a:prstGeom prst="rect">
            <a:avLst/>
          </a:prstGeom>
          <a:noFill/>
          <a:ln w="9525">
            <a:noFill/>
            <a:miter lim="800000"/>
            <a:headEnd/>
            <a:tailEnd/>
          </a:ln>
        </p:spPr>
      </p:pic>
      <p:cxnSp>
        <p:nvCxnSpPr>
          <p:cNvPr id="3" name="Straight Arrow Connector 2"/>
          <p:cNvCxnSpPr/>
          <p:nvPr/>
        </p:nvCxnSpPr>
        <p:spPr>
          <a:xfrm flipH="1" flipV="1">
            <a:off x="3429000" y="5257800"/>
            <a:ext cx="685800" cy="1066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715000" y="1905000"/>
            <a:ext cx="3124200" cy="3479800"/>
            <a:chOff x="5753100" y="1459058"/>
            <a:chExt cx="3124200" cy="3479800"/>
          </a:xfrm>
        </p:grpSpPr>
        <p:pic>
          <p:nvPicPr>
            <p:cNvPr id="8" name="Picture 6"/>
            <p:cNvPicPr>
              <a:picLocks noChangeAspect="1" noChangeArrowheads="1"/>
            </p:cNvPicPr>
            <p:nvPr/>
          </p:nvPicPr>
          <p:blipFill>
            <a:blip r:embed="rId3" cstate="print"/>
            <a:srcRect/>
            <a:stretch>
              <a:fillRect/>
            </a:stretch>
          </p:blipFill>
          <p:spPr bwMode="auto">
            <a:xfrm>
              <a:off x="5753100" y="1459058"/>
              <a:ext cx="3124200" cy="3479800"/>
            </a:xfrm>
            <a:prstGeom prst="rect">
              <a:avLst/>
            </a:prstGeom>
            <a:noFill/>
            <a:ln w="9525">
              <a:noFill/>
              <a:miter lim="800000"/>
              <a:headEnd/>
              <a:tailEnd/>
            </a:ln>
          </p:spPr>
        </p:pic>
        <p:cxnSp>
          <p:nvCxnSpPr>
            <p:cNvPr id="9" name="Straight Connector 8"/>
            <p:cNvCxnSpPr/>
            <p:nvPr/>
          </p:nvCxnSpPr>
          <p:spPr>
            <a:xfrm>
              <a:off x="6858000" y="1752600"/>
              <a:ext cx="0" cy="1066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16"/>
            <p:cNvSpPr txBox="1">
              <a:spLocks noChangeArrowheads="1"/>
            </p:cNvSpPr>
            <p:nvPr/>
          </p:nvSpPr>
          <p:spPr bwMode="auto">
            <a:xfrm>
              <a:off x="6934200" y="1981200"/>
              <a:ext cx="381000" cy="461963"/>
            </a:xfrm>
            <a:prstGeom prst="rect">
              <a:avLst/>
            </a:prstGeom>
            <a:noFill/>
            <a:ln w="9525">
              <a:noFill/>
              <a:miter lim="800000"/>
              <a:headEnd/>
              <a:tailEnd/>
            </a:ln>
          </p:spPr>
          <p:txBody>
            <a:bodyPr>
              <a:spAutoFit/>
            </a:bodyPr>
            <a:lstStyle/>
            <a:p>
              <a:r>
                <a:rPr lang="sr-Latn-CS" sz="2400" b="1" i="1">
                  <a:solidFill>
                    <a:srgbClr val="FF0000"/>
                  </a:solidFill>
                  <a:latin typeface="Times New Roman" pitchFamily="18" charset="0"/>
                  <a:cs typeface="Times New Roman" pitchFamily="18" charset="0"/>
                </a:rPr>
                <a:t>l</a:t>
              </a:r>
              <a:endParaRPr lang="sr-Cyrl-CS" sz="2400" b="1" i="1">
                <a:solidFill>
                  <a:srgbClr val="FF0000"/>
                </a:solidFill>
                <a:latin typeface="Times New Roman" pitchFamily="18" charset="0"/>
                <a:cs typeface="Times New Roman" pitchFamily="18" charset="0"/>
              </a:endParaRPr>
            </a:p>
          </p:txBody>
        </p:sp>
        <p:cxnSp>
          <p:nvCxnSpPr>
            <p:cNvPr id="11" name="Straight Connector 10"/>
            <p:cNvCxnSpPr/>
            <p:nvPr/>
          </p:nvCxnSpPr>
          <p:spPr>
            <a:xfrm>
              <a:off x="6781800" y="3733800"/>
              <a:ext cx="914400"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9"/>
            <p:cNvSpPr txBox="1">
              <a:spLocks noChangeArrowheads="1"/>
            </p:cNvSpPr>
            <p:nvPr/>
          </p:nvSpPr>
          <p:spPr bwMode="auto">
            <a:xfrm>
              <a:off x="6553200" y="3733800"/>
              <a:ext cx="381000" cy="461963"/>
            </a:xfrm>
            <a:prstGeom prst="rect">
              <a:avLst/>
            </a:prstGeom>
            <a:noFill/>
            <a:ln w="9525">
              <a:noFill/>
              <a:miter lim="800000"/>
              <a:headEnd/>
              <a:tailEnd/>
            </a:ln>
          </p:spPr>
          <p:txBody>
            <a:bodyPr>
              <a:spAutoFit/>
            </a:bodyPr>
            <a:lstStyle/>
            <a:p>
              <a:r>
                <a:rPr lang="sr-Latn-CS" sz="2400" b="1" i="1">
                  <a:solidFill>
                    <a:srgbClr val="FFFF00"/>
                  </a:solidFill>
                  <a:latin typeface="Times New Roman" pitchFamily="18" charset="0"/>
                  <a:cs typeface="Times New Roman" pitchFamily="18" charset="0"/>
                </a:rPr>
                <a:t>h</a:t>
              </a:r>
              <a:endParaRPr lang="sr-Cyrl-CS" sz="2400" b="1" i="1">
                <a:solidFill>
                  <a:srgbClr val="FFFF00"/>
                </a:solidFill>
                <a:latin typeface="Times New Roman" pitchFamily="18" charset="0"/>
                <a:cs typeface="Times New Roman" pitchFamily="18" charset="0"/>
              </a:endParaRPr>
            </a:p>
          </p:txBody>
        </p:sp>
      </p:grpSp>
      <p:cxnSp>
        <p:nvCxnSpPr>
          <p:cNvPr id="4" name="Straight Arrow Connector 3"/>
          <p:cNvCxnSpPr/>
          <p:nvPr/>
        </p:nvCxnSpPr>
        <p:spPr>
          <a:xfrm flipV="1">
            <a:off x="76200" y="4953000"/>
            <a:ext cx="1447800" cy="22860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sp>
        <p:nvSpPr>
          <p:cNvPr id="2" name="TextBox 1"/>
          <p:cNvSpPr txBox="1"/>
          <p:nvPr/>
        </p:nvSpPr>
        <p:spPr>
          <a:xfrm>
            <a:off x="5105400" y="6211669"/>
            <a:ext cx="4038600" cy="646331"/>
          </a:xfrm>
          <a:prstGeom prst="rect">
            <a:avLst/>
          </a:prstGeom>
          <a:noFill/>
        </p:spPr>
        <p:txBody>
          <a:bodyPr wrap="square" rtlCol="0">
            <a:spAutoFit/>
          </a:bodyPr>
          <a:lstStyle/>
          <a:p>
            <a:r>
              <a:rPr lang="en-US" dirty="0"/>
              <a:t>S. </a:t>
            </a:r>
            <a:r>
              <a:rPr lang="en-US" dirty="0" err="1"/>
              <a:t>Tumanski</a:t>
            </a:r>
            <a:r>
              <a:rPr lang="en-US" dirty="0"/>
              <a:t>, </a:t>
            </a:r>
            <a:r>
              <a:rPr lang="en-US" i="1" dirty="0"/>
              <a:t>Principles of Electrical Measurement</a:t>
            </a:r>
            <a:r>
              <a:rPr lang="en-US" dirty="0"/>
              <a:t>, </a:t>
            </a:r>
            <a:r>
              <a:rPr lang="en-US" dirty="0" err="1"/>
              <a:t>Taylor&amp;Francis</a:t>
            </a:r>
            <a:r>
              <a:rPr lang="en-US" dirty="0"/>
              <a:t>, 2006</a:t>
            </a:r>
          </a:p>
        </p:txBody>
      </p:sp>
    </p:spTree>
    <p:extLst>
      <p:ext uri="{BB962C8B-B14F-4D97-AF65-F5344CB8AC3E}">
        <p14:creationId xmlns:p14="http://schemas.microsoft.com/office/powerpoint/2010/main" val="87330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sr-Latn-CS" sz="4000"/>
              <a:t>Ampermetar s pokretnim kalemom</a:t>
            </a:r>
            <a:endParaRPr lang="en-US" sz="4000"/>
          </a:p>
        </p:txBody>
      </p:sp>
      <p:pic>
        <p:nvPicPr>
          <p:cNvPr id="32771" name="Picture 3"/>
          <p:cNvPicPr>
            <a:picLocks noChangeAspect="1" noChangeArrowheads="1"/>
          </p:cNvPicPr>
          <p:nvPr/>
        </p:nvPicPr>
        <p:blipFill>
          <a:blip r:embed="rId4" cstate="print"/>
          <a:srcRect/>
          <a:stretch>
            <a:fillRect/>
          </a:stretch>
        </p:blipFill>
        <p:spPr bwMode="auto">
          <a:xfrm>
            <a:off x="0" y="1417638"/>
            <a:ext cx="6153150" cy="4759325"/>
          </a:xfrm>
          <a:prstGeom prst="rect">
            <a:avLst/>
          </a:prstGeom>
          <a:noFill/>
          <a:ln w="9525">
            <a:noFill/>
            <a:miter lim="800000"/>
            <a:headEnd/>
            <a:tailEnd/>
          </a:ln>
        </p:spPr>
      </p:pic>
      <p:cxnSp>
        <p:nvCxnSpPr>
          <p:cNvPr id="3" name="Straight Arrow Connector 2"/>
          <p:cNvCxnSpPr>
            <a:cxnSpLocks/>
          </p:cNvCxnSpPr>
          <p:nvPr/>
        </p:nvCxnSpPr>
        <p:spPr>
          <a:xfrm flipH="1">
            <a:off x="4343400" y="3886200"/>
            <a:ext cx="121920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76200" y="4953000"/>
            <a:ext cx="1447800" cy="22860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pt-BR"/>
              <a:t>Električna merenja – 19e032em  http://telit.etf.rs/kurs/elektricna-merenja/</a:t>
            </a:r>
            <a:endParaRPr lang="en-US" dirty="0"/>
          </a:p>
        </p:txBody>
      </p:sp>
      <p:sp>
        <p:nvSpPr>
          <p:cNvPr id="2" name="TextBox 1"/>
          <p:cNvSpPr txBox="1"/>
          <p:nvPr/>
        </p:nvSpPr>
        <p:spPr>
          <a:xfrm>
            <a:off x="5105400" y="6211669"/>
            <a:ext cx="4038600" cy="646331"/>
          </a:xfrm>
          <a:prstGeom prst="rect">
            <a:avLst/>
          </a:prstGeom>
          <a:noFill/>
        </p:spPr>
        <p:txBody>
          <a:bodyPr wrap="square" rtlCol="0">
            <a:spAutoFit/>
          </a:bodyPr>
          <a:lstStyle/>
          <a:p>
            <a:r>
              <a:rPr lang="en-US" dirty="0"/>
              <a:t>S. </a:t>
            </a:r>
            <a:r>
              <a:rPr lang="en-US" dirty="0" err="1"/>
              <a:t>Tumanski</a:t>
            </a:r>
            <a:r>
              <a:rPr lang="en-US" dirty="0"/>
              <a:t>, </a:t>
            </a:r>
            <a:r>
              <a:rPr lang="en-US" i="1" dirty="0"/>
              <a:t>Principles of Electrical Measurement</a:t>
            </a:r>
            <a:r>
              <a:rPr lang="en-US" dirty="0"/>
              <a:t>, </a:t>
            </a:r>
            <a:r>
              <a:rPr lang="en-US" dirty="0" err="1"/>
              <a:t>Taylor&amp;Francis</a:t>
            </a:r>
            <a:r>
              <a:rPr lang="en-US" dirty="0"/>
              <a:t>, 2006</a:t>
            </a:r>
          </a:p>
        </p:txBody>
      </p:sp>
      <p:pic>
        <p:nvPicPr>
          <p:cNvPr id="14" name="pokretni_kalem">
            <a:hlinkClick r:id="" action="ppaction://media"/>
            <a:extLst>
              <a:ext uri="{FF2B5EF4-FFF2-40B4-BE49-F238E27FC236}">
                <a16:creationId xmlns:a16="http://schemas.microsoft.com/office/drawing/2014/main" id="{F3E3D8E0-43B9-45F0-B20D-449D33D70F5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r="12598"/>
          <a:stretch/>
        </p:blipFill>
        <p:spPr>
          <a:xfrm>
            <a:off x="7289244" y="1349084"/>
            <a:ext cx="1332000" cy="2057400"/>
          </a:xfrm>
          <a:prstGeom prst="rect">
            <a:avLst/>
          </a:prstGeom>
        </p:spPr>
      </p:pic>
      <p:pic>
        <p:nvPicPr>
          <p:cNvPr id="13" name="Picture 12" descr="A picture containing indoor, table, sitting, kitchen&#10;&#10;Description automatically generated">
            <a:extLst>
              <a:ext uri="{FF2B5EF4-FFF2-40B4-BE49-F238E27FC236}">
                <a16:creationId xmlns:a16="http://schemas.microsoft.com/office/drawing/2014/main" id="{F0218FB3-1186-4809-B34C-22AE7F4F05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666" r="10834" b="23333"/>
          <a:stretch/>
        </p:blipFill>
        <p:spPr>
          <a:xfrm>
            <a:off x="6040225" y="4038599"/>
            <a:ext cx="2773019" cy="2057401"/>
          </a:xfrm>
          <a:prstGeom prst="rect">
            <a:avLst/>
          </a:prstGeom>
        </p:spPr>
      </p:pic>
      <p:cxnSp>
        <p:nvCxnSpPr>
          <p:cNvPr id="16" name="Straight Arrow Connector 15">
            <a:extLst>
              <a:ext uri="{FF2B5EF4-FFF2-40B4-BE49-F238E27FC236}">
                <a16:creationId xmlns:a16="http://schemas.microsoft.com/office/drawing/2014/main" id="{0C469E01-E679-4C1C-B36E-48D43CAF9B6A}"/>
              </a:ext>
            </a:extLst>
          </p:cNvPr>
          <p:cNvCxnSpPr>
            <a:cxnSpLocks/>
          </p:cNvCxnSpPr>
          <p:nvPr/>
        </p:nvCxnSpPr>
        <p:spPr>
          <a:xfrm>
            <a:off x="5638800" y="2332879"/>
            <a:ext cx="1485900" cy="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A47904-F738-4E97-85B4-97CB755FD116}"/>
              </a:ext>
            </a:extLst>
          </p:cNvPr>
          <p:cNvCxnSpPr>
            <a:cxnSpLocks/>
          </p:cNvCxnSpPr>
          <p:nvPr/>
        </p:nvCxnSpPr>
        <p:spPr>
          <a:xfrm>
            <a:off x="6858000" y="3306235"/>
            <a:ext cx="0" cy="579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0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9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p:txBody>
          <a:bodyPr/>
          <a:lstStyle/>
          <a:p>
            <a:pPr eaLnBrk="1" hangingPunct="1"/>
            <a:r>
              <a:rPr lang="sr-Latn-CS" sz="4000"/>
              <a:t>Ampermetar s pokretnim kalemom</a:t>
            </a:r>
            <a:endParaRPr lang="en-US" sz="4000"/>
          </a:p>
        </p:txBody>
      </p:sp>
      <p:sp>
        <p:nvSpPr>
          <p:cNvPr id="1032" name="Text Box 4"/>
          <p:cNvSpPr txBox="1">
            <a:spLocks noChangeArrowheads="1"/>
          </p:cNvSpPr>
          <p:nvPr/>
        </p:nvSpPr>
        <p:spPr bwMode="auto">
          <a:xfrm>
            <a:off x="362021" y="1535718"/>
            <a:ext cx="5562600" cy="3785652"/>
          </a:xfrm>
          <a:prstGeom prst="rect">
            <a:avLst/>
          </a:prstGeom>
          <a:noFill/>
          <a:ln w="9525">
            <a:noFill/>
            <a:miter lim="800000"/>
            <a:headEnd/>
            <a:tailEnd/>
          </a:ln>
        </p:spPr>
        <p:txBody>
          <a:bodyPr wrap="square">
            <a:spAutoFit/>
          </a:bodyPr>
          <a:lstStyle/>
          <a:p>
            <a:r>
              <a:rPr lang="sr-Latn-CS" sz="1600" dirty="0"/>
              <a:t>Kada kroz kalem protiče stalna* struja, delovi kalema se ponašaju kao provodnik sa stalnom strujom u homogenom radijalnom magnetnom</a:t>
            </a:r>
          </a:p>
          <a:p>
            <a:r>
              <a:rPr lang="sr-Latn-CS" sz="1600" dirty="0"/>
              <a:t>polju indukcije </a:t>
            </a:r>
            <a:r>
              <a:rPr lang="sr-Latn-CS" sz="1600" i="1" dirty="0"/>
              <a:t>B</a:t>
            </a:r>
            <a:r>
              <a:rPr lang="sr-Latn-CS" sz="1600" dirty="0"/>
              <a:t>, pa na njih deluje sila </a:t>
            </a:r>
            <a:r>
              <a:rPr lang="sr-Latn-CS" sz="1600" i="1" dirty="0"/>
              <a:t>F.</a:t>
            </a:r>
          </a:p>
          <a:p>
            <a:endParaRPr lang="sr-Latn-CS" sz="1600" i="1" dirty="0"/>
          </a:p>
          <a:p>
            <a:endParaRPr lang="sr-Latn-CS" sz="1600" i="1" dirty="0"/>
          </a:p>
          <a:p>
            <a:r>
              <a:rPr lang="sr-Latn-CS" sz="1600" dirty="0"/>
              <a:t>S  obzirom na geometriju sistema, na pokretni deo sistema deluje momenat </a:t>
            </a:r>
            <a:r>
              <a:rPr lang="sr-Latn-CS" sz="1600" i="1" dirty="0"/>
              <a:t>M</a:t>
            </a:r>
            <a:r>
              <a:rPr lang="sr-Latn-CS" sz="1600" baseline="-25000" dirty="0"/>
              <a:t>1</a:t>
            </a:r>
            <a:r>
              <a:rPr lang="sr-Latn-CS" sz="1600" i="1" dirty="0"/>
              <a:t>. </a:t>
            </a:r>
          </a:p>
          <a:p>
            <a:endParaRPr lang="sr-Latn-CS" sz="1600" i="1" dirty="0"/>
          </a:p>
          <a:p>
            <a:endParaRPr lang="sr-Latn-CS" sz="1600" i="1" dirty="0"/>
          </a:p>
          <a:p>
            <a:r>
              <a:rPr lang="sr-Latn-CS" sz="1600" dirty="0"/>
              <a:t>Usled kretanja pokretnog dela sistema javlja se mehanički protiv momenat </a:t>
            </a:r>
            <a:r>
              <a:rPr lang="sr-Latn-CS" sz="1600" i="1" dirty="0"/>
              <a:t>M</a:t>
            </a:r>
            <a:r>
              <a:rPr lang="sr-Latn-CS" sz="1600" baseline="-25000" dirty="0"/>
              <a:t>2</a:t>
            </a:r>
            <a:r>
              <a:rPr lang="sr-Latn-CS" sz="1600" dirty="0"/>
              <a:t> srazmeran uglu za koji se okrenuo pokretni deo sistema.</a:t>
            </a:r>
          </a:p>
          <a:p>
            <a:endParaRPr lang="sr-Latn-CS" sz="1600" dirty="0"/>
          </a:p>
          <a:p>
            <a:endParaRPr lang="sr-Latn-CS" sz="1600" dirty="0"/>
          </a:p>
        </p:txBody>
      </p:sp>
      <p:graphicFrame>
        <p:nvGraphicFramePr>
          <p:cNvPr id="1027" name="Object 9"/>
          <p:cNvGraphicFramePr>
            <a:graphicFrameLocks noChangeAspect="1"/>
          </p:cNvGraphicFramePr>
          <p:nvPr>
            <p:extLst>
              <p:ext uri="{D42A27DB-BD31-4B8C-83A1-F6EECF244321}">
                <p14:modId xmlns:p14="http://schemas.microsoft.com/office/powerpoint/2010/main" val="3998028854"/>
              </p:ext>
            </p:extLst>
          </p:nvPr>
        </p:nvGraphicFramePr>
        <p:xfrm>
          <a:off x="990600" y="2620962"/>
          <a:ext cx="1249363" cy="396875"/>
        </p:xfrm>
        <a:graphic>
          <a:graphicData uri="http://schemas.openxmlformats.org/presentationml/2006/ole">
            <mc:AlternateContent xmlns:mc="http://schemas.openxmlformats.org/markup-compatibility/2006">
              <mc:Choice xmlns:v="urn:schemas-microsoft-com:vml" Requires="v">
                <p:oleObj name="Equation" r:id="rId2" imgW="520560" imgH="164880" progId="Equation.3">
                  <p:embed/>
                </p:oleObj>
              </mc:Choice>
              <mc:Fallback>
                <p:oleObj name="Equation" r:id="rId2" imgW="520560" imgH="164880"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20962"/>
                        <a:ext cx="124936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10"/>
          <p:cNvGraphicFramePr>
            <a:graphicFrameLocks noChangeAspect="1"/>
          </p:cNvGraphicFramePr>
          <p:nvPr>
            <p:extLst>
              <p:ext uri="{D42A27DB-BD31-4B8C-83A1-F6EECF244321}">
                <p14:modId xmlns:p14="http://schemas.microsoft.com/office/powerpoint/2010/main" val="2995647609"/>
              </p:ext>
            </p:extLst>
          </p:nvPr>
        </p:nvGraphicFramePr>
        <p:xfrm>
          <a:off x="982662" y="3557557"/>
          <a:ext cx="2255838" cy="457200"/>
        </p:xfrm>
        <a:graphic>
          <a:graphicData uri="http://schemas.openxmlformats.org/presentationml/2006/ole">
            <mc:AlternateContent xmlns:mc="http://schemas.openxmlformats.org/markup-compatibility/2006">
              <mc:Choice xmlns:v="urn:schemas-microsoft-com:vml" Requires="v">
                <p:oleObj name="Equation" r:id="rId4" imgW="939600" imgH="190440" progId="Equation.3">
                  <p:embed/>
                </p:oleObj>
              </mc:Choice>
              <mc:Fallback>
                <p:oleObj name="Equation" r:id="rId4" imgW="939600" imgH="19044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2" y="3557557"/>
                        <a:ext cx="22558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1"/>
          <p:cNvGraphicFramePr>
            <a:graphicFrameLocks noChangeAspect="1"/>
          </p:cNvGraphicFramePr>
          <p:nvPr>
            <p:extLst>
              <p:ext uri="{D42A27DB-BD31-4B8C-83A1-F6EECF244321}">
                <p14:modId xmlns:p14="http://schemas.microsoft.com/office/powerpoint/2010/main" val="1227176787"/>
              </p:ext>
            </p:extLst>
          </p:nvPr>
        </p:nvGraphicFramePr>
        <p:xfrm>
          <a:off x="1027545" y="4733636"/>
          <a:ext cx="1493838" cy="457200"/>
        </p:xfrm>
        <a:graphic>
          <a:graphicData uri="http://schemas.openxmlformats.org/presentationml/2006/ole">
            <mc:AlternateContent xmlns:mc="http://schemas.openxmlformats.org/markup-compatibility/2006">
              <mc:Choice xmlns:v="urn:schemas-microsoft-com:vml" Requires="v">
                <p:oleObj name="Equation" r:id="rId6" imgW="622080" imgH="190440" progId="Equation.3">
                  <p:embed/>
                </p:oleObj>
              </mc:Choice>
              <mc:Fallback>
                <p:oleObj name="Equation" r:id="rId6" imgW="622080" imgH="19044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545" y="4733636"/>
                        <a:ext cx="14938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5753100" y="1459058"/>
            <a:ext cx="3124200" cy="3479800"/>
            <a:chOff x="5753100" y="1459058"/>
            <a:chExt cx="3124200" cy="3479800"/>
          </a:xfrm>
        </p:grpSpPr>
        <p:pic>
          <p:nvPicPr>
            <p:cNvPr id="1033" name="Picture 6"/>
            <p:cNvPicPr>
              <a:picLocks noChangeAspect="1" noChangeArrowheads="1"/>
            </p:cNvPicPr>
            <p:nvPr/>
          </p:nvPicPr>
          <p:blipFill>
            <a:blip r:embed="rId8" cstate="print"/>
            <a:srcRect/>
            <a:stretch>
              <a:fillRect/>
            </a:stretch>
          </p:blipFill>
          <p:spPr bwMode="auto">
            <a:xfrm>
              <a:off x="5753100" y="1459058"/>
              <a:ext cx="3124200" cy="3479800"/>
            </a:xfrm>
            <a:prstGeom prst="rect">
              <a:avLst/>
            </a:prstGeom>
            <a:noFill/>
            <a:ln w="9525">
              <a:noFill/>
              <a:miter lim="800000"/>
              <a:headEnd/>
              <a:tailEnd/>
            </a:ln>
          </p:spPr>
        </p:pic>
        <p:cxnSp>
          <p:nvCxnSpPr>
            <p:cNvPr id="16" name="Straight Connector 15"/>
            <p:cNvCxnSpPr/>
            <p:nvPr/>
          </p:nvCxnSpPr>
          <p:spPr>
            <a:xfrm>
              <a:off x="6858000" y="1752600"/>
              <a:ext cx="0" cy="1066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35" name="TextBox 16"/>
            <p:cNvSpPr txBox="1">
              <a:spLocks noChangeArrowheads="1"/>
            </p:cNvSpPr>
            <p:nvPr/>
          </p:nvSpPr>
          <p:spPr bwMode="auto">
            <a:xfrm>
              <a:off x="6934200" y="1981200"/>
              <a:ext cx="381000" cy="461963"/>
            </a:xfrm>
            <a:prstGeom prst="rect">
              <a:avLst/>
            </a:prstGeom>
            <a:noFill/>
            <a:ln w="9525">
              <a:noFill/>
              <a:miter lim="800000"/>
              <a:headEnd/>
              <a:tailEnd/>
            </a:ln>
          </p:spPr>
          <p:txBody>
            <a:bodyPr>
              <a:spAutoFit/>
            </a:bodyPr>
            <a:lstStyle/>
            <a:p>
              <a:r>
                <a:rPr lang="sr-Latn-CS" sz="2400" b="1" i="1">
                  <a:solidFill>
                    <a:srgbClr val="FF0000"/>
                  </a:solidFill>
                  <a:latin typeface="Times New Roman" pitchFamily="18" charset="0"/>
                  <a:cs typeface="Times New Roman" pitchFamily="18" charset="0"/>
                </a:rPr>
                <a:t>l</a:t>
              </a:r>
              <a:endParaRPr lang="sr-Cyrl-CS" sz="2400" b="1" i="1">
                <a:solidFill>
                  <a:srgbClr val="FF0000"/>
                </a:solidFill>
                <a:latin typeface="Times New Roman" pitchFamily="18" charset="0"/>
                <a:cs typeface="Times New Roman" pitchFamily="18" charset="0"/>
              </a:endParaRPr>
            </a:p>
          </p:txBody>
        </p:sp>
        <p:cxnSp>
          <p:nvCxnSpPr>
            <p:cNvPr id="19" name="Straight Connector 18"/>
            <p:cNvCxnSpPr/>
            <p:nvPr/>
          </p:nvCxnSpPr>
          <p:spPr>
            <a:xfrm>
              <a:off x="6781800" y="3733800"/>
              <a:ext cx="914400"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sp>
          <p:nvSpPr>
            <p:cNvPr id="1037" name="TextBox 19"/>
            <p:cNvSpPr txBox="1">
              <a:spLocks noChangeArrowheads="1"/>
            </p:cNvSpPr>
            <p:nvPr/>
          </p:nvSpPr>
          <p:spPr bwMode="auto">
            <a:xfrm>
              <a:off x="6553200" y="3733800"/>
              <a:ext cx="381000" cy="461963"/>
            </a:xfrm>
            <a:prstGeom prst="rect">
              <a:avLst/>
            </a:prstGeom>
            <a:noFill/>
            <a:ln w="9525">
              <a:noFill/>
              <a:miter lim="800000"/>
              <a:headEnd/>
              <a:tailEnd/>
            </a:ln>
          </p:spPr>
          <p:txBody>
            <a:bodyPr>
              <a:spAutoFit/>
            </a:bodyPr>
            <a:lstStyle/>
            <a:p>
              <a:r>
                <a:rPr lang="sr-Latn-CS" sz="2400" b="1" i="1">
                  <a:solidFill>
                    <a:srgbClr val="FFFF00"/>
                  </a:solidFill>
                  <a:latin typeface="Times New Roman" pitchFamily="18" charset="0"/>
                  <a:cs typeface="Times New Roman" pitchFamily="18" charset="0"/>
                </a:rPr>
                <a:t>h</a:t>
              </a:r>
              <a:endParaRPr lang="sr-Cyrl-CS" sz="2400" b="1" i="1">
                <a:solidFill>
                  <a:srgbClr val="FFFF00"/>
                </a:solidFill>
                <a:latin typeface="Times New Roman" pitchFamily="18" charset="0"/>
                <a:cs typeface="Times New Roman" pitchFamily="18" charset="0"/>
              </a:endParaRPr>
            </a:p>
          </p:txBody>
        </p:sp>
      </p:grpSp>
      <p:sp>
        <p:nvSpPr>
          <p:cNvPr id="4" name="Footer Placeholder 3"/>
          <p:cNvSpPr>
            <a:spLocks noGrp="1"/>
          </p:cNvSpPr>
          <p:nvPr>
            <p:ph type="ftr" sz="quarter" idx="10"/>
          </p:nvPr>
        </p:nvSpPr>
        <p:spPr/>
        <p:txBody>
          <a:bodyPr/>
          <a:lstStyle/>
          <a:p>
            <a:r>
              <a:rPr lang="pt-BR"/>
              <a:t>Električna merenja – 19e032em  http://telit.etf.rs/kurs/elektricna-merenja/</a:t>
            </a:r>
            <a:endParaRPr lang="en-US" dirty="0"/>
          </a:p>
        </p:txBody>
      </p:sp>
      <p:sp>
        <p:nvSpPr>
          <p:cNvPr id="17" name="TextBox 16"/>
          <p:cNvSpPr txBox="1"/>
          <p:nvPr/>
        </p:nvSpPr>
        <p:spPr>
          <a:xfrm>
            <a:off x="5105400" y="6211669"/>
            <a:ext cx="4038600" cy="646331"/>
          </a:xfrm>
          <a:prstGeom prst="rect">
            <a:avLst/>
          </a:prstGeom>
          <a:noFill/>
        </p:spPr>
        <p:txBody>
          <a:bodyPr wrap="square" rtlCol="0">
            <a:spAutoFit/>
          </a:bodyPr>
          <a:lstStyle/>
          <a:p>
            <a:r>
              <a:rPr lang="en-US" dirty="0"/>
              <a:t>S. </a:t>
            </a:r>
            <a:r>
              <a:rPr lang="en-US" dirty="0" err="1"/>
              <a:t>Tumanski</a:t>
            </a:r>
            <a:r>
              <a:rPr lang="en-US" dirty="0"/>
              <a:t>, </a:t>
            </a:r>
            <a:r>
              <a:rPr lang="en-US" i="1" dirty="0"/>
              <a:t>Principles of Electrical Measurement</a:t>
            </a:r>
            <a:r>
              <a:rPr lang="en-US" dirty="0"/>
              <a:t>, </a:t>
            </a:r>
            <a:r>
              <a:rPr lang="en-US" dirty="0" err="1"/>
              <a:t>Taylor&amp;Francis</a:t>
            </a:r>
            <a:r>
              <a:rPr lang="en-US" dirty="0"/>
              <a:t>, 2006</a:t>
            </a:r>
          </a:p>
        </p:txBody>
      </p:sp>
      <p:sp>
        <p:nvSpPr>
          <p:cNvPr id="5" name="TextBox 4"/>
          <p:cNvSpPr txBox="1"/>
          <p:nvPr/>
        </p:nvSpPr>
        <p:spPr>
          <a:xfrm>
            <a:off x="461818" y="5374372"/>
            <a:ext cx="8420100" cy="584775"/>
          </a:xfrm>
          <a:prstGeom prst="rect">
            <a:avLst/>
          </a:prstGeom>
          <a:noFill/>
        </p:spPr>
        <p:txBody>
          <a:bodyPr wrap="square" rtlCol="0">
            <a:spAutoFit/>
          </a:bodyPr>
          <a:lstStyle/>
          <a:p>
            <a:r>
              <a:rPr lang="sr-Latn-RS" sz="1600" dirty="0"/>
              <a:t>*Koristi se i termin jednosmerna struja ili DC (</a:t>
            </a:r>
            <a:r>
              <a:rPr lang="sr-Latn-RS" sz="1600" i="1" dirty="0"/>
              <a:t>direct current</a:t>
            </a:r>
            <a:r>
              <a:rPr lang="sr-Latn-RS" sz="1600" dirty="0"/>
              <a:t>) ali je ovde pretpostavka da je struja konstantna u vremenu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sr-Latn-CS" sz="4000"/>
              <a:t>Ampermetar s pokretnim kalemom</a:t>
            </a:r>
            <a:endParaRPr lang="en-US" sz="4000"/>
          </a:p>
        </p:txBody>
      </p:sp>
      <p:graphicFrame>
        <p:nvGraphicFramePr>
          <p:cNvPr id="2050" name="Object 3"/>
          <p:cNvGraphicFramePr>
            <a:graphicFrameLocks noGrp="1" noChangeAspect="1"/>
          </p:cNvGraphicFramePr>
          <p:nvPr>
            <p:ph idx="1"/>
          </p:nvPr>
        </p:nvGraphicFramePr>
        <p:xfrm>
          <a:off x="6172200" y="1600200"/>
          <a:ext cx="1992313" cy="2868613"/>
        </p:xfrm>
        <a:graphic>
          <a:graphicData uri="http://schemas.openxmlformats.org/presentationml/2006/ole">
            <mc:AlternateContent xmlns:mc="http://schemas.openxmlformats.org/markup-compatibility/2006">
              <mc:Choice xmlns:v="urn:schemas-microsoft-com:vml" Requires="v">
                <p:oleObj name="Equation" r:id="rId2" imgW="634680" imgH="914400" progId="Equation.3">
                  <p:embed/>
                </p:oleObj>
              </mc:Choice>
              <mc:Fallback>
                <p:oleObj name="Equation" r:id="rId2" imgW="634680" imgH="9144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1992313" cy="286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4"/>
          <p:cNvSpPr txBox="1">
            <a:spLocks noChangeArrowheads="1"/>
          </p:cNvSpPr>
          <p:nvPr/>
        </p:nvSpPr>
        <p:spPr bwMode="auto">
          <a:xfrm>
            <a:off x="4305300" y="5702300"/>
            <a:ext cx="4724400" cy="1016000"/>
          </a:xfrm>
          <a:prstGeom prst="rect">
            <a:avLst/>
          </a:prstGeom>
          <a:noFill/>
          <a:ln w="9525">
            <a:noFill/>
            <a:miter lim="800000"/>
            <a:headEnd/>
            <a:tailEnd/>
          </a:ln>
        </p:spPr>
        <p:txBody>
          <a:bodyPr>
            <a:spAutoFit/>
          </a:bodyPr>
          <a:lstStyle/>
          <a:p>
            <a:r>
              <a:rPr lang="sr-Latn-CS" sz="2000" b="1" dirty="0">
                <a:solidFill>
                  <a:srgbClr val="FF0000"/>
                </a:solidFill>
              </a:rPr>
              <a:t>Osetljivost instrumenta zavisi od magnetne indukcije, broja namotaja i dimenzija kalema i konstante opruge.</a:t>
            </a:r>
            <a:endParaRPr lang="en-US" sz="2000" b="1" baseline="-25000" dirty="0">
              <a:solidFill>
                <a:srgbClr val="FF0000"/>
              </a:solidFill>
            </a:endParaRPr>
          </a:p>
        </p:txBody>
      </p:sp>
      <p:sp>
        <p:nvSpPr>
          <p:cNvPr id="2053" name="Oval 5"/>
          <p:cNvSpPr>
            <a:spLocks noChangeArrowheads="1"/>
          </p:cNvSpPr>
          <p:nvPr/>
        </p:nvSpPr>
        <p:spPr bwMode="auto">
          <a:xfrm>
            <a:off x="6781800" y="3429000"/>
            <a:ext cx="1143000" cy="1066800"/>
          </a:xfrm>
          <a:prstGeom prst="ellipse">
            <a:avLst/>
          </a:prstGeom>
          <a:noFill/>
          <a:ln w="9525">
            <a:solidFill>
              <a:srgbClr val="FF0000"/>
            </a:solidFill>
            <a:round/>
            <a:headEnd/>
            <a:tailEnd/>
          </a:ln>
        </p:spPr>
        <p:txBody>
          <a:bodyPr wrap="none" anchor="ctr"/>
          <a:lstStyle/>
          <a:p>
            <a:endParaRPr lang="sr-Cyrl-CS"/>
          </a:p>
        </p:txBody>
      </p:sp>
      <p:sp>
        <p:nvSpPr>
          <p:cNvPr id="2054" name="Text Box 6"/>
          <p:cNvSpPr txBox="1">
            <a:spLocks noChangeArrowheads="1"/>
          </p:cNvSpPr>
          <p:nvPr/>
        </p:nvSpPr>
        <p:spPr bwMode="auto">
          <a:xfrm>
            <a:off x="5257800" y="5064124"/>
            <a:ext cx="1187450" cy="366713"/>
          </a:xfrm>
          <a:prstGeom prst="rect">
            <a:avLst/>
          </a:prstGeom>
          <a:noFill/>
          <a:ln w="9525">
            <a:noFill/>
            <a:miter lim="800000"/>
            <a:headEnd/>
            <a:tailEnd/>
          </a:ln>
        </p:spPr>
        <p:txBody>
          <a:bodyPr wrap="none">
            <a:spAutoFit/>
          </a:bodyPr>
          <a:lstStyle/>
          <a:p>
            <a:r>
              <a:rPr lang="sr-Latn-CS" dirty="0"/>
              <a:t>osetljivost</a:t>
            </a:r>
            <a:endParaRPr lang="en-US" dirty="0"/>
          </a:p>
        </p:txBody>
      </p:sp>
      <p:sp>
        <p:nvSpPr>
          <p:cNvPr id="2055" name="Line 7"/>
          <p:cNvSpPr>
            <a:spLocks noChangeShapeType="1"/>
          </p:cNvSpPr>
          <p:nvPr/>
        </p:nvSpPr>
        <p:spPr bwMode="auto">
          <a:xfrm flipV="1">
            <a:off x="5867400" y="4495800"/>
            <a:ext cx="1143000" cy="628352"/>
          </a:xfrm>
          <a:prstGeom prst="line">
            <a:avLst/>
          </a:prstGeom>
          <a:noFill/>
          <a:ln w="9525">
            <a:solidFill>
              <a:srgbClr val="FF0000"/>
            </a:solidFill>
            <a:round/>
            <a:headEnd/>
            <a:tailEnd type="triangle" w="med" len="med"/>
          </a:ln>
        </p:spPr>
        <p:txBody>
          <a:bodyPr/>
          <a:lstStyle/>
          <a:p>
            <a:endParaRPr lang="sr-Cyrl-CS"/>
          </a:p>
        </p:txBody>
      </p:sp>
      <p:sp>
        <p:nvSpPr>
          <p:cNvPr id="3" name="Footer Placeholder 2"/>
          <p:cNvSpPr>
            <a:spLocks noGrp="1"/>
          </p:cNvSpPr>
          <p:nvPr>
            <p:ph type="ftr" sz="quarter" idx="10"/>
          </p:nvPr>
        </p:nvSpPr>
        <p:spPr/>
        <p:txBody>
          <a:bodyPr/>
          <a:lstStyle/>
          <a:p>
            <a:r>
              <a:rPr lang="pt-BR"/>
              <a:t>Električna merenja – 19e032em  http://telit.etf.rs/kurs/elektricna-merenja/</a:t>
            </a:r>
            <a:endParaRPr lang="en-US" dirty="0"/>
          </a:p>
        </p:txBody>
      </p:sp>
      <p:sp>
        <p:nvSpPr>
          <p:cNvPr id="2" name="Rectangle 1"/>
          <p:cNvSpPr/>
          <p:nvPr/>
        </p:nvSpPr>
        <p:spPr>
          <a:xfrm>
            <a:off x="457200" y="1600200"/>
            <a:ext cx="4572000" cy="923330"/>
          </a:xfrm>
          <a:prstGeom prst="rect">
            <a:avLst/>
          </a:prstGeom>
        </p:spPr>
        <p:txBody>
          <a:bodyPr>
            <a:spAutoFit/>
          </a:bodyPr>
          <a:lstStyle/>
          <a:p>
            <a:r>
              <a:rPr lang="sr-Latn-CS" dirty="0"/>
              <a:t>Kada su momenti u ravnoteži, ugao (koji se</a:t>
            </a:r>
          </a:p>
          <a:p>
            <a:r>
              <a:rPr lang="sr-Latn-CS" dirty="0"/>
              <a:t>direktno vidi kao ugao otklona kazaljke)</a:t>
            </a:r>
          </a:p>
          <a:p>
            <a:r>
              <a:rPr lang="sr-Latn-CS" dirty="0"/>
              <a:t>srazmeran je struji kroz kolo.</a:t>
            </a:r>
            <a:endParaRPr lang="en-US" baseline="-25000" dirty="0"/>
          </a:p>
        </p:txBody>
      </p:sp>
      <p:graphicFrame>
        <p:nvGraphicFramePr>
          <p:cNvPr id="10" name="Object 3"/>
          <p:cNvGraphicFramePr>
            <a:graphicFrameLocks noChangeAspect="1"/>
          </p:cNvGraphicFramePr>
          <p:nvPr>
            <p:extLst>
              <p:ext uri="{D42A27DB-BD31-4B8C-83A1-F6EECF244321}">
                <p14:modId xmlns:p14="http://schemas.microsoft.com/office/powerpoint/2010/main" val="3095368661"/>
              </p:ext>
            </p:extLst>
          </p:nvPr>
        </p:nvGraphicFramePr>
        <p:xfrm>
          <a:off x="1004887" y="3566578"/>
          <a:ext cx="1068387" cy="457200"/>
        </p:xfrm>
        <a:graphic>
          <a:graphicData uri="http://schemas.openxmlformats.org/presentationml/2006/ole">
            <mc:AlternateContent xmlns:mc="http://schemas.openxmlformats.org/markup-compatibility/2006">
              <mc:Choice xmlns:v="urn:schemas-microsoft-com:vml" Requires="v">
                <p:oleObj name="Equation" r:id="rId4" imgW="444240" imgH="190440" progId="Equation.3">
                  <p:embed/>
                </p:oleObj>
              </mc:Choice>
              <mc:Fallback>
                <p:oleObj name="Equation" r:id="rId4" imgW="444240" imgH="190440" progId="Equation.3">
                  <p:embed/>
                  <p:pic>
                    <p:nvPicPr>
                      <p:cNvPr id="10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887" y="3566578"/>
                        <a:ext cx="1068387"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508230826"/>
              </p:ext>
            </p:extLst>
          </p:nvPr>
        </p:nvGraphicFramePr>
        <p:xfrm>
          <a:off x="685800" y="2971800"/>
          <a:ext cx="1706562" cy="457200"/>
        </p:xfrm>
        <a:graphic>
          <a:graphicData uri="http://schemas.openxmlformats.org/presentationml/2006/ole">
            <mc:AlternateContent xmlns:mc="http://schemas.openxmlformats.org/markup-compatibility/2006">
              <mc:Choice xmlns:v="urn:schemas-microsoft-com:vml" Requires="v">
                <p:oleObj name="Equation" r:id="rId6" imgW="711000" imgH="190440" progId="Equation.3">
                  <p:embed/>
                </p:oleObj>
              </mc:Choice>
              <mc:Fallback>
                <p:oleObj name="Equation" r:id="rId6" imgW="711000" imgH="190440" progId="Equation.3">
                  <p:embed/>
                  <p:pic>
                    <p:nvPicPr>
                      <p:cNvPr id="103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971800"/>
                        <a:ext cx="17065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28600" y="1524000"/>
            <a:ext cx="5181600" cy="2944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1549</TotalTime>
  <Words>2537</Words>
  <Application>Microsoft Office PowerPoint</Application>
  <PresentationFormat>On-screen Show (4:3)</PresentationFormat>
  <Paragraphs>296</Paragraphs>
  <Slides>58</Slides>
  <Notes>2</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66" baseType="lpstr">
      <vt:lpstr>Arial</vt:lpstr>
      <vt:lpstr>Calibri</vt:lpstr>
      <vt:lpstr>Symbol</vt:lpstr>
      <vt:lpstr>Times New Roman</vt:lpstr>
      <vt:lpstr>Default Design</vt:lpstr>
      <vt:lpstr>Equation</vt:lpstr>
      <vt:lpstr>Visio</vt:lpstr>
      <vt:lpstr>Microsoft Drawing</vt:lpstr>
      <vt:lpstr>Električna merenja Analogni instrumenti</vt:lpstr>
      <vt:lpstr>Analogni instrumenti</vt:lpstr>
      <vt:lpstr>Elektro-mehanički instrumenti</vt:lpstr>
      <vt:lpstr>Elektro-mehanički instrumenti</vt:lpstr>
      <vt:lpstr>Ampermetar s pokretnim kalemom</vt:lpstr>
      <vt:lpstr>Ampermetar s pokretnim kalemom</vt:lpstr>
      <vt:lpstr>Ampermetar s pokretnim kalemom</vt:lpstr>
      <vt:lpstr>Ampermetar s pokretnim kalemom</vt:lpstr>
      <vt:lpstr>Ampermetar s pokretnim kalemom</vt:lpstr>
      <vt:lpstr>Ampermetar s pokretnim kalemom</vt:lpstr>
      <vt:lpstr>Instrument s pokretnim kalemom</vt:lpstr>
      <vt:lpstr>Otpornost instrumenta</vt:lpstr>
      <vt:lpstr>Otpornost instrumenta</vt:lpstr>
      <vt:lpstr>Temperaturna zavisnost</vt:lpstr>
      <vt:lpstr>Temperaturna kompenzacija</vt:lpstr>
      <vt:lpstr>Temperaturna kompenzacija</vt:lpstr>
      <vt:lpstr>Proširenje mernog opsega</vt:lpstr>
      <vt:lpstr>Proširenje mernog opsega</vt:lpstr>
      <vt:lpstr>Eyrton-ov šant</vt:lpstr>
      <vt:lpstr>Eyrton-ov šant - primer</vt:lpstr>
      <vt:lpstr>Proširenje opsega</vt:lpstr>
      <vt:lpstr>Proširenje opsega i temperaturna kompenzacija</vt:lpstr>
      <vt:lpstr>Rešenje</vt:lpstr>
      <vt:lpstr>Temperaturna kompenzacija</vt:lpstr>
      <vt:lpstr>Voltmetar za jednosmernu struju</vt:lpstr>
      <vt:lpstr>Voltmetar za jednosmernu struju</vt:lpstr>
      <vt:lpstr>I struja i napon</vt:lpstr>
      <vt:lpstr>I struja i napon</vt:lpstr>
      <vt:lpstr>I struja i napon</vt:lpstr>
      <vt:lpstr>I struja i napon</vt:lpstr>
      <vt:lpstr>I struja i napon</vt:lpstr>
      <vt:lpstr>I struja i napon</vt:lpstr>
      <vt:lpstr>Merenje naizmenične struje</vt:lpstr>
      <vt:lpstr>Poluprovodničke diode</vt:lpstr>
      <vt:lpstr>Poluprovodničke diode</vt:lpstr>
      <vt:lpstr>“Ispravljanje” signala</vt:lpstr>
      <vt:lpstr>“Ispravljanje” signala</vt:lpstr>
      <vt:lpstr>Srednja vrednost Efektivna vrednost</vt:lpstr>
      <vt:lpstr>Jednostrano ispravljanje</vt:lpstr>
      <vt:lpstr>Dvostrano ispravljanje</vt:lpstr>
      <vt:lpstr>Graduacija skale instrumenta</vt:lpstr>
      <vt:lpstr>Graduacija skale instrumenta</vt:lpstr>
      <vt:lpstr>Realna slika, “dobre” diode</vt:lpstr>
      <vt:lpstr>Realna slika, “lošije diode”</vt:lpstr>
      <vt:lpstr>Realna slika, ulazni napon</vt:lpstr>
      <vt:lpstr>Realna slika, dvostrano, “lošije” diode</vt:lpstr>
      <vt:lpstr>Realizacija instrumenta</vt:lpstr>
      <vt:lpstr>Realizacija instrumenta</vt:lpstr>
      <vt:lpstr>Merenje i simulacija</vt:lpstr>
      <vt:lpstr>Elektronski instrumenti</vt:lpstr>
      <vt:lpstr>Elektronski instrumenti</vt:lpstr>
      <vt:lpstr>Elektronski instrumenti</vt:lpstr>
      <vt:lpstr>Elektronski instrumenti</vt:lpstr>
      <vt:lpstr>Elektronski analogni instrumenti</vt:lpstr>
      <vt:lpstr>Instrument sa pokretnim gvožđem</vt:lpstr>
      <vt:lpstr>Instrument sa pokretnim gvožđem</vt:lpstr>
      <vt:lpstr>Instrument sa pokretnim gvožđem</vt:lpstr>
      <vt:lpstr>Analogni instrumenti – tačnost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dc:creator>
  <cp:lastModifiedBy>jelena certic</cp:lastModifiedBy>
  <cp:revision>67</cp:revision>
  <cp:lastPrinted>1601-01-01T00:00:00Z</cp:lastPrinted>
  <dcterms:created xsi:type="dcterms:W3CDTF">1601-01-01T00:00:00Z</dcterms:created>
  <dcterms:modified xsi:type="dcterms:W3CDTF">2024-03-05T00:18:36Z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