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sldIdLst>
    <p:sldId id="256" r:id="rId2"/>
    <p:sldId id="257" r:id="rId3"/>
    <p:sldId id="258" r:id="rId4"/>
    <p:sldId id="259" r:id="rId5"/>
    <p:sldId id="260" r:id="rId6"/>
    <p:sldId id="298" r:id="rId7"/>
    <p:sldId id="261" r:id="rId8"/>
    <p:sldId id="263" r:id="rId9"/>
    <p:sldId id="299" r:id="rId10"/>
    <p:sldId id="265" r:id="rId11"/>
    <p:sldId id="266" r:id="rId12"/>
    <p:sldId id="267" r:id="rId13"/>
    <p:sldId id="268" r:id="rId14"/>
    <p:sldId id="301" r:id="rId15"/>
    <p:sldId id="302" r:id="rId16"/>
    <p:sldId id="303" r:id="rId17"/>
    <p:sldId id="271" r:id="rId18"/>
    <p:sldId id="272" r:id="rId19"/>
    <p:sldId id="273" r:id="rId20"/>
    <p:sldId id="274" r:id="rId21"/>
    <p:sldId id="275" r:id="rId22"/>
    <p:sldId id="276" r:id="rId23"/>
    <p:sldId id="316" r:id="rId24"/>
    <p:sldId id="300" r:id="rId25"/>
    <p:sldId id="277" r:id="rId26"/>
    <p:sldId id="278" r:id="rId27"/>
    <p:sldId id="280" r:id="rId28"/>
    <p:sldId id="279" r:id="rId29"/>
    <p:sldId id="281" r:id="rId30"/>
    <p:sldId id="304" r:id="rId31"/>
    <p:sldId id="283" r:id="rId32"/>
    <p:sldId id="282" r:id="rId33"/>
    <p:sldId id="306" r:id="rId34"/>
    <p:sldId id="307" r:id="rId35"/>
    <p:sldId id="285" r:id="rId36"/>
    <p:sldId id="284" r:id="rId37"/>
    <p:sldId id="296" r:id="rId38"/>
    <p:sldId id="286" r:id="rId39"/>
    <p:sldId id="308" r:id="rId40"/>
    <p:sldId id="313" r:id="rId41"/>
    <p:sldId id="312" r:id="rId42"/>
    <p:sldId id="311" r:id="rId43"/>
    <p:sldId id="314" r:id="rId44"/>
    <p:sldId id="315" r:id="rId45"/>
    <p:sldId id="288" r:id="rId46"/>
    <p:sldId id="287" r:id="rId47"/>
    <p:sldId id="317" r:id="rId48"/>
    <p:sldId id="310" r:id="rId49"/>
    <p:sldId id="309" r:id="rId50"/>
    <p:sldId id="289" r:id="rId51"/>
    <p:sldId id="297" r:id="rId52"/>
    <p:sldId id="290" r:id="rId53"/>
    <p:sldId id="291" r:id="rId54"/>
    <p:sldId id="292" r:id="rId55"/>
    <p:sldId id="293" r:id="rId56"/>
    <p:sldId id="318" r:id="rId57"/>
    <p:sldId id="319" r:id="rId58"/>
    <p:sldId id="321" r:id="rId59"/>
    <p:sldId id="320" r:id="rId60"/>
  </p:sldIdLst>
  <p:sldSz cx="9144000" cy="6858000" type="screen4x3"/>
  <p:notesSz cx="6858000"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8" autoAdjust="0"/>
  </p:normalViewPr>
  <p:slideViewPr>
    <p:cSldViewPr>
      <p:cViewPr varScale="1">
        <p:scale>
          <a:sx n="78" d="100"/>
          <a:sy n="78" d="100"/>
        </p:scale>
        <p:origin x="1522" y="58"/>
      </p:cViewPr>
      <p:guideLst>
        <p:guide orient="horz" pos="2160"/>
        <p:guide pos="2880"/>
      </p:guideLst>
    </p:cSldViewPr>
  </p:slideViewPr>
  <p:outlineViewPr>
    <p:cViewPr>
      <p:scale>
        <a:sx n="33" d="100"/>
        <a:sy n="33" d="100"/>
      </p:scale>
      <p:origin x="0" y="-17299"/>
    </p:cViewPr>
  </p:outlineViewPr>
  <p:notesTextViewPr>
    <p:cViewPr>
      <p:scale>
        <a:sx n="100" d="100"/>
        <a:sy n="100" d="100"/>
      </p:scale>
      <p:origin x="0" y="0"/>
    </p:cViewPr>
  </p:notesTextViewPr>
  <p:sorterViewPr>
    <p:cViewPr>
      <p:scale>
        <a:sx n="100" d="100"/>
        <a:sy n="100" d="100"/>
      </p:scale>
      <p:origin x="0" y="-882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6FDFF09-EC08-4C70-8387-839DDDA9A999}" type="datetimeFigureOut">
              <a:rPr lang="en-US" smtClean="0"/>
              <a:t>3/14/2022</a:t>
            </a:fld>
            <a:endParaRPr lang="en-US"/>
          </a:p>
        </p:txBody>
      </p:sp>
      <p:sp>
        <p:nvSpPr>
          <p:cNvPr id="4" name="Slide Image Placeholder 3"/>
          <p:cNvSpPr>
            <a:spLocks noGrp="1" noRot="1" noChangeAspect="1"/>
          </p:cNvSpPr>
          <p:nvPr>
            <p:ph type="sldImg" idx="2"/>
          </p:nvPr>
        </p:nvSpPr>
        <p:spPr>
          <a:xfrm>
            <a:off x="1196975"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FBE65ADE-5449-46C1-A1D7-5F4D6A176CB8}" type="slidenum">
              <a:rPr lang="en-US" smtClean="0"/>
              <a:t>‹#›</a:t>
            </a:fld>
            <a:endParaRPr lang="en-US"/>
          </a:p>
        </p:txBody>
      </p:sp>
    </p:spTree>
    <p:extLst>
      <p:ext uri="{BB962C8B-B14F-4D97-AF65-F5344CB8AC3E}">
        <p14:creationId xmlns:p14="http://schemas.microsoft.com/office/powerpoint/2010/main" val="65737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65ADE-5449-46C1-A1D7-5F4D6A176CB8}" type="slidenum">
              <a:rPr lang="en-US" smtClean="0"/>
              <a:t>50</a:t>
            </a:fld>
            <a:endParaRPr lang="en-US"/>
          </a:p>
        </p:txBody>
      </p:sp>
    </p:spTree>
    <p:extLst>
      <p:ext uri="{BB962C8B-B14F-4D97-AF65-F5344CB8AC3E}">
        <p14:creationId xmlns:p14="http://schemas.microsoft.com/office/powerpoint/2010/main" val="193907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Cyrl-C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r-Cyrl-CS"/>
          </a:p>
        </p:txBody>
      </p:sp>
      <p:sp>
        <p:nvSpPr>
          <p:cNvPr id="5" name="Rectangle 5"/>
          <p:cNvSpPr>
            <a:spLocks noGrp="1" noChangeArrowheads="1"/>
          </p:cNvSpPr>
          <p:nvPr>
            <p:ph type="ftr" sz="quarter" idx="11"/>
          </p:nvPr>
        </p:nvSpPr>
        <p:spPr>
          <a:ln/>
        </p:spPr>
        <p:txBody>
          <a:bodyPr/>
          <a:lstStyle>
            <a:lvl1pPr>
              <a:defRPr/>
            </a:lvl1pPr>
          </a:lstStyle>
          <a:p>
            <a:r>
              <a:rPr lang="pt-BR"/>
              <a:t>Električna merenja – 19e032em http://telit.etf.rs/kurs/elektricna-merenja/</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33AF7BE-CC09-4119-92BC-24D48C47DB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C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5" name="Rectangle 5"/>
          <p:cNvSpPr>
            <a:spLocks noGrp="1" noChangeArrowheads="1"/>
          </p:cNvSpPr>
          <p:nvPr>
            <p:ph type="ftr" sz="quarter" idx="11"/>
          </p:nvPr>
        </p:nvSpPr>
        <p:spPr>
          <a:xfrm>
            <a:off x="457200" y="6245225"/>
            <a:ext cx="3429000" cy="476250"/>
          </a:xfrm>
          <a:ln/>
        </p:spPr>
        <p:txBody>
          <a:bodyPr/>
          <a:lstStyle>
            <a:lvl1pPr>
              <a:defRPr/>
            </a:lvl1pPr>
          </a:lstStyle>
          <a:p>
            <a:r>
              <a:rPr lang="pt-BR"/>
              <a:t>Električna merenja – 19e032em http://telit.etf.rs/kurs/elektricna-merenja/</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42F9D4-DE0E-4FF2-85A1-B63312EC1D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6" name="Rectangle 5"/>
          <p:cNvSpPr>
            <a:spLocks noGrp="1" noChangeArrowheads="1"/>
          </p:cNvSpPr>
          <p:nvPr>
            <p:ph type="ftr" sz="quarter" idx="11"/>
          </p:nvPr>
        </p:nvSpPr>
        <p:spPr>
          <a:xfrm>
            <a:off x="457200" y="6245225"/>
            <a:ext cx="3429000" cy="476250"/>
          </a:xfrm>
          <a:ln/>
        </p:spPr>
        <p:txBody>
          <a:bodyPr/>
          <a:lstStyle>
            <a:lvl1pPr>
              <a:defRPr/>
            </a:lvl1pPr>
          </a:lstStyle>
          <a:p>
            <a:r>
              <a:rPr lang="pt-BR"/>
              <a:t>Električna merenja – 19e032em http://telit.etf.rs/kurs/elektricna-merenja/</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9F1F1C2-7294-4DA2-A5C2-7F12B921C6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CS"/>
          </a:p>
        </p:txBody>
      </p:sp>
      <p:sp>
        <p:nvSpPr>
          <p:cNvPr id="4" name="Rectangle 5"/>
          <p:cNvSpPr>
            <a:spLocks noGrp="1" noChangeArrowheads="1"/>
          </p:cNvSpPr>
          <p:nvPr>
            <p:ph type="ftr" sz="quarter" idx="11"/>
          </p:nvPr>
        </p:nvSpPr>
        <p:spPr>
          <a:xfrm>
            <a:off x="457200" y="6245225"/>
            <a:ext cx="3429000" cy="476250"/>
          </a:xfrm>
          <a:ln/>
        </p:spPr>
        <p:txBody>
          <a:bodyPr/>
          <a:lstStyle>
            <a:lvl1pPr>
              <a:defRPr/>
            </a:lvl1pPr>
          </a:lstStyle>
          <a:p>
            <a:r>
              <a:rPr lang="pt-BR"/>
              <a:t>Električna merenja – 19e032em http://telit.etf.rs/kurs/elektricna-merenja/</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051EDBC-2F2C-4DDB-965A-45B693AEBB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r-Cyrl-C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6" name="Rectangle 5"/>
          <p:cNvSpPr>
            <a:spLocks noGrp="1" noChangeArrowheads="1"/>
          </p:cNvSpPr>
          <p:nvPr>
            <p:ph type="ftr" sz="quarter" idx="11"/>
          </p:nvPr>
        </p:nvSpPr>
        <p:spPr>
          <a:xfrm>
            <a:off x="457200" y="6245225"/>
            <a:ext cx="3657600" cy="476250"/>
          </a:xfrm>
          <a:ln/>
        </p:spPr>
        <p:txBody>
          <a:bodyPr/>
          <a:lstStyle>
            <a:lvl1pPr>
              <a:defRPr/>
            </a:lvl1pPr>
          </a:lstStyle>
          <a:p>
            <a:r>
              <a:rPr lang="pt-BR"/>
              <a:t>Električna merenja – 19e032em http://telit.etf.rs/kurs/elektricna-merenja/</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616C33-BF94-4153-8B0E-6173CDEA92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r-Cyrl-C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7" name="Rectangle 5"/>
          <p:cNvSpPr>
            <a:spLocks noGrp="1" noChangeArrowheads="1"/>
          </p:cNvSpPr>
          <p:nvPr>
            <p:ph type="ftr" sz="quarter" idx="11"/>
          </p:nvPr>
        </p:nvSpPr>
        <p:spPr>
          <a:xfrm>
            <a:off x="457200" y="6245225"/>
            <a:ext cx="3124200" cy="476250"/>
          </a:xfrm>
          <a:ln/>
        </p:spPr>
        <p:txBody>
          <a:bodyPr/>
          <a:lstStyle>
            <a:lvl1pPr>
              <a:defRPr/>
            </a:lvl1pPr>
          </a:lstStyle>
          <a:p>
            <a:r>
              <a:rPr lang="pt-BR"/>
              <a:t>Električna merenja – 19e032em http://telit.etf.rs/kurs/elektricna-merenja/</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889CBE4-D88D-4983-BD28-E1B6B30186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4572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r>
              <a:rPr lang="pt-BR"/>
              <a:t>Električna merenja – 19e032em http://telit.etf.rs/kurs/elektricna-merenja/</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B0A3FF-1795-4071-BC18-D7DA9FDCA6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61" r:id="rId6"/>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2.emf"/><Relationship Id="rId5" Type="http://schemas.openxmlformats.org/officeDocument/2006/relationships/oleObject" Target="../embeddings/oleObject9.bin"/><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13.bin"/><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oleObject" Target="../embeddings/oleObject18.bin"/><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20.bin"/><Relationship Id="rId4" Type="http://schemas.openxmlformats.org/officeDocument/2006/relationships/image" Target="../media/image4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emf"/><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5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WAV"/><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emf"/><Relationship Id="rId5" Type="http://schemas.openxmlformats.org/officeDocument/2006/relationships/slideLayout" Target="../slideLayouts/slideLayout3.xml"/><Relationship Id="rId4" Type="http://schemas.openxmlformats.org/officeDocument/2006/relationships/audio" Target="../media/media2.WAV"/><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4.WAV"/><Relationship Id="rId7" Type="http://schemas.openxmlformats.org/officeDocument/2006/relationships/image" Target="../media/image8.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emf"/><Relationship Id="rId5" Type="http://schemas.openxmlformats.org/officeDocument/2006/relationships/slideLayout" Target="../slideLayouts/slideLayout3.xml"/><Relationship Id="rId4" Type="http://schemas.openxmlformats.org/officeDocument/2006/relationships/audio" Target="../media/media4.WAV"/></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6.WAV"/><Relationship Id="rId7" Type="http://schemas.openxmlformats.org/officeDocument/2006/relationships/image" Target="../media/image11.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emf"/><Relationship Id="rId5" Type="http://schemas.openxmlformats.org/officeDocument/2006/relationships/slideLayout" Target="../slideLayouts/slideLayout3.xml"/><Relationship Id="rId4" Type="http://schemas.openxmlformats.org/officeDocument/2006/relationships/audio" Target="../media/media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GB" dirty="0" err="1"/>
              <a:t>Elektri</a:t>
            </a:r>
            <a:r>
              <a:rPr lang="sr-Latn-CS" dirty="0" err="1"/>
              <a:t>čna</a:t>
            </a:r>
            <a:r>
              <a:rPr lang="sr-Latn-CS" dirty="0"/>
              <a:t> merenja </a:t>
            </a:r>
            <a:br>
              <a:rPr lang="en-GB" dirty="0"/>
            </a:br>
            <a:r>
              <a:rPr lang="en-GB" dirty="0" err="1"/>
              <a:t>Digitalni</a:t>
            </a:r>
            <a:r>
              <a:rPr lang="en-GB" dirty="0"/>
              <a:t> </a:t>
            </a:r>
            <a:r>
              <a:rPr lang="sr-Latn-CS" dirty="0"/>
              <a:t>merni </a:t>
            </a:r>
            <a:r>
              <a:rPr lang="en-GB" dirty="0" err="1"/>
              <a:t>instrumenti</a:t>
            </a:r>
            <a:endParaRPr lang="en-US" dirty="0"/>
          </a:p>
        </p:txBody>
      </p:sp>
      <p:sp>
        <p:nvSpPr>
          <p:cNvPr id="11267" name="Rectangle 3"/>
          <p:cNvSpPr>
            <a:spLocks noGrp="1" noChangeArrowheads="1"/>
          </p:cNvSpPr>
          <p:nvPr>
            <p:ph type="subTitle" idx="1"/>
          </p:nvPr>
        </p:nvSpPr>
        <p:spPr/>
        <p:txBody>
          <a:bodyPr/>
          <a:lstStyle/>
          <a:p>
            <a:pPr eaLnBrk="1" hangingPunct="1"/>
            <a:r>
              <a:rPr lang="en-US" dirty="0" err="1"/>
              <a:t>Diskretizacija</a:t>
            </a:r>
            <a:r>
              <a:rPr lang="en-US" dirty="0"/>
              <a:t>/d</a:t>
            </a:r>
            <a:r>
              <a:rPr lang="sr-Latn-CS" dirty="0"/>
              <a:t>igitalizacija signala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19368" y="274638"/>
            <a:ext cx="3567432" cy="1143000"/>
          </a:xfrm>
        </p:spPr>
        <p:txBody>
          <a:bodyPr/>
          <a:lstStyle/>
          <a:p>
            <a:pPr eaLnBrk="1" hangingPunct="1"/>
            <a:r>
              <a:rPr lang="sr-Latn-CS" dirty="0"/>
              <a:t>Primer</a:t>
            </a:r>
            <a:endParaRPr lang="en-US" dirty="0"/>
          </a:p>
        </p:txBody>
      </p:sp>
      <p:sp>
        <p:nvSpPr>
          <p:cNvPr id="2" name="Footer Placeholder 1"/>
          <p:cNvSpPr>
            <a:spLocks noGrp="1"/>
          </p:cNvSpPr>
          <p:nvPr>
            <p:ph type="ftr" sz="quarter" idx="11"/>
          </p:nvPr>
        </p:nvSpPr>
        <p:spPr>
          <a:xfrm>
            <a:off x="29066" y="6334867"/>
            <a:ext cx="3429000" cy="476250"/>
          </a:xfrm>
        </p:spPr>
        <p:txBody>
          <a:bodyPr/>
          <a:lstStyle/>
          <a:p>
            <a:r>
              <a:rPr lang="pt-BR"/>
              <a:t>Električna merenja – 19e032em http://telit.etf.rs/kurs/elektricna-merenja/</a:t>
            </a:r>
            <a:endParaRPr lang="en-US" dirty="0"/>
          </a:p>
        </p:txBody>
      </p:sp>
      <p:sp>
        <p:nvSpPr>
          <p:cNvPr id="3" name="TextBox 2"/>
          <p:cNvSpPr txBox="1"/>
          <p:nvPr/>
        </p:nvSpPr>
        <p:spPr>
          <a:xfrm>
            <a:off x="5799182" y="1561237"/>
            <a:ext cx="3132093" cy="1200329"/>
          </a:xfrm>
          <a:prstGeom prst="rect">
            <a:avLst/>
          </a:prstGeom>
          <a:noFill/>
        </p:spPr>
        <p:txBody>
          <a:bodyPr wrap="square" rtlCol="0">
            <a:spAutoFit/>
          </a:bodyPr>
          <a:lstStyle/>
          <a:p>
            <a:r>
              <a:rPr lang="sr-Latn-RS" dirty="0"/>
              <a:t>Melodija na nižoj frekvenciji – za sve tri frekvencije odabiranja zvuči isto i spektrogrami su slični</a:t>
            </a:r>
            <a:endParaRPr lang="en-US" dirty="0"/>
          </a:p>
        </p:txBody>
      </p:sp>
      <p:pic>
        <p:nvPicPr>
          <p:cNvPr id="6" name="Picture 15"/>
          <p:cNvPicPr>
            <a:picLocks noChangeAspect="1" noChangeArrowheads="1"/>
          </p:cNvPicPr>
          <p:nvPr/>
        </p:nvPicPr>
        <p:blipFill rotWithShape="1">
          <a:blip r:embed="rId2" cstate="print"/>
          <a:srcRect l="4494" t="2621" r="5618" b="47940"/>
          <a:stretch/>
        </p:blipFill>
        <p:spPr bwMode="auto">
          <a:xfrm>
            <a:off x="391863" y="91786"/>
            <a:ext cx="5119367" cy="2118014"/>
          </a:xfrm>
          <a:prstGeom prst="rect">
            <a:avLst/>
          </a:prstGeom>
          <a:noFill/>
          <a:ln w="9525">
            <a:noFill/>
            <a:miter lim="800000"/>
            <a:headEnd/>
            <a:tailEnd/>
          </a:ln>
        </p:spPr>
      </p:pic>
      <p:pic>
        <p:nvPicPr>
          <p:cNvPr id="7" name="Picture 7"/>
          <p:cNvPicPr>
            <a:picLocks noChangeAspect="1" noChangeArrowheads="1"/>
          </p:cNvPicPr>
          <p:nvPr/>
        </p:nvPicPr>
        <p:blipFill rotWithShape="1">
          <a:blip r:embed="rId3" cstate="print"/>
          <a:srcRect b="50725"/>
          <a:stretch/>
        </p:blipFill>
        <p:spPr bwMode="auto">
          <a:xfrm>
            <a:off x="103909" y="2209800"/>
            <a:ext cx="5695273" cy="2110989"/>
          </a:xfrm>
          <a:prstGeom prst="rect">
            <a:avLst/>
          </a:prstGeom>
          <a:noFill/>
          <a:ln w="9525">
            <a:noFill/>
            <a:miter lim="800000"/>
            <a:headEnd/>
            <a:tailEnd/>
          </a:ln>
        </p:spPr>
      </p:pic>
      <p:pic>
        <p:nvPicPr>
          <p:cNvPr id="8" name="Picture 2"/>
          <p:cNvPicPr>
            <a:picLocks noChangeAspect="1" noChangeArrowheads="1"/>
          </p:cNvPicPr>
          <p:nvPr/>
        </p:nvPicPr>
        <p:blipFill rotWithShape="1">
          <a:blip r:embed="rId4" cstate="print"/>
          <a:srcRect b="48641"/>
          <a:stretch/>
        </p:blipFill>
        <p:spPr bwMode="auto">
          <a:xfrm>
            <a:off x="76200" y="4330602"/>
            <a:ext cx="5695273" cy="2200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019800" y="274638"/>
            <a:ext cx="2667000" cy="1143000"/>
          </a:xfrm>
        </p:spPr>
        <p:txBody>
          <a:bodyPr/>
          <a:lstStyle/>
          <a:p>
            <a:pPr eaLnBrk="1" hangingPunct="1"/>
            <a:r>
              <a:rPr lang="sr-Latn-CS" dirty="0"/>
              <a:t>Primer</a:t>
            </a:r>
            <a:endParaRPr lang="en-US" dirty="0"/>
          </a:p>
        </p:txBody>
      </p:sp>
      <p:sp>
        <p:nvSpPr>
          <p:cNvPr id="2" name="Footer Placeholder 1"/>
          <p:cNvSpPr>
            <a:spLocks noGrp="1"/>
          </p:cNvSpPr>
          <p:nvPr>
            <p:ph type="ftr" sz="quarter" idx="11"/>
          </p:nvPr>
        </p:nvSpPr>
        <p:spPr>
          <a:xfrm>
            <a:off x="76200" y="6306389"/>
            <a:ext cx="3429000" cy="476250"/>
          </a:xfrm>
        </p:spPr>
        <p:txBody>
          <a:bodyPr/>
          <a:lstStyle/>
          <a:p>
            <a:r>
              <a:rPr lang="pt-BR"/>
              <a:t>Električna merenja – 19e032em http://telit.etf.rs/kurs/elektricna-merenja/</a:t>
            </a:r>
            <a:endParaRPr lang="en-US" dirty="0"/>
          </a:p>
        </p:txBody>
      </p:sp>
      <p:pic>
        <p:nvPicPr>
          <p:cNvPr id="7" name="Picture 2"/>
          <p:cNvPicPr>
            <a:picLocks noChangeAspect="1" noChangeArrowheads="1"/>
          </p:cNvPicPr>
          <p:nvPr/>
        </p:nvPicPr>
        <p:blipFill rotWithShape="1">
          <a:blip r:embed="rId2" cstate="print"/>
          <a:srcRect t="54991"/>
          <a:stretch/>
        </p:blipFill>
        <p:spPr bwMode="auto">
          <a:xfrm>
            <a:off x="266701" y="4348754"/>
            <a:ext cx="5695273" cy="1928229"/>
          </a:xfrm>
          <a:prstGeom prst="rect">
            <a:avLst/>
          </a:prstGeom>
          <a:noFill/>
          <a:ln w="9525">
            <a:noFill/>
            <a:miter lim="800000"/>
            <a:headEnd/>
            <a:tailEnd/>
          </a:ln>
        </p:spPr>
      </p:pic>
      <p:pic>
        <p:nvPicPr>
          <p:cNvPr id="8" name="Picture 7"/>
          <p:cNvPicPr>
            <a:picLocks noChangeAspect="1" noChangeArrowheads="1"/>
          </p:cNvPicPr>
          <p:nvPr/>
        </p:nvPicPr>
        <p:blipFill rotWithShape="1">
          <a:blip r:embed="rId3" cstate="print"/>
          <a:srcRect t="53623"/>
          <a:stretch/>
        </p:blipFill>
        <p:spPr bwMode="auto">
          <a:xfrm>
            <a:off x="266701" y="2419350"/>
            <a:ext cx="5695273" cy="1986835"/>
          </a:xfrm>
          <a:prstGeom prst="rect">
            <a:avLst/>
          </a:prstGeom>
          <a:noFill/>
          <a:ln w="9525">
            <a:noFill/>
            <a:miter lim="800000"/>
            <a:headEnd/>
            <a:tailEnd/>
          </a:ln>
        </p:spPr>
      </p:pic>
      <p:pic>
        <p:nvPicPr>
          <p:cNvPr id="3" name="Picture 2"/>
          <p:cNvPicPr>
            <a:picLocks noChangeAspect="1"/>
          </p:cNvPicPr>
          <p:nvPr/>
        </p:nvPicPr>
        <p:blipFill rotWithShape="1">
          <a:blip r:embed="rId4"/>
          <a:srcRect t="53177"/>
          <a:stretch/>
        </p:blipFill>
        <p:spPr>
          <a:xfrm>
            <a:off x="533400" y="663877"/>
            <a:ext cx="5181600" cy="1797242"/>
          </a:xfrm>
          <a:prstGeom prst="rect">
            <a:avLst/>
          </a:prstGeom>
        </p:spPr>
      </p:pic>
      <p:sp>
        <p:nvSpPr>
          <p:cNvPr id="20484" name="Text Box 4"/>
          <p:cNvSpPr txBox="1">
            <a:spLocks noChangeArrowheads="1"/>
          </p:cNvSpPr>
          <p:nvPr/>
        </p:nvSpPr>
        <p:spPr bwMode="auto">
          <a:xfrm>
            <a:off x="3238500" y="4572000"/>
            <a:ext cx="3048000" cy="1015663"/>
          </a:xfrm>
          <a:prstGeom prst="rect">
            <a:avLst/>
          </a:prstGeom>
          <a:solidFill>
            <a:srgbClr val="FFFF00"/>
          </a:solidFill>
          <a:ln w="9525">
            <a:solidFill>
              <a:srgbClr val="FF0000"/>
            </a:solidFill>
            <a:miter lim="800000"/>
            <a:headEnd/>
            <a:tailEnd/>
          </a:ln>
        </p:spPr>
        <p:txBody>
          <a:bodyPr wrap="square">
            <a:spAutoFit/>
          </a:bodyPr>
          <a:lstStyle/>
          <a:p>
            <a:pPr>
              <a:spcBef>
                <a:spcPct val="50000"/>
              </a:spcBef>
            </a:pPr>
            <a:r>
              <a:rPr lang="sr-Latn-CS" sz="2400" b="1" dirty="0">
                <a:solidFill>
                  <a:srgbClr val="FF0000"/>
                </a:solidFill>
              </a:rPr>
              <a:t>Preklapanje</a:t>
            </a:r>
          </a:p>
          <a:p>
            <a:pPr>
              <a:spcBef>
                <a:spcPct val="50000"/>
              </a:spcBef>
            </a:pPr>
            <a:r>
              <a:rPr lang="sr-Latn-CS" sz="2400" b="1" i="1" dirty="0">
                <a:solidFill>
                  <a:srgbClr val="FF0000"/>
                </a:solidFill>
              </a:rPr>
              <a:t>aliasing</a:t>
            </a:r>
            <a:endParaRPr lang="en-US" sz="2400" b="1" i="1" dirty="0">
              <a:solidFill>
                <a:srgbClr val="FF0000"/>
              </a:solidFill>
            </a:endParaRPr>
          </a:p>
        </p:txBody>
      </p:sp>
      <p:sp>
        <p:nvSpPr>
          <p:cNvPr id="4" name="Oval 3"/>
          <p:cNvSpPr/>
          <p:nvPr/>
        </p:nvSpPr>
        <p:spPr>
          <a:xfrm>
            <a:off x="2057400" y="35814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469035"/>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15000" y="1561237"/>
            <a:ext cx="3216275" cy="1477328"/>
          </a:xfrm>
          <a:prstGeom prst="rect">
            <a:avLst/>
          </a:prstGeom>
          <a:noFill/>
        </p:spPr>
        <p:txBody>
          <a:bodyPr wrap="square" rtlCol="0">
            <a:spAutoFit/>
          </a:bodyPr>
          <a:lstStyle/>
          <a:p>
            <a:r>
              <a:rPr lang="sr-Latn-RS" dirty="0"/>
              <a:t>Melodija na višoj frekvenciji ne zvuči kako treba na najnižoj frekvenciji odabiranja (5000 Hz), što se vidi i iz  spektrograma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sr-Latn-CS"/>
              <a:t>Diskretizacija po vremenu</a:t>
            </a:r>
            <a:endParaRPr lang="en-US"/>
          </a:p>
        </p:txBody>
      </p:sp>
      <p:sp>
        <p:nvSpPr>
          <p:cNvPr id="21507" name="Rectangle 3"/>
          <p:cNvSpPr>
            <a:spLocks noGrp="1" noChangeArrowheads="1"/>
          </p:cNvSpPr>
          <p:nvPr>
            <p:ph type="body" idx="1"/>
          </p:nvPr>
        </p:nvSpPr>
        <p:spPr/>
        <p:txBody>
          <a:bodyPr/>
          <a:lstStyle/>
          <a:p>
            <a:pPr eaLnBrk="1" hangingPunct="1">
              <a:lnSpc>
                <a:spcPct val="90000"/>
              </a:lnSpc>
            </a:pPr>
            <a:r>
              <a:rPr lang="sr-Latn-CS" dirty="0"/>
              <a:t>Na osnovu </a:t>
            </a:r>
            <a:r>
              <a:rPr lang="sr-Latn-CS" dirty="0" err="1"/>
              <a:t>primera</a:t>
            </a:r>
            <a:r>
              <a:rPr lang="sr-Latn-CS" dirty="0"/>
              <a:t>, </a:t>
            </a:r>
            <a:r>
              <a:rPr lang="sr-Latn-CS" dirty="0" err="1"/>
              <a:t>sledi</a:t>
            </a:r>
            <a:r>
              <a:rPr lang="sr-Latn-CS" dirty="0"/>
              <a:t> da je pogodno da </a:t>
            </a:r>
            <a:r>
              <a:rPr lang="sr-Latn-CS" i="1" dirty="0" err="1"/>
              <a:t>f</a:t>
            </a:r>
            <a:r>
              <a:rPr lang="sr-Latn-CS" i="1" baseline="-25000" dirty="0" err="1"/>
              <a:t>s</a:t>
            </a:r>
            <a:r>
              <a:rPr lang="sr-Latn-CS" dirty="0"/>
              <a:t> bude što veće</a:t>
            </a:r>
          </a:p>
          <a:p>
            <a:pPr eaLnBrk="1" hangingPunct="1">
              <a:lnSpc>
                <a:spcPct val="90000"/>
              </a:lnSpc>
            </a:pPr>
            <a:r>
              <a:rPr lang="sr-Latn-CS" dirty="0"/>
              <a:t>Za jedan sekund signala odabiranog kao u </a:t>
            </a:r>
            <a:r>
              <a:rPr lang="sr-Latn-CS" dirty="0" err="1"/>
              <a:t>primeru</a:t>
            </a:r>
            <a:r>
              <a:rPr lang="sr-Latn-CS" dirty="0"/>
              <a:t> dobijeni </a:t>
            </a:r>
            <a:r>
              <a:rPr lang="sr-Latn-CS" dirty="0" err="1"/>
              <a:t>diskretizovani</a:t>
            </a:r>
            <a:r>
              <a:rPr lang="sr-Latn-CS" dirty="0"/>
              <a:t> niz ima 100000, 10000 i 5000 </a:t>
            </a:r>
            <a:r>
              <a:rPr lang="sr-Latn-CS" dirty="0" err="1"/>
              <a:t>odbiraka</a:t>
            </a:r>
            <a:r>
              <a:rPr lang="sr-Latn-CS" dirty="0"/>
              <a:t>, povoljno je imati što manje </a:t>
            </a:r>
            <a:r>
              <a:rPr lang="sr-Latn-CS" dirty="0" err="1"/>
              <a:t>odbiraka</a:t>
            </a:r>
            <a:endParaRPr lang="sr-Latn-CS" dirty="0"/>
          </a:p>
          <a:p>
            <a:pPr eaLnBrk="1" hangingPunct="1">
              <a:lnSpc>
                <a:spcPct val="90000"/>
              </a:lnSpc>
            </a:pPr>
            <a:r>
              <a:rPr lang="sr-Latn-CS" dirty="0"/>
              <a:t>Frekvencija odabiranja se bira tako da bude </a:t>
            </a:r>
            <a:r>
              <a:rPr lang="sr-Latn-CS" dirty="0">
                <a:solidFill>
                  <a:srgbClr val="FF0000"/>
                </a:solidFill>
              </a:rPr>
              <a:t>što manja</a:t>
            </a:r>
            <a:r>
              <a:rPr lang="sr-Latn-CS" dirty="0"/>
              <a:t> a da budu obuhvaćene </a:t>
            </a:r>
            <a:r>
              <a:rPr lang="sr-Latn-CS" dirty="0">
                <a:solidFill>
                  <a:srgbClr val="FF0000"/>
                </a:solidFill>
              </a:rPr>
              <a:t>značajne spektralne komponente signala</a:t>
            </a:r>
            <a:endParaRPr lang="en-US" dirty="0">
              <a:solidFill>
                <a:srgbClr val="FF0000"/>
              </a:solidFill>
            </a:endParaRPr>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
        <p:nvSpPr>
          <p:cNvPr id="5" name="Text Box 4">
            <a:extLst>
              <a:ext uri="{FF2B5EF4-FFF2-40B4-BE49-F238E27FC236}">
                <a16:creationId xmlns:a16="http://schemas.microsoft.com/office/drawing/2014/main" id="{DF27FA3C-5921-4542-B3E2-F57A1B703F02}"/>
              </a:ext>
            </a:extLst>
          </p:cNvPr>
          <p:cNvSpPr txBox="1">
            <a:spLocks noChangeArrowheads="1"/>
          </p:cNvSpPr>
          <p:nvPr/>
        </p:nvSpPr>
        <p:spPr bwMode="auto">
          <a:xfrm>
            <a:off x="6019800" y="5829726"/>
            <a:ext cx="2133600" cy="830997"/>
          </a:xfrm>
          <a:prstGeom prst="rect">
            <a:avLst/>
          </a:prstGeom>
          <a:solidFill>
            <a:srgbClr val="FFFF00"/>
          </a:solidFill>
          <a:ln w="9525">
            <a:solidFill>
              <a:srgbClr val="FF0000"/>
            </a:solidFill>
            <a:miter lim="800000"/>
            <a:headEnd/>
            <a:tailEnd/>
          </a:ln>
        </p:spPr>
        <p:txBody>
          <a:bodyPr wrap="square">
            <a:spAutoFit/>
          </a:bodyPr>
          <a:lstStyle/>
          <a:p>
            <a:pPr>
              <a:spcBef>
                <a:spcPct val="50000"/>
              </a:spcBef>
            </a:pPr>
            <a:r>
              <a:rPr lang="sr-Latn-CS" sz="2400" b="1" dirty="0">
                <a:solidFill>
                  <a:srgbClr val="FF0000"/>
                </a:solidFill>
              </a:rPr>
              <a:t>Kako se ovo postiže?</a:t>
            </a:r>
            <a:endParaRPr lang="en-US" sz="2400" b="1" i="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sr-Latn-CS" dirty="0"/>
              <a:t>Teorema o odabiranju</a:t>
            </a:r>
            <a:endParaRPr lang="en-US" dirty="0"/>
          </a:p>
        </p:txBody>
      </p:sp>
      <p:sp>
        <p:nvSpPr>
          <p:cNvPr id="2052" name="Rectangle 3"/>
          <p:cNvSpPr>
            <a:spLocks noGrp="1" noChangeArrowheads="1"/>
          </p:cNvSpPr>
          <p:nvPr>
            <p:ph type="body" sz="half" idx="1"/>
          </p:nvPr>
        </p:nvSpPr>
        <p:spPr>
          <a:xfrm>
            <a:off x="457200" y="1600200"/>
            <a:ext cx="8458200" cy="4876800"/>
          </a:xfrm>
        </p:spPr>
        <p:txBody>
          <a:bodyPr/>
          <a:lstStyle/>
          <a:p>
            <a:pPr eaLnBrk="1" hangingPunct="1"/>
            <a:endParaRPr lang="sr-Latn-CS" sz="2800" dirty="0"/>
          </a:p>
          <a:p>
            <a:pPr eaLnBrk="1" hangingPunct="1"/>
            <a:r>
              <a:rPr lang="sr-Latn-CS" sz="2800" dirty="0"/>
              <a:t>Sigal može da se rekonstruiše iz odbiraka ukoliko je frekvencija odabiranja</a:t>
            </a:r>
          </a:p>
          <a:p>
            <a:pPr eaLnBrk="1" hangingPunct="1"/>
            <a:endParaRPr lang="sr-Latn-CS" sz="2800" dirty="0"/>
          </a:p>
          <a:p>
            <a:pPr eaLnBrk="1" hangingPunct="1"/>
            <a:r>
              <a:rPr lang="sr-Latn-CS" sz="2800" dirty="0"/>
              <a:t>gde je </a:t>
            </a:r>
            <a:r>
              <a:rPr lang="sr-Latn-CS" sz="2800" i="1" dirty="0"/>
              <a:t>f</a:t>
            </a:r>
            <a:r>
              <a:rPr lang="sr-Latn-CS" sz="2800" i="1" baseline="-25000" dirty="0"/>
              <a:t>m</a:t>
            </a:r>
            <a:r>
              <a:rPr lang="sr-Latn-CS" sz="2800" dirty="0"/>
              <a:t> maksimalna frekvencija u spektru signala koji se diskretizuje</a:t>
            </a:r>
          </a:p>
        </p:txBody>
      </p:sp>
      <p:graphicFrame>
        <p:nvGraphicFramePr>
          <p:cNvPr id="2050" name="Object 4"/>
          <p:cNvGraphicFramePr>
            <a:graphicFrameLocks noGrp="1" noChangeAspect="1"/>
          </p:cNvGraphicFramePr>
          <p:nvPr>
            <p:ph sz="half" idx="2"/>
            <p:extLst>
              <p:ext uri="{D42A27DB-BD31-4B8C-83A1-F6EECF244321}">
                <p14:modId xmlns:p14="http://schemas.microsoft.com/office/powerpoint/2010/main" val="2405238105"/>
              </p:ext>
            </p:extLst>
          </p:nvPr>
        </p:nvGraphicFramePr>
        <p:xfrm>
          <a:off x="1905000" y="3048000"/>
          <a:ext cx="1143000" cy="428625"/>
        </p:xfrm>
        <a:graphic>
          <a:graphicData uri="http://schemas.openxmlformats.org/presentationml/2006/ole">
            <mc:AlternateContent xmlns:mc="http://schemas.openxmlformats.org/markup-compatibility/2006">
              <mc:Choice xmlns:v="urn:schemas-microsoft-com:vml" Requires="v">
                <p:oleObj spid="_x0000_s2083" name="Equation" r:id="rId3" imgW="507960" imgH="190440" progId="Equation.DSMT4">
                  <p:embed/>
                </p:oleObj>
              </mc:Choice>
              <mc:Fallback>
                <p:oleObj name="Equation" r:id="rId3" imgW="507960" imgH="1904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48000"/>
                        <a:ext cx="1143000" cy="428625"/>
                      </a:xfrm>
                      <a:prstGeom prst="rect">
                        <a:avLst/>
                      </a:prstGeom>
                      <a:noFill/>
                      <a:ln>
                        <a:solidFill>
                          <a:srgbClr val="FF0000"/>
                        </a:solidFill>
                      </a:ln>
                    </p:spPr>
                  </p:pic>
                </p:oleObj>
              </mc:Fallback>
            </mc:AlternateContent>
          </a:graphicData>
        </a:graphic>
      </p:graphicFrame>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sr-Latn-CS"/>
              <a:t>Primer – </a:t>
            </a:r>
            <a:r>
              <a:rPr lang="sr-Latn-CS" i="1"/>
              <a:t>f</a:t>
            </a:r>
            <a:r>
              <a:rPr lang="sr-Latn-CS" i="1" baseline="-25000"/>
              <a:t>s</a:t>
            </a:r>
            <a:r>
              <a:rPr lang="sr-Latn-CS"/>
              <a:t>=1000Hz</a:t>
            </a:r>
            <a:endParaRPr lang="sr-Cyrl-CS"/>
          </a:p>
        </p:txBody>
      </p:sp>
      <p:pic>
        <p:nvPicPr>
          <p:cNvPr id="22531" name="Picture 2"/>
          <p:cNvPicPr>
            <a:picLocks noChangeAspect="1" noChangeArrowheads="1"/>
          </p:cNvPicPr>
          <p:nvPr/>
        </p:nvPicPr>
        <p:blipFill>
          <a:blip r:embed="rId2" cstate="print"/>
          <a:srcRect/>
          <a:stretch>
            <a:fillRect/>
          </a:stretch>
        </p:blipFill>
        <p:spPr bwMode="auto">
          <a:xfrm>
            <a:off x="990600" y="1295400"/>
            <a:ext cx="7118350" cy="535463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1600" y="1219200"/>
            <a:ext cx="6629400" cy="53340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Cyrl-CS"/>
          </a:p>
        </p:txBody>
      </p:sp>
      <p:sp>
        <p:nvSpPr>
          <p:cNvPr id="20" name="Rectangle 19"/>
          <p:cNvSpPr/>
          <p:nvPr/>
        </p:nvSpPr>
        <p:spPr>
          <a:xfrm>
            <a:off x="1295400" y="1219200"/>
            <a:ext cx="3429000" cy="3581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Cyrl-CS"/>
          </a:p>
        </p:txBody>
      </p:sp>
      <p:sp>
        <p:nvSpPr>
          <p:cNvPr id="23556" name="Title 1"/>
          <p:cNvSpPr>
            <a:spLocks noGrp="1"/>
          </p:cNvSpPr>
          <p:nvPr>
            <p:ph type="title"/>
          </p:nvPr>
        </p:nvSpPr>
        <p:spPr/>
        <p:txBody>
          <a:bodyPr/>
          <a:lstStyle/>
          <a:p>
            <a:pPr eaLnBrk="1" hangingPunct="1"/>
            <a:r>
              <a:rPr lang="sr-Latn-CS"/>
              <a:t>Primer – </a:t>
            </a:r>
            <a:r>
              <a:rPr lang="sr-Latn-CS" i="1"/>
              <a:t>f</a:t>
            </a:r>
            <a:r>
              <a:rPr lang="sr-Latn-CS" i="1" baseline="-25000"/>
              <a:t>s</a:t>
            </a:r>
            <a:r>
              <a:rPr lang="sr-Latn-CS"/>
              <a:t>=1000Hz</a:t>
            </a:r>
            <a:endParaRPr lang="sr-Cyrl-CS"/>
          </a:p>
        </p:txBody>
      </p:sp>
      <p:cxnSp>
        <p:nvCxnSpPr>
          <p:cNvPr id="12" name="Straight Arrow Connector 11"/>
          <p:cNvCxnSpPr/>
          <p:nvPr/>
        </p:nvCxnSpPr>
        <p:spPr>
          <a:xfrm flipH="1" flipV="1">
            <a:off x="4267200" y="2209800"/>
            <a:ext cx="762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267200" y="2743200"/>
            <a:ext cx="762000" cy="2590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3600" y="4648200"/>
            <a:ext cx="152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560" name="Picture 2"/>
          <p:cNvPicPr>
            <a:picLocks noChangeAspect="1" noChangeArrowheads="1"/>
          </p:cNvPicPr>
          <p:nvPr/>
        </p:nvPicPr>
        <p:blipFill>
          <a:blip r:embed="rId2" cstate="print"/>
          <a:srcRect/>
          <a:stretch>
            <a:fillRect/>
          </a:stretch>
        </p:blipFill>
        <p:spPr bwMode="auto">
          <a:xfrm>
            <a:off x="914400" y="1274763"/>
            <a:ext cx="7118350" cy="5354637"/>
          </a:xfrm>
          <a:prstGeom prst="rect">
            <a:avLst/>
          </a:prstGeom>
          <a:noFill/>
          <a:ln w="9525">
            <a:noFill/>
            <a:miter lim="800000"/>
            <a:headEnd/>
            <a:tailEnd/>
          </a:ln>
        </p:spPr>
      </p:pic>
      <p:sp>
        <p:nvSpPr>
          <p:cNvPr id="23561" name="TextBox 20"/>
          <p:cNvSpPr txBox="1">
            <a:spLocks noChangeArrowheads="1"/>
          </p:cNvSpPr>
          <p:nvPr/>
        </p:nvSpPr>
        <p:spPr bwMode="auto">
          <a:xfrm>
            <a:off x="6705600" y="1219200"/>
            <a:ext cx="1295400" cy="646113"/>
          </a:xfrm>
          <a:prstGeom prst="rect">
            <a:avLst/>
          </a:prstGeom>
          <a:noFill/>
          <a:ln w="9525">
            <a:noFill/>
            <a:miter lim="800000"/>
            <a:headEnd/>
            <a:tailEnd/>
          </a:ln>
        </p:spPr>
        <p:txBody>
          <a:bodyPr>
            <a:spAutoFit/>
          </a:bodyPr>
          <a:lstStyle/>
          <a:p>
            <a:r>
              <a:rPr lang="sr-Latn-CS" b="1">
                <a:solidFill>
                  <a:srgbClr val="FF0000"/>
                </a:solidFill>
              </a:rPr>
              <a:t>NOK - aliasing</a:t>
            </a:r>
            <a:endParaRPr lang="sr-Cyrl-CS" b="1">
              <a:solidFill>
                <a:srgbClr val="FF0000"/>
              </a:solidFill>
            </a:endParaRPr>
          </a:p>
        </p:txBody>
      </p:sp>
      <p:sp>
        <p:nvSpPr>
          <p:cNvPr id="23562" name="TextBox 21"/>
          <p:cNvSpPr txBox="1">
            <a:spLocks noChangeArrowheads="1"/>
          </p:cNvSpPr>
          <p:nvPr/>
        </p:nvSpPr>
        <p:spPr bwMode="auto">
          <a:xfrm>
            <a:off x="1295400" y="1219200"/>
            <a:ext cx="609600" cy="369888"/>
          </a:xfrm>
          <a:prstGeom prst="rect">
            <a:avLst/>
          </a:prstGeom>
          <a:noFill/>
          <a:ln w="9525">
            <a:noFill/>
            <a:miter lim="800000"/>
            <a:headEnd/>
            <a:tailEnd/>
          </a:ln>
        </p:spPr>
        <p:txBody>
          <a:bodyPr>
            <a:spAutoFit/>
          </a:bodyPr>
          <a:lstStyle/>
          <a:p>
            <a:r>
              <a:rPr lang="sr-Latn-CS" b="1">
                <a:solidFill>
                  <a:srgbClr val="FFFF00"/>
                </a:solidFill>
              </a:rPr>
              <a:t>OK</a:t>
            </a:r>
            <a:endParaRPr lang="sr-Cyrl-CS" b="1">
              <a:solidFill>
                <a:srgbClr val="FFFF00"/>
              </a:solidFill>
            </a:endParaRPr>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sr-Latn-CS" i="1"/>
              <a:t>Aliasing</a:t>
            </a:r>
            <a:endParaRPr lang="sr-Cyrl-CS" i="1"/>
          </a:p>
        </p:txBody>
      </p:sp>
      <p:sp>
        <p:nvSpPr>
          <p:cNvPr id="24579" name="Content Placeholder 2"/>
          <p:cNvSpPr>
            <a:spLocks noGrp="1"/>
          </p:cNvSpPr>
          <p:nvPr>
            <p:ph idx="1"/>
          </p:nvPr>
        </p:nvSpPr>
        <p:spPr/>
        <p:txBody>
          <a:bodyPr/>
          <a:lstStyle/>
          <a:p>
            <a:pPr eaLnBrk="1" hangingPunct="1"/>
            <a:r>
              <a:rPr lang="sr-Latn-CS"/>
              <a:t>Iz primera se može zaključiti da se, posle diskretizacije, </a:t>
            </a:r>
            <a:r>
              <a:rPr lang="en-US"/>
              <a:t>signal</a:t>
            </a:r>
            <a:r>
              <a:rPr lang="sr-Latn-CS"/>
              <a:t> frekvencij</a:t>
            </a:r>
            <a:r>
              <a:rPr lang="en-US"/>
              <a:t>e</a:t>
            </a:r>
            <a:r>
              <a:rPr lang="sr-Latn-CS"/>
              <a:t> već</a:t>
            </a:r>
            <a:r>
              <a:rPr lang="en-US"/>
              <a:t>e</a:t>
            </a:r>
            <a:r>
              <a:rPr lang="sr-Latn-CS"/>
              <a:t> od </a:t>
            </a:r>
            <a:r>
              <a:rPr lang="sr-Latn-CS" i="1"/>
              <a:t>f</a:t>
            </a:r>
            <a:r>
              <a:rPr lang="sr-Latn-CS" i="1" baseline="-25000"/>
              <a:t>s</a:t>
            </a:r>
            <a:r>
              <a:rPr lang="sr-Latn-CS"/>
              <a:t>/2 “vid</a:t>
            </a:r>
            <a:r>
              <a:rPr lang="en-US"/>
              <a:t>i</a:t>
            </a:r>
            <a:r>
              <a:rPr lang="sr-Latn-CS"/>
              <a:t>” kao </a:t>
            </a:r>
            <a:r>
              <a:rPr lang="en-US"/>
              <a:t>signal</a:t>
            </a:r>
            <a:r>
              <a:rPr lang="sr-Latn-CS"/>
              <a:t> s drugom frekvecnijom</a:t>
            </a:r>
          </a:p>
          <a:p>
            <a:pPr eaLnBrk="1" hangingPunct="1"/>
            <a:r>
              <a:rPr lang="sr-Latn-CS"/>
              <a:t>Prirodni signali najčešće nisu strogo frekvencijski ograničeni pa se filtriraju u analognom domenu, pre odabiranja, da bi se izbegao </a:t>
            </a:r>
            <a:r>
              <a:rPr lang="sr-Latn-CS" i="1"/>
              <a:t>aliasing</a:t>
            </a:r>
          </a:p>
          <a:p>
            <a:pPr eaLnBrk="1" hangingPunct="1"/>
            <a:endParaRPr lang="sr-Cyrl-C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sr-Latn-CS"/>
              <a:t>Principska blok šema</a:t>
            </a:r>
            <a:endParaRPr lang="en-US"/>
          </a:p>
        </p:txBody>
      </p:sp>
      <p:sp>
        <p:nvSpPr>
          <p:cNvPr id="27651" name="Rectangle 3"/>
          <p:cNvSpPr>
            <a:spLocks noGrp="1" noChangeArrowheads="1"/>
          </p:cNvSpPr>
          <p:nvPr>
            <p:ph type="body" sz="half" idx="1"/>
          </p:nvPr>
        </p:nvSpPr>
        <p:spPr>
          <a:xfrm>
            <a:off x="457200" y="3810000"/>
            <a:ext cx="8458200" cy="2316163"/>
          </a:xfrm>
        </p:spPr>
        <p:txBody>
          <a:bodyPr>
            <a:normAutofit fontScale="85000" lnSpcReduction="20000"/>
          </a:bodyPr>
          <a:lstStyle/>
          <a:p>
            <a:pPr eaLnBrk="1" hangingPunct="1">
              <a:defRPr/>
            </a:pPr>
            <a:r>
              <a:rPr lang="sr-Latn-CS" sz="2800" dirty="0"/>
              <a:t>S – signal</a:t>
            </a:r>
          </a:p>
          <a:p>
            <a:pPr eaLnBrk="1" hangingPunct="1">
              <a:defRPr/>
            </a:pPr>
            <a:r>
              <a:rPr lang="sr-Latn-CS" sz="2800" dirty="0"/>
              <a:t>K – predobrada “kondicioniranje” signala</a:t>
            </a:r>
          </a:p>
          <a:p>
            <a:pPr eaLnBrk="1" hangingPunct="1">
              <a:defRPr/>
            </a:pPr>
            <a:r>
              <a:rPr lang="sr-Latn-CS" sz="2800" b="1" dirty="0">
                <a:solidFill>
                  <a:srgbClr val="FF0000"/>
                </a:solidFill>
              </a:rPr>
              <a:t>Filtar propusnik niskih frekvencija (</a:t>
            </a:r>
            <a:r>
              <a:rPr lang="sr-Latn-CS" sz="2800" b="1" i="1" dirty="0">
                <a:solidFill>
                  <a:srgbClr val="FF0000"/>
                </a:solidFill>
              </a:rPr>
              <a:t>antialiasing</a:t>
            </a:r>
            <a:r>
              <a:rPr lang="sr-Latn-CS" sz="2800" b="1" dirty="0">
                <a:solidFill>
                  <a:srgbClr val="FF0000"/>
                </a:solidFill>
              </a:rPr>
              <a:t> filtar)</a:t>
            </a:r>
          </a:p>
          <a:p>
            <a:pPr eaLnBrk="1" hangingPunct="1">
              <a:defRPr/>
            </a:pPr>
            <a:r>
              <a:rPr lang="sr-Latn-CS" sz="2800" dirty="0"/>
              <a:t>S/H – prati pamti (</a:t>
            </a:r>
            <a:r>
              <a:rPr lang="sr-Latn-CS" sz="2800" i="1" dirty="0"/>
              <a:t>sample and hold</a:t>
            </a:r>
            <a:r>
              <a:rPr lang="sr-Latn-CS" sz="2800" dirty="0"/>
              <a:t>)</a:t>
            </a:r>
          </a:p>
          <a:p>
            <a:pPr eaLnBrk="1" hangingPunct="1">
              <a:defRPr/>
            </a:pPr>
            <a:r>
              <a:rPr lang="sr-Latn-CS" sz="2800" dirty="0"/>
              <a:t>ADC analogno digitalni konvertor,</a:t>
            </a:r>
            <a:r>
              <a:rPr lang="en-US" sz="2800" dirty="0"/>
              <a:t> </a:t>
            </a:r>
            <a:r>
              <a:rPr lang="en-US" sz="2800" dirty="0" err="1"/>
              <a:t>integrisano</a:t>
            </a:r>
            <a:r>
              <a:rPr lang="en-US" sz="2800" dirty="0"/>
              <a:t> </a:t>
            </a:r>
            <a:r>
              <a:rPr lang="en-US" sz="2800" dirty="0" err="1"/>
              <a:t>kolo</a:t>
            </a:r>
            <a:r>
              <a:rPr lang="en-US" sz="2800" dirty="0"/>
              <a:t> se </a:t>
            </a:r>
            <a:r>
              <a:rPr lang="en-US" sz="2800" dirty="0" err="1"/>
              <a:t>tako</a:t>
            </a:r>
            <a:r>
              <a:rPr lang="sr-Latn-RS" sz="2800" dirty="0"/>
              <a:t>đe naziva ADC i uključuje S/</a:t>
            </a:r>
            <a:r>
              <a:rPr lang="en-US" sz="2800" dirty="0"/>
              <a:t>H</a:t>
            </a:r>
            <a:r>
              <a:rPr lang="sr-Latn-RS" sz="2800" dirty="0"/>
              <a:t>, ili S/</a:t>
            </a:r>
            <a:r>
              <a:rPr lang="en-US" sz="2800" dirty="0"/>
              <a:t>H</a:t>
            </a:r>
            <a:r>
              <a:rPr lang="sr-Latn-RS" sz="2800" dirty="0"/>
              <a:t> i filtar</a:t>
            </a:r>
            <a:endParaRPr lang="sr-Latn-CS" sz="2800" dirty="0"/>
          </a:p>
          <a:p>
            <a:pPr eaLnBrk="1" hangingPunct="1">
              <a:defRPr/>
            </a:pPr>
            <a:endParaRPr lang="en-US" sz="2800" dirty="0"/>
          </a:p>
        </p:txBody>
      </p:sp>
      <p:graphicFrame>
        <p:nvGraphicFramePr>
          <p:cNvPr id="3074" name="Object 4"/>
          <p:cNvGraphicFramePr>
            <a:graphicFrameLocks noGrp="1" noChangeAspect="1"/>
          </p:cNvGraphicFramePr>
          <p:nvPr>
            <p:ph sz="half" idx="2"/>
            <p:extLst>
              <p:ext uri="{D42A27DB-BD31-4B8C-83A1-F6EECF244321}">
                <p14:modId xmlns:p14="http://schemas.microsoft.com/office/powerpoint/2010/main" val="3049974217"/>
              </p:ext>
            </p:extLst>
          </p:nvPr>
        </p:nvGraphicFramePr>
        <p:xfrm>
          <a:off x="457200" y="1909763"/>
          <a:ext cx="8229600" cy="1290637"/>
        </p:xfrm>
        <a:graphic>
          <a:graphicData uri="http://schemas.openxmlformats.org/presentationml/2006/ole">
            <mc:AlternateContent xmlns:mc="http://schemas.openxmlformats.org/markup-compatibility/2006">
              <mc:Choice xmlns:v="urn:schemas-microsoft-com:vml" Requires="v">
                <p:oleObj spid="_x0000_s3107" name="Visio" r:id="rId3" imgW="4894611" imgH="766965" progId="Visio.Drawing.11">
                  <p:embed/>
                </p:oleObj>
              </mc:Choice>
              <mc:Fallback>
                <p:oleObj name="Visio" r:id="rId3" imgW="4894611" imgH="766965" progId="Visio.Drawing.11">
                  <p:embed/>
                  <p:pic>
                    <p:nvPicPr>
                      <p:cNvPr id="0" name="Object 4"/>
                      <p:cNvPicPr>
                        <a:picLocks noChangeAspect="1" noChangeArrowheads="1"/>
                      </p:cNvPicPr>
                      <p:nvPr/>
                    </p:nvPicPr>
                    <p:blipFill>
                      <a:blip r:embed="rId4"/>
                      <a:srcRect/>
                      <a:stretch>
                        <a:fillRect/>
                      </a:stretch>
                    </p:blipFill>
                    <p:spPr bwMode="auto">
                      <a:xfrm>
                        <a:off x="457200" y="1909763"/>
                        <a:ext cx="8229600" cy="129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r-Latn-CS" dirty="0" err="1"/>
              <a:t>Diskretizacija</a:t>
            </a:r>
            <a:r>
              <a:rPr lang="sr-Latn-CS" dirty="0"/>
              <a:t> po amplitudi</a:t>
            </a:r>
            <a:endParaRPr lang="en-US" dirty="0"/>
          </a:p>
        </p:txBody>
      </p:sp>
      <p:sp>
        <p:nvSpPr>
          <p:cNvPr id="25603" name="Rectangle 3"/>
          <p:cNvSpPr>
            <a:spLocks noGrp="1" noChangeArrowheads="1"/>
          </p:cNvSpPr>
          <p:nvPr>
            <p:ph type="body" idx="1"/>
          </p:nvPr>
        </p:nvSpPr>
        <p:spPr/>
        <p:txBody>
          <a:bodyPr/>
          <a:lstStyle/>
          <a:p>
            <a:pPr eaLnBrk="1" hangingPunct="1"/>
            <a:r>
              <a:rPr lang="sr-Latn-CS" dirty="0"/>
              <a:t>Signal kontinualne vrednosti po amplitudi preslikava se u jednu od mogućih diskretnih vrednosti</a:t>
            </a:r>
          </a:p>
          <a:p>
            <a:pPr eaLnBrk="1" hangingPunct="1"/>
            <a:r>
              <a:rPr lang="sr-Latn-CS" dirty="0"/>
              <a:t>Ulazni signal se zaokružuje (kvantizuje) na najbližu vrednost prema karakteristici kvantizacije</a:t>
            </a:r>
            <a:endParaRPr lang="en-US" dirty="0"/>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sr-Latn-CS"/>
              <a:t>Karakteristika kvantizacije</a:t>
            </a:r>
            <a:endParaRPr lang="en-US"/>
          </a:p>
        </p:txBody>
      </p:sp>
      <p:sp>
        <p:nvSpPr>
          <p:cNvPr id="4100" name="Rectangle 5"/>
          <p:cNvSpPr>
            <a:spLocks noChangeArrowheads="1"/>
          </p:cNvSpPr>
          <p:nvPr/>
        </p:nvSpPr>
        <p:spPr bwMode="auto">
          <a:xfrm>
            <a:off x="0" y="1652588"/>
            <a:ext cx="9144000" cy="0"/>
          </a:xfrm>
          <a:prstGeom prst="rect">
            <a:avLst/>
          </a:prstGeom>
          <a:noFill/>
          <a:ln w="9525">
            <a:noFill/>
            <a:miter lim="800000"/>
            <a:headEnd/>
            <a:tailEnd/>
          </a:ln>
        </p:spPr>
        <p:txBody>
          <a:bodyPr wrap="none" anchor="ctr">
            <a:spAutoFit/>
          </a:bodyPr>
          <a:lstStyle/>
          <a:p>
            <a:endParaRPr lang="sr-Cyrl-CS"/>
          </a:p>
        </p:txBody>
      </p:sp>
      <p:graphicFrame>
        <p:nvGraphicFramePr>
          <p:cNvPr id="4098" name="Object 4"/>
          <p:cNvGraphicFramePr>
            <a:graphicFrameLocks noChangeAspect="1"/>
          </p:cNvGraphicFramePr>
          <p:nvPr>
            <p:extLst>
              <p:ext uri="{D42A27DB-BD31-4B8C-83A1-F6EECF244321}">
                <p14:modId xmlns:p14="http://schemas.microsoft.com/office/powerpoint/2010/main" val="3067349214"/>
              </p:ext>
            </p:extLst>
          </p:nvPr>
        </p:nvGraphicFramePr>
        <p:xfrm>
          <a:off x="1447800" y="1219200"/>
          <a:ext cx="6172200" cy="5256213"/>
        </p:xfrm>
        <a:graphic>
          <a:graphicData uri="http://schemas.openxmlformats.org/presentationml/2006/ole">
            <mc:AlternateContent xmlns:mc="http://schemas.openxmlformats.org/markup-compatibility/2006">
              <mc:Choice xmlns:v="urn:schemas-microsoft-com:vml" Requires="v">
                <p:oleObj spid="_x0000_s4130" name="Visio" r:id="rId3" imgW="4160733" imgH="3543418" progId="Visio.Drawing.11">
                  <p:embed/>
                </p:oleObj>
              </mc:Choice>
              <mc:Fallback>
                <p:oleObj name="Visio" r:id="rId3" imgW="4160733" imgH="3543418" progId="Visio.Drawing.11">
                  <p:embed/>
                  <p:pic>
                    <p:nvPicPr>
                      <p:cNvPr id="0" name="Object 4"/>
                      <p:cNvPicPr>
                        <a:picLocks noChangeAspect="1" noChangeArrowheads="1"/>
                      </p:cNvPicPr>
                      <p:nvPr/>
                    </p:nvPicPr>
                    <p:blipFill>
                      <a:blip r:embed="rId4"/>
                      <a:srcRect/>
                      <a:stretch>
                        <a:fillRect/>
                      </a:stretch>
                    </p:blipFill>
                    <p:spPr bwMode="auto">
                      <a:xfrm>
                        <a:off x="1447800" y="1219200"/>
                        <a:ext cx="6172200" cy="525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5943600" y="3416301"/>
            <a:ext cx="30099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Svi</a:t>
            </a:r>
            <a:r>
              <a:rPr lang="en-US" dirty="0">
                <a:solidFill>
                  <a:srgbClr val="FF0000"/>
                </a:solidFill>
              </a:rPr>
              <a:t> </a:t>
            </a:r>
            <a:r>
              <a:rPr lang="en-US" dirty="0" err="1">
                <a:solidFill>
                  <a:srgbClr val="FF0000"/>
                </a:solidFill>
              </a:rPr>
              <a:t>naponi</a:t>
            </a:r>
            <a:r>
              <a:rPr lang="en-US" dirty="0">
                <a:solidFill>
                  <a:srgbClr val="FF0000"/>
                </a:solidFill>
              </a:rPr>
              <a:t> </a:t>
            </a:r>
            <a:r>
              <a:rPr lang="en-US" dirty="0" err="1">
                <a:solidFill>
                  <a:srgbClr val="FF0000"/>
                </a:solidFill>
              </a:rPr>
              <a:t>iz</a:t>
            </a:r>
            <a:r>
              <a:rPr lang="en-US" dirty="0">
                <a:solidFill>
                  <a:srgbClr val="FF0000"/>
                </a:solidFill>
              </a:rPr>
              <a:t> </a:t>
            </a:r>
            <a:r>
              <a:rPr lang="en-US" dirty="0" err="1">
                <a:solidFill>
                  <a:srgbClr val="FF0000"/>
                </a:solidFill>
              </a:rPr>
              <a:t>opsega</a:t>
            </a:r>
            <a:endParaRPr lang="en-US" dirty="0">
              <a:solidFill>
                <a:srgbClr val="FF0000"/>
              </a:solidFill>
            </a:endParaRPr>
          </a:p>
          <a:p>
            <a:pPr algn="ctr"/>
            <a:r>
              <a:rPr lang="en-US" dirty="0">
                <a:solidFill>
                  <a:srgbClr val="FF0000"/>
                </a:solidFill>
              </a:rPr>
              <a:t>[7-0.5 7+0.5) </a:t>
            </a:r>
            <a:r>
              <a:rPr lang="en-US" dirty="0" err="1">
                <a:solidFill>
                  <a:srgbClr val="FF0000"/>
                </a:solidFill>
              </a:rPr>
              <a:t>preslikavaju</a:t>
            </a:r>
            <a:r>
              <a:rPr lang="en-US" dirty="0">
                <a:solidFill>
                  <a:srgbClr val="FF0000"/>
                </a:solidFill>
              </a:rPr>
              <a:t> se u 0111</a:t>
            </a:r>
          </a:p>
        </p:txBody>
      </p:sp>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Digitalizacija</a:t>
            </a:r>
            <a:endParaRPr lang="en-US"/>
          </a:p>
        </p:txBody>
      </p:sp>
      <p:sp>
        <p:nvSpPr>
          <p:cNvPr id="12291" name="Rectangle 3"/>
          <p:cNvSpPr>
            <a:spLocks noGrp="1" noChangeArrowheads="1"/>
          </p:cNvSpPr>
          <p:nvPr>
            <p:ph type="body" idx="1"/>
          </p:nvPr>
        </p:nvSpPr>
        <p:spPr/>
        <p:txBody>
          <a:bodyPr/>
          <a:lstStyle/>
          <a:p>
            <a:pPr eaLnBrk="1" hangingPunct="1"/>
            <a:r>
              <a:rPr lang="en-GB" dirty="0" err="1"/>
              <a:t>Diskretizacija</a:t>
            </a:r>
            <a:r>
              <a:rPr lang="en-GB" dirty="0"/>
              <a:t> </a:t>
            </a:r>
            <a:r>
              <a:rPr lang="en-GB" dirty="0" err="1"/>
              <a:t>po</a:t>
            </a:r>
            <a:r>
              <a:rPr lang="en-GB" dirty="0"/>
              <a:t> </a:t>
            </a:r>
            <a:r>
              <a:rPr lang="en-GB" dirty="0" err="1"/>
              <a:t>vremenu</a:t>
            </a:r>
            <a:r>
              <a:rPr lang="en-GB" dirty="0"/>
              <a:t> (</a:t>
            </a:r>
            <a:r>
              <a:rPr lang="en-GB" dirty="0" err="1"/>
              <a:t>odabiranje</a:t>
            </a:r>
            <a:r>
              <a:rPr lang="en-GB" dirty="0"/>
              <a:t>, </a:t>
            </a:r>
            <a:r>
              <a:rPr lang="en-GB" i="1" dirty="0"/>
              <a:t>sampling</a:t>
            </a:r>
            <a:r>
              <a:rPr lang="en-GB" dirty="0"/>
              <a:t>, </a:t>
            </a:r>
            <a:r>
              <a:rPr lang="en-GB" dirty="0" err="1"/>
              <a:t>uzorkovanje</a:t>
            </a:r>
            <a:r>
              <a:rPr lang="en-GB" dirty="0"/>
              <a:t>)</a:t>
            </a:r>
          </a:p>
          <a:p>
            <a:pPr eaLnBrk="1" hangingPunct="1"/>
            <a:r>
              <a:rPr lang="en-GB" dirty="0" err="1"/>
              <a:t>Diskretizacija</a:t>
            </a:r>
            <a:r>
              <a:rPr lang="en-GB" dirty="0"/>
              <a:t> </a:t>
            </a:r>
            <a:r>
              <a:rPr lang="en-GB" dirty="0" err="1"/>
              <a:t>po</a:t>
            </a:r>
            <a:r>
              <a:rPr lang="en-GB" dirty="0"/>
              <a:t> </a:t>
            </a:r>
            <a:r>
              <a:rPr lang="en-GB" dirty="0" err="1"/>
              <a:t>amplitudi</a:t>
            </a:r>
            <a:r>
              <a:rPr lang="en-GB" dirty="0"/>
              <a:t> </a:t>
            </a:r>
            <a:r>
              <a:rPr lang="sr-Latn-RS" dirty="0"/>
              <a:t>(kvantizacija)</a:t>
            </a:r>
            <a:endParaRPr lang="en-GB" dirty="0"/>
          </a:p>
          <a:p>
            <a:pPr eaLnBrk="1" hangingPunct="1"/>
            <a:r>
              <a:rPr lang="sr-Latn-CS" dirty="0"/>
              <a:t>Ponekad se signal diskretizovan samo po vremenu zove diskretan, a signal koji je diskretizovan i po vremenu i po amplitudi digitalan (ovi pojmovi nisu strogo standardizovani)</a:t>
            </a:r>
            <a:endParaRPr lang="en-GB" dirty="0"/>
          </a:p>
          <a:p>
            <a:pPr eaLnBrk="1" hangingPunct="1"/>
            <a:endParaRPr lang="en-US" dirty="0"/>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sr-Latn-CS"/>
              <a:t>Karakteristika kvantizacije</a:t>
            </a:r>
            <a:endParaRPr lang="en-US"/>
          </a:p>
        </p:txBody>
      </p:sp>
      <p:sp>
        <p:nvSpPr>
          <p:cNvPr id="5124" name="Rectangle 3"/>
          <p:cNvSpPr>
            <a:spLocks noChangeArrowheads="1"/>
          </p:cNvSpPr>
          <p:nvPr/>
        </p:nvSpPr>
        <p:spPr bwMode="auto">
          <a:xfrm>
            <a:off x="0" y="1652588"/>
            <a:ext cx="9144000" cy="0"/>
          </a:xfrm>
          <a:prstGeom prst="rect">
            <a:avLst/>
          </a:prstGeom>
          <a:noFill/>
          <a:ln w="9525">
            <a:noFill/>
            <a:miter lim="800000"/>
            <a:headEnd/>
            <a:tailEnd/>
          </a:ln>
        </p:spPr>
        <p:txBody>
          <a:bodyPr wrap="none" anchor="ctr">
            <a:spAutoFit/>
          </a:bodyPr>
          <a:lstStyle/>
          <a:p>
            <a:endParaRPr lang="sr-Cyrl-CS"/>
          </a:p>
        </p:txBody>
      </p:sp>
      <p:graphicFrame>
        <p:nvGraphicFramePr>
          <p:cNvPr id="5122" name="Object 5"/>
          <p:cNvGraphicFramePr>
            <a:graphicFrameLocks noGrp="1" noChangeAspect="1"/>
          </p:cNvGraphicFramePr>
          <p:nvPr>
            <p:ph idx="1"/>
          </p:nvPr>
        </p:nvGraphicFramePr>
        <p:xfrm>
          <a:off x="609600" y="1447800"/>
          <a:ext cx="5203825" cy="4491038"/>
        </p:xfrm>
        <a:graphic>
          <a:graphicData uri="http://schemas.openxmlformats.org/presentationml/2006/ole">
            <mc:AlternateContent xmlns:mc="http://schemas.openxmlformats.org/markup-compatibility/2006">
              <mc:Choice xmlns:v="urn:schemas-microsoft-com:vml" Requires="v">
                <p:oleObj spid="_x0000_s5154" name="Visio" r:id="rId3" imgW="4006917" imgH="3457876" progId="Visio.Drawing.11">
                  <p:embed/>
                </p:oleObj>
              </mc:Choice>
              <mc:Fallback>
                <p:oleObj name="Visio" r:id="rId3" imgW="4006917" imgH="345787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5203825"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7"/>
          <p:cNvSpPr txBox="1">
            <a:spLocks noChangeArrowheads="1"/>
          </p:cNvSpPr>
          <p:nvPr/>
        </p:nvSpPr>
        <p:spPr bwMode="auto">
          <a:xfrm>
            <a:off x="5029200" y="4114800"/>
            <a:ext cx="3489325" cy="457200"/>
          </a:xfrm>
          <a:prstGeom prst="rect">
            <a:avLst/>
          </a:prstGeom>
          <a:noFill/>
          <a:ln w="9525">
            <a:noFill/>
            <a:miter lim="800000"/>
            <a:headEnd/>
            <a:tailEnd/>
          </a:ln>
        </p:spPr>
        <p:txBody>
          <a:bodyPr wrap="none">
            <a:spAutoFit/>
          </a:bodyPr>
          <a:lstStyle/>
          <a:p>
            <a:r>
              <a:rPr lang="en-US" sz="2400" b="1">
                <a:sym typeface="Symbol" pitchFamily="18" charset="2"/>
              </a:rPr>
              <a:t></a:t>
            </a:r>
            <a:r>
              <a:rPr lang="sr-Latn-CS" sz="2400" b="1">
                <a:sym typeface="Symbol" pitchFamily="18" charset="2"/>
              </a:rPr>
              <a:t>x – korak kvantizacije</a:t>
            </a:r>
            <a:endParaRPr lang="en-US" sz="2400" b="1">
              <a:sym typeface="Symbol" pitchFamily="18" charset="2"/>
            </a:endParaRPr>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sr-Latn-CS" dirty="0"/>
              <a:t>Greška</a:t>
            </a:r>
            <a:r>
              <a:rPr lang="sr-Latn-CS" baseline="30000" dirty="0"/>
              <a:t>*</a:t>
            </a:r>
            <a:r>
              <a:rPr lang="sr-Latn-CS" dirty="0"/>
              <a:t> kvantizacije</a:t>
            </a:r>
            <a:endParaRPr lang="en-US" dirty="0"/>
          </a:p>
        </p:txBody>
      </p:sp>
      <p:sp>
        <p:nvSpPr>
          <p:cNvPr id="6149" name="Rectangle 3"/>
          <p:cNvSpPr>
            <a:spLocks noGrp="1" noChangeArrowheads="1"/>
          </p:cNvSpPr>
          <p:nvPr>
            <p:ph type="body" sz="half" idx="1"/>
          </p:nvPr>
        </p:nvSpPr>
        <p:spPr>
          <a:xfrm>
            <a:off x="457200" y="1600201"/>
            <a:ext cx="8382000" cy="3962400"/>
          </a:xfrm>
        </p:spPr>
        <p:txBody>
          <a:bodyPr/>
          <a:lstStyle/>
          <a:p>
            <a:pPr eaLnBrk="1" hangingPunct="1">
              <a:lnSpc>
                <a:spcPct val="90000"/>
              </a:lnSpc>
            </a:pPr>
            <a:r>
              <a:rPr lang="sr-Latn-CS" sz="2400" dirty="0"/>
              <a:t>Apsolutna greška se definiše kao</a:t>
            </a:r>
          </a:p>
          <a:p>
            <a:pPr eaLnBrk="1" hangingPunct="1">
              <a:lnSpc>
                <a:spcPct val="90000"/>
              </a:lnSpc>
            </a:pPr>
            <a:endParaRPr lang="sr-Latn-CS" sz="2400" dirty="0"/>
          </a:p>
          <a:p>
            <a:pPr eaLnBrk="1" hangingPunct="1">
              <a:lnSpc>
                <a:spcPct val="90000"/>
              </a:lnSpc>
            </a:pPr>
            <a:endParaRPr lang="sr-Latn-CS" sz="2400" dirty="0"/>
          </a:p>
          <a:p>
            <a:pPr eaLnBrk="1" hangingPunct="1">
              <a:lnSpc>
                <a:spcPct val="90000"/>
              </a:lnSpc>
            </a:pPr>
            <a:r>
              <a:rPr lang="sr-Latn-CS" sz="2400" dirty="0"/>
              <a:t>i može biti i pozitivna i negativna.</a:t>
            </a:r>
          </a:p>
          <a:p>
            <a:pPr eaLnBrk="1" hangingPunct="1">
              <a:lnSpc>
                <a:spcPct val="90000"/>
              </a:lnSpc>
            </a:pPr>
            <a:r>
              <a:rPr lang="sr-Latn-CS" sz="2400" dirty="0"/>
              <a:t>Relativna greška se definiše kao</a:t>
            </a:r>
          </a:p>
          <a:p>
            <a:pPr eaLnBrk="1" hangingPunct="1">
              <a:lnSpc>
                <a:spcPct val="90000"/>
              </a:lnSpc>
            </a:pPr>
            <a:endParaRPr lang="sr-Latn-CS" sz="1800" dirty="0"/>
          </a:p>
          <a:p>
            <a:pPr eaLnBrk="1" hangingPunct="1">
              <a:lnSpc>
                <a:spcPct val="90000"/>
              </a:lnSpc>
            </a:pPr>
            <a:endParaRPr lang="sr-Latn-CS" sz="2400" dirty="0"/>
          </a:p>
          <a:p>
            <a:pPr eaLnBrk="1" hangingPunct="1">
              <a:lnSpc>
                <a:spcPct val="90000"/>
              </a:lnSpc>
            </a:pPr>
            <a:endParaRPr lang="sr-Latn-CS" sz="2400" dirty="0"/>
          </a:p>
          <a:p>
            <a:pPr eaLnBrk="1" hangingPunct="1">
              <a:lnSpc>
                <a:spcPct val="90000"/>
              </a:lnSpc>
            </a:pPr>
            <a:r>
              <a:rPr lang="sr-Latn-CS" sz="2400" dirty="0"/>
              <a:t>i može biti i pozitivna i negativna.</a:t>
            </a:r>
            <a:endParaRPr lang="en-US" sz="2400" dirty="0"/>
          </a:p>
        </p:txBody>
      </p:sp>
      <p:graphicFrame>
        <p:nvGraphicFramePr>
          <p:cNvPr id="6146" name="Object 4"/>
          <p:cNvGraphicFramePr>
            <a:graphicFrameLocks noGrp="1" noChangeAspect="1"/>
          </p:cNvGraphicFramePr>
          <p:nvPr>
            <p:ph sz="quarter" idx="2"/>
            <p:extLst>
              <p:ext uri="{D42A27DB-BD31-4B8C-83A1-F6EECF244321}">
                <p14:modId xmlns:p14="http://schemas.microsoft.com/office/powerpoint/2010/main" val="1038807485"/>
              </p:ext>
            </p:extLst>
          </p:nvPr>
        </p:nvGraphicFramePr>
        <p:xfrm>
          <a:off x="916757" y="2057400"/>
          <a:ext cx="2660650" cy="722312"/>
        </p:xfrm>
        <a:graphic>
          <a:graphicData uri="http://schemas.openxmlformats.org/presentationml/2006/ole">
            <mc:AlternateContent xmlns:mc="http://schemas.openxmlformats.org/markup-compatibility/2006">
              <mc:Choice xmlns:v="urn:schemas-microsoft-com:vml" Requires="v">
                <p:oleObj spid="_x0000_s6214" name="Equation" r:id="rId3" imgW="888840" imgH="241200" progId="Equation.3">
                  <p:embed/>
                </p:oleObj>
              </mc:Choice>
              <mc:Fallback>
                <p:oleObj name="Equation" r:id="rId3" imgW="888840" imgH="24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757" y="2057400"/>
                        <a:ext cx="266065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6"/>
          <p:cNvGraphicFramePr>
            <a:graphicFrameLocks noGrp="1" noChangeAspect="1"/>
          </p:cNvGraphicFramePr>
          <p:nvPr>
            <p:ph sz="quarter" idx="3"/>
            <p:extLst>
              <p:ext uri="{D42A27DB-BD31-4B8C-83A1-F6EECF244321}">
                <p14:modId xmlns:p14="http://schemas.microsoft.com/office/powerpoint/2010/main" val="4251636722"/>
              </p:ext>
            </p:extLst>
          </p:nvPr>
        </p:nvGraphicFramePr>
        <p:xfrm>
          <a:off x="916757" y="3548063"/>
          <a:ext cx="2760663" cy="1362075"/>
        </p:xfrm>
        <a:graphic>
          <a:graphicData uri="http://schemas.openxmlformats.org/presentationml/2006/ole">
            <mc:AlternateContent xmlns:mc="http://schemas.openxmlformats.org/markup-compatibility/2006">
              <mc:Choice xmlns:v="urn:schemas-microsoft-com:vml" Requires="v">
                <p:oleObj spid="_x0000_s6215" name="Equation" r:id="rId5" imgW="927000" imgH="457200" progId="Equation.3">
                  <p:embed/>
                </p:oleObj>
              </mc:Choice>
              <mc:Fallback>
                <p:oleObj name="Equation" r:id="rId5" imgW="9270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757" y="3548063"/>
                        <a:ext cx="2760663"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28600" y="5144999"/>
            <a:ext cx="8686800" cy="1200329"/>
          </a:xfrm>
          <a:prstGeom prst="rect">
            <a:avLst/>
          </a:prstGeom>
          <a:noFill/>
        </p:spPr>
        <p:txBody>
          <a:bodyPr wrap="square" rtlCol="0">
            <a:spAutoFit/>
          </a:bodyPr>
          <a:lstStyle/>
          <a:p>
            <a:r>
              <a:rPr lang="sr-Latn-RS" baseline="30000" dirty="0"/>
              <a:t>*</a:t>
            </a:r>
            <a:r>
              <a:rPr lang="sr-Latn-RS" dirty="0"/>
              <a:t>Iako se u analizi rezultata merenja koja je zasnovana na konceptu merene nesigurnosti, izbegava termin „greška“ (u smislu odstupanja od tačne vrednosti), ovde ima opravdanje jer se opisuje model koji treba da opiše uticaj samog procesa kvantizacije</a:t>
            </a:r>
            <a:endParaRPr lang="en-US" dirty="0"/>
          </a:p>
        </p:txBody>
      </p:sp>
      <p:sp>
        <p:nvSpPr>
          <p:cNvPr id="3" name="Footer Placeholder 2">
            <a:extLst>
              <a:ext uri="{FF2B5EF4-FFF2-40B4-BE49-F238E27FC236}">
                <a16:creationId xmlns:a16="http://schemas.microsoft.com/office/drawing/2014/main" id="{DE1B490B-FE6F-49FA-A6CD-45273BD8AD61}"/>
              </a:ext>
            </a:extLst>
          </p:cNvPr>
          <p:cNvSpPr>
            <a:spLocks noGrp="1"/>
          </p:cNvSpPr>
          <p:nvPr>
            <p:ph type="ftr" sz="quarter" idx="11"/>
          </p:nvPr>
        </p:nvSpPr>
        <p:spPr/>
        <p:txBody>
          <a:bodyPr/>
          <a:lstStyle/>
          <a:p>
            <a:r>
              <a:rPr lang="pt-BR" dirty="0"/>
              <a:t>Električna merenja – 19e032em http://telit.etf.rs/kurs/elektricna-merenja/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p:txBody>
          <a:bodyPr/>
          <a:lstStyle/>
          <a:p>
            <a:pPr eaLnBrk="1" hangingPunct="1"/>
            <a:r>
              <a:rPr lang="sr-Latn-CS"/>
              <a:t>Greška kvantizacije</a:t>
            </a:r>
            <a:endParaRPr lang="en-US"/>
          </a:p>
        </p:txBody>
      </p:sp>
      <p:sp>
        <p:nvSpPr>
          <p:cNvPr id="7173" name="Rectangle 3"/>
          <p:cNvSpPr>
            <a:spLocks noGrp="1" noChangeArrowheads="1"/>
          </p:cNvSpPr>
          <p:nvPr>
            <p:ph type="body" sz="half" idx="1"/>
          </p:nvPr>
        </p:nvSpPr>
        <p:spPr>
          <a:xfrm>
            <a:off x="152400" y="1600200"/>
            <a:ext cx="4572000" cy="4525963"/>
          </a:xfrm>
        </p:spPr>
        <p:txBody>
          <a:bodyPr/>
          <a:lstStyle/>
          <a:p>
            <a:pPr eaLnBrk="1" hangingPunct="1">
              <a:lnSpc>
                <a:spcPct val="90000"/>
              </a:lnSpc>
            </a:pPr>
            <a:r>
              <a:rPr lang="sr-Latn-CS" sz="2400" dirty="0"/>
              <a:t>Apsolutna greška kvantizacije</a:t>
            </a:r>
          </a:p>
          <a:p>
            <a:pPr eaLnBrk="1" hangingPunct="1">
              <a:lnSpc>
                <a:spcPct val="90000"/>
              </a:lnSpc>
            </a:pPr>
            <a:endParaRPr lang="sr-Latn-CS" sz="2400" dirty="0"/>
          </a:p>
          <a:p>
            <a:pPr eaLnBrk="1" hangingPunct="1">
              <a:lnSpc>
                <a:spcPct val="90000"/>
              </a:lnSpc>
            </a:pPr>
            <a:endParaRPr lang="sr-Latn-CS" sz="2400" dirty="0"/>
          </a:p>
          <a:p>
            <a:pPr eaLnBrk="1" hangingPunct="1">
              <a:lnSpc>
                <a:spcPct val="90000"/>
              </a:lnSpc>
            </a:pPr>
            <a:endParaRPr lang="sr-Latn-CS" sz="2400" dirty="0"/>
          </a:p>
          <a:p>
            <a:pPr eaLnBrk="1" hangingPunct="1">
              <a:lnSpc>
                <a:spcPct val="90000"/>
              </a:lnSpc>
            </a:pPr>
            <a:r>
              <a:rPr lang="sr-Latn-CS" sz="2400" dirty="0"/>
              <a:t>Može se reći da je apsolutna greška kvantizacije karakteristika A/D konvertora i da zavisi od broja bita s kojim se predstavlja kvantizovana vrednost</a:t>
            </a:r>
          </a:p>
          <a:p>
            <a:pPr eaLnBrk="1" hangingPunct="1">
              <a:lnSpc>
                <a:spcPct val="90000"/>
              </a:lnSpc>
            </a:pPr>
            <a:r>
              <a:rPr lang="sr-Latn-CS" sz="2400" dirty="0"/>
              <a:t>Tipične vrednosti za broj bita konverzije: 8, 12, 16, 24</a:t>
            </a:r>
          </a:p>
          <a:p>
            <a:pPr eaLnBrk="1" hangingPunct="1">
              <a:lnSpc>
                <a:spcPct val="90000"/>
              </a:lnSpc>
            </a:pPr>
            <a:endParaRPr lang="en-US" sz="2400" dirty="0"/>
          </a:p>
        </p:txBody>
      </p:sp>
      <p:graphicFrame>
        <p:nvGraphicFramePr>
          <p:cNvPr id="7170" name="Object 4"/>
          <p:cNvGraphicFramePr>
            <a:graphicFrameLocks noGrp="1" noChangeAspect="1"/>
          </p:cNvGraphicFramePr>
          <p:nvPr>
            <p:ph sz="quarter" idx="2"/>
            <p:extLst>
              <p:ext uri="{D42A27DB-BD31-4B8C-83A1-F6EECF244321}">
                <p14:modId xmlns:p14="http://schemas.microsoft.com/office/powerpoint/2010/main" val="3133005143"/>
              </p:ext>
            </p:extLst>
          </p:nvPr>
        </p:nvGraphicFramePr>
        <p:xfrm>
          <a:off x="914400" y="2057400"/>
          <a:ext cx="2286000" cy="920750"/>
        </p:xfrm>
        <a:graphic>
          <a:graphicData uri="http://schemas.openxmlformats.org/presentationml/2006/ole">
            <mc:AlternateContent xmlns:mc="http://schemas.openxmlformats.org/markup-compatibility/2006">
              <mc:Choice xmlns:v="urn:schemas-microsoft-com:vml" Requires="v">
                <p:oleObj spid="_x0000_s7236" name="Equation" r:id="rId3" imgW="977760" imgH="393480" progId="Equation.3">
                  <p:embed/>
                </p:oleObj>
              </mc:Choice>
              <mc:Fallback>
                <p:oleObj name="Equation" r:id="rId3" imgW="9777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22860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7"/>
          <p:cNvGraphicFramePr>
            <a:graphicFrameLocks noGrp="1" noChangeAspect="1"/>
          </p:cNvGraphicFramePr>
          <p:nvPr>
            <p:ph sz="quarter" idx="3"/>
          </p:nvPr>
        </p:nvGraphicFramePr>
        <p:xfrm>
          <a:off x="4419600" y="1600200"/>
          <a:ext cx="4495800" cy="4041775"/>
        </p:xfrm>
        <a:graphic>
          <a:graphicData uri="http://schemas.openxmlformats.org/presentationml/2006/ole">
            <mc:AlternateContent xmlns:mc="http://schemas.openxmlformats.org/markup-compatibility/2006">
              <mc:Choice xmlns:v="urn:schemas-microsoft-com:vml" Requires="v">
                <p:oleObj spid="_x0000_s7237" name="Visio" r:id="rId5" imgW="3646772" imgH="3277803" progId="Visio.Drawing.11">
                  <p:embed/>
                </p:oleObj>
              </mc:Choice>
              <mc:Fallback>
                <p:oleObj name="Visio" r:id="rId5" imgW="3646772" imgH="3277803"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600200"/>
                        <a:ext cx="4495800"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5"/>
          <p:cNvSpPr>
            <a:spLocks noGrp="1" noChangeArrowheads="1"/>
          </p:cNvSpPr>
          <p:nvPr>
            <p:ph type="title"/>
          </p:nvPr>
        </p:nvSpPr>
        <p:spPr/>
        <p:txBody>
          <a:bodyPr/>
          <a:lstStyle/>
          <a:p>
            <a:pPr eaLnBrk="1" hangingPunct="1"/>
            <a:r>
              <a:rPr lang="sr-Latn-CS"/>
              <a:t>Greška kvantizacije</a:t>
            </a:r>
            <a:endParaRPr lang="en-US"/>
          </a:p>
        </p:txBody>
      </p:sp>
      <p:sp>
        <p:nvSpPr>
          <p:cNvPr id="8200" name="Rectangle 3"/>
          <p:cNvSpPr>
            <a:spLocks noGrp="1" noChangeArrowheads="1"/>
          </p:cNvSpPr>
          <p:nvPr>
            <p:ph type="body" sz="half" idx="1"/>
          </p:nvPr>
        </p:nvSpPr>
        <p:spPr>
          <a:xfrm>
            <a:off x="457200" y="1600200"/>
            <a:ext cx="6477000" cy="4525963"/>
          </a:xfrm>
        </p:spPr>
        <p:txBody>
          <a:bodyPr/>
          <a:lstStyle/>
          <a:p>
            <a:pPr eaLnBrk="1" hangingPunct="1">
              <a:lnSpc>
                <a:spcPct val="90000"/>
              </a:lnSpc>
            </a:pPr>
            <a:r>
              <a:rPr lang="sr-Latn-CS" sz="2400" dirty="0"/>
              <a:t>Za apsolutnu grešku kvantizacije može se pretpostaviti da ima uniformnu</a:t>
            </a:r>
            <a:r>
              <a:rPr lang="en-US" sz="2400" dirty="0"/>
              <a:t> </a:t>
            </a:r>
            <a:r>
              <a:rPr lang="en-US" sz="2400" dirty="0" err="1"/>
              <a:t>gustinu</a:t>
            </a:r>
            <a:r>
              <a:rPr lang="en-US" sz="2400" dirty="0"/>
              <a:t> </a:t>
            </a:r>
            <a:r>
              <a:rPr lang="en-US" sz="2400" dirty="0" err="1"/>
              <a:t>raspodele</a:t>
            </a:r>
            <a:r>
              <a:rPr lang="en-US" sz="2400" dirty="0"/>
              <a:t> </a:t>
            </a:r>
            <a:r>
              <a:rPr lang="en-US" sz="2400" dirty="0" err="1"/>
              <a:t>verovatno</a:t>
            </a:r>
            <a:r>
              <a:rPr lang="sr-Latn-RS" sz="2400" dirty="0"/>
              <a:t>ća </a:t>
            </a:r>
            <a:r>
              <a:rPr lang="sr-Latn-CS" sz="2400" dirty="0"/>
              <a:t>u intevalu</a:t>
            </a: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sr-Latn-RS" sz="2400" dirty="0"/>
          </a:p>
          <a:p>
            <a:pPr eaLnBrk="1" hangingPunct="1">
              <a:lnSpc>
                <a:spcPct val="90000"/>
              </a:lnSpc>
            </a:pPr>
            <a:endParaRPr lang="sr-Latn-RS" sz="2400" dirty="0"/>
          </a:p>
          <a:p>
            <a:pPr eaLnBrk="1" hangingPunct="1">
              <a:lnSpc>
                <a:spcPct val="90000"/>
              </a:lnSpc>
            </a:pPr>
            <a:r>
              <a:rPr lang="en-US" sz="2400" dirty="0" err="1"/>
              <a:t>Odnosno</a:t>
            </a:r>
            <a:r>
              <a:rPr lang="en-US" sz="2400" dirty="0"/>
              <a:t>, </a:t>
            </a:r>
            <a:r>
              <a:rPr lang="en-US" sz="2400" dirty="0" err="1"/>
              <a:t>mo</a:t>
            </a:r>
            <a:r>
              <a:rPr lang="sr-Latn-CS" sz="2400" dirty="0"/>
              <a:t>že se smatrati da su sve</a:t>
            </a:r>
            <a:r>
              <a:rPr lang="en-US" sz="2400" dirty="0"/>
              <a:t> </a:t>
            </a:r>
            <a:r>
              <a:rPr lang="sr-Latn-CS" sz="2400" dirty="0"/>
              <a:t>vrednosti iz tog intervala podjednako verovatne</a:t>
            </a: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p:txBody>
      </p:sp>
      <p:graphicFrame>
        <p:nvGraphicFramePr>
          <p:cNvPr id="8194" name="Object 4"/>
          <p:cNvGraphicFramePr>
            <a:graphicFrameLocks noGrp="1" noChangeAspect="1"/>
          </p:cNvGraphicFramePr>
          <p:nvPr>
            <p:ph sz="quarter" idx="2"/>
            <p:extLst>
              <p:ext uri="{D42A27DB-BD31-4B8C-83A1-F6EECF244321}">
                <p14:modId xmlns:p14="http://schemas.microsoft.com/office/powerpoint/2010/main" val="2021717556"/>
              </p:ext>
            </p:extLst>
          </p:nvPr>
        </p:nvGraphicFramePr>
        <p:xfrm>
          <a:off x="838200" y="2762481"/>
          <a:ext cx="1603375" cy="920750"/>
        </p:xfrm>
        <a:graphic>
          <a:graphicData uri="http://schemas.openxmlformats.org/presentationml/2006/ole">
            <mc:AlternateContent xmlns:mc="http://schemas.openxmlformats.org/markup-compatibility/2006">
              <mc:Choice xmlns:v="urn:schemas-microsoft-com:vml" Requires="v">
                <p:oleObj spid="_x0000_s12335" name="Equation" r:id="rId3" imgW="596880" imgH="342720" progId="Equation.3">
                  <p:embed/>
                </p:oleObj>
              </mc:Choice>
              <mc:Fallback>
                <p:oleObj name="Equation" r:id="rId3" imgW="596880" imgH="342720" progId="Equation.3">
                  <p:embed/>
                  <p:pic>
                    <p:nvPicPr>
                      <p:cNvPr id="81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762481"/>
                        <a:ext cx="1603375"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6"/>
          <p:cNvGraphicFramePr>
            <a:graphicFrameLocks noChangeAspect="1"/>
          </p:cNvGraphicFramePr>
          <p:nvPr>
            <p:extLst>
              <p:ext uri="{D42A27DB-BD31-4B8C-83A1-F6EECF244321}">
                <p14:modId xmlns:p14="http://schemas.microsoft.com/office/powerpoint/2010/main" val="788988246"/>
              </p:ext>
            </p:extLst>
          </p:nvPr>
        </p:nvGraphicFramePr>
        <p:xfrm>
          <a:off x="838200" y="5334000"/>
          <a:ext cx="2363788" cy="914400"/>
        </p:xfrm>
        <a:graphic>
          <a:graphicData uri="http://schemas.openxmlformats.org/presentationml/2006/ole">
            <mc:AlternateContent xmlns:mc="http://schemas.openxmlformats.org/markup-compatibility/2006">
              <mc:Choice xmlns:v="urn:schemas-microsoft-com:vml" Requires="v">
                <p:oleObj spid="_x0000_s12336" name="Equation" r:id="rId5" imgW="1346040" imgH="520560" progId="Equation.3">
                  <p:embed/>
                </p:oleObj>
              </mc:Choice>
              <mc:Fallback>
                <p:oleObj name="Equation" r:id="rId5" imgW="1346040" imgH="520560" progId="Equation.3">
                  <p:embed/>
                  <p:pic>
                    <p:nvPicPr>
                      <p:cNvPr id="819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334000"/>
                        <a:ext cx="23637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Grp="1" noChangeAspect="1"/>
          </p:cNvGraphicFramePr>
          <p:nvPr>
            <p:ph sz="half" idx="2"/>
            <p:extLst>
              <p:ext uri="{D42A27DB-BD31-4B8C-83A1-F6EECF244321}">
                <p14:modId xmlns:p14="http://schemas.microsoft.com/office/powerpoint/2010/main" val="3915848324"/>
              </p:ext>
            </p:extLst>
          </p:nvPr>
        </p:nvGraphicFramePr>
        <p:xfrm>
          <a:off x="4572000" y="2590800"/>
          <a:ext cx="4343400" cy="1692007"/>
        </p:xfrm>
        <a:graphic>
          <a:graphicData uri="http://schemas.openxmlformats.org/presentationml/2006/ole">
            <mc:AlternateContent xmlns:mc="http://schemas.openxmlformats.org/markup-compatibility/2006">
              <mc:Choice xmlns:v="urn:schemas-microsoft-com:vml" Requires="v">
                <p:oleObj spid="_x0000_s12337" name="Visio" r:id="rId7" imgW="5379649" imgH="2095350" progId="Visio.Drawing.11">
                  <p:embed/>
                </p:oleObj>
              </mc:Choice>
              <mc:Fallback>
                <p:oleObj name="Visio" r:id="rId7" imgW="5379649" imgH="2095350" progId="Visio.Drawing.11">
                  <p:embed/>
                  <p:pic>
                    <p:nvPicPr>
                      <p:cNvPr id="9" name="Object 5"/>
                      <p:cNvPicPr>
                        <a:picLocks noChangeAspect="1" noChangeArrowheads="1"/>
                      </p:cNvPicPr>
                      <p:nvPr/>
                    </p:nvPicPr>
                    <p:blipFill>
                      <a:blip r:embed="rId8"/>
                      <a:srcRect/>
                      <a:stretch>
                        <a:fillRect/>
                      </a:stretch>
                    </p:blipFill>
                    <p:spPr bwMode="auto">
                      <a:xfrm>
                        <a:off x="4572000" y="2590800"/>
                        <a:ext cx="4343400" cy="1692007"/>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3536280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5"/>
          <p:cNvSpPr>
            <a:spLocks noGrp="1" noChangeArrowheads="1"/>
          </p:cNvSpPr>
          <p:nvPr>
            <p:ph type="title"/>
          </p:nvPr>
        </p:nvSpPr>
        <p:spPr/>
        <p:txBody>
          <a:bodyPr/>
          <a:lstStyle/>
          <a:p>
            <a:pPr eaLnBrk="1" hangingPunct="1"/>
            <a:r>
              <a:rPr lang="sr-Latn-CS"/>
              <a:t>Greška kvantizacije</a:t>
            </a:r>
            <a:endParaRPr lang="en-US"/>
          </a:p>
        </p:txBody>
      </p:sp>
      <p:sp>
        <p:nvSpPr>
          <p:cNvPr id="8200" name="Rectangle 3"/>
          <p:cNvSpPr>
            <a:spLocks noGrp="1" noChangeArrowheads="1"/>
          </p:cNvSpPr>
          <p:nvPr>
            <p:ph type="body" sz="half" idx="1"/>
          </p:nvPr>
        </p:nvSpPr>
        <p:spPr>
          <a:xfrm>
            <a:off x="457200" y="1600200"/>
            <a:ext cx="7010400" cy="4525963"/>
          </a:xfrm>
        </p:spPr>
        <p:txBody>
          <a:bodyPr/>
          <a:lstStyle/>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err="1"/>
              <a:t>Srednja</a:t>
            </a:r>
            <a:r>
              <a:rPr lang="en-US" sz="2400" dirty="0"/>
              <a:t> </a:t>
            </a:r>
            <a:r>
              <a:rPr lang="en-US" sz="2400" dirty="0" err="1"/>
              <a:t>vrednost</a:t>
            </a:r>
            <a:endParaRPr lang="en-US" sz="2400" dirty="0"/>
          </a:p>
          <a:p>
            <a:pPr eaLnBrk="1" hangingPunct="1">
              <a:lnSpc>
                <a:spcPct val="90000"/>
              </a:lnSpc>
            </a:pPr>
            <a:endParaRPr lang="sr-Latn-RS" sz="2400" dirty="0"/>
          </a:p>
          <a:p>
            <a:pPr eaLnBrk="1" hangingPunct="1">
              <a:lnSpc>
                <a:spcPct val="90000"/>
              </a:lnSpc>
            </a:pPr>
            <a:endParaRPr lang="sr-Latn-RS" sz="2400" dirty="0"/>
          </a:p>
          <a:p>
            <a:pPr eaLnBrk="1" hangingPunct="1">
              <a:lnSpc>
                <a:spcPct val="90000"/>
              </a:lnSpc>
            </a:pPr>
            <a:endParaRPr lang="sr-Latn-RS" sz="2400" dirty="0"/>
          </a:p>
          <a:p>
            <a:pPr eaLnBrk="1" hangingPunct="1">
              <a:lnSpc>
                <a:spcPct val="90000"/>
              </a:lnSpc>
            </a:pPr>
            <a:r>
              <a:rPr lang="en-US" sz="2400" dirty="0" err="1"/>
              <a:t>Varijansa</a:t>
            </a:r>
            <a:r>
              <a:rPr lang="en-US" sz="2400" dirty="0"/>
              <a:t> </a:t>
            </a:r>
            <a:r>
              <a:rPr lang="sr-Latn-RS" sz="2400" dirty="0"/>
              <a:t>– </a:t>
            </a:r>
            <a:r>
              <a:rPr lang="sr-Latn-RS" sz="2400" dirty="0">
                <a:solidFill>
                  <a:srgbClr val="FF0000"/>
                </a:solidFill>
              </a:rPr>
              <a:t>ako je </a:t>
            </a:r>
            <a:r>
              <a:rPr lang="en-US" sz="2400" dirty="0" err="1">
                <a:solidFill>
                  <a:srgbClr val="FF0000"/>
                </a:solidFill>
              </a:rPr>
              <a:t>srednja</a:t>
            </a:r>
            <a:r>
              <a:rPr lang="en-US" sz="2400" dirty="0">
                <a:solidFill>
                  <a:srgbClr val="FF0000"/>
                </a:solidFill>
              </a:rPr>
              <a:t> </a:t>
            </a:r>
            <a:r>
              <a:rPr lang="en-US" sz="2400" dirty="0" err="1">
                <a:solidFill>
                  <a:srgbClr val="FF0000"/>
                </a:solidFill>
              </a:rPr>
              <a:t>vrednost</a:t>
            </a:r>
            <a:r>
              <a:rPr lang="en-US" sz="2400" dirty="0">
                <a:solidFill>
                  <a:srgbClr val="FF0000"/>
                </a:solidFill>
              </a:rPr>
              <a:t> 0</a:t>
            </a:r>
            <a:r>
              <a:rPr lang="en-US" sz="2400" dirty="0"/>
              <a:t> </a:t>
            </a:r>
            <a:r>
              <a:rPr lang="sr-Latn-RS" sz="2400" dirty="0"/>
              <a:t>naziva se i snaga šuma </a:t>
            </a:r>
            <a:r>
              <a:rPr lang="sr-Latn-RS" sz="2400" dirty="0" err="1"/>
              <a:t>kvantizacije</a:t>
            </a:r>
            <a:r>
              <a:rPr lang="sr-Latn-RS" sz="2400" dirty="0"/>
              <a:t>, poželjno da je što manja</a:t>
            </a:r>
            <a:endParaRPr lang="sr-Latn-CS" sz="2400" dirty="0"/>
          </a:p>
          <a:p>
            <a:pPr eaLnBrk="1" hangingPunct="1">
              <a:lnSpc>
                <a:spcPct val="90000"/>
              </a:lnSpc>
            </a:pPr>
            <a:endParaRPr lang="en-US" sz="2400" dirty="0"/>
          </a:p>
        </p:txBody>
      </p:sp>
      <p:graphicFrame>
        <p:nvGraphicFramePr>
          <p:cNvPr id="8196" name="Object 6"/>
          <p:cNvGraphicFramePr>
            <a:graphicFrameLocks noChangeAspect="1"/>
          </p:cNvGraphicFramePr>
          <p:nvPr>
            <p:extLst>
              <p:ext uri="{D42A27DB-BD31-4B8C-83A1-F6EECF244321}">
                <p14:modId xmlns:p14="http://schemas.microsoft.com/office/powerpoint/2010/main" val="61721040"/>
              </p:ext>
            </p:extLst>
          </p:nvPr>
        </p:nvGraphicFramePr>
        <p:xfrm>
          <a:off x="6172200" y="1648619"/>
          <a:ext cx="2355570" cy="910980"/>
        </p:xfrm>
        <a:graphic>
          <a:graphicData uri="http://schemas.openxmlformats.org/presentationml/2006/ole">
            <mc:AlternateContent xmlns:mc="http://schemas.openxmlformats.org/markup-compatibility/2006">
              <mc:Choice xmlns:v="urn:schemas-microsoft-com:vml" Requires="v">
                <p:oleObj spid="_x0000_s8321" name="Equation" r:id="rId3" imgW="1346040" imgH="520560" progId="Equation.3">
                  <p:embed/>
                </p:oleObj>
              </mc:Choice>
              <mc:Fallback>
                <p:oleObj name="Equation" r:id="rId3" imgW="1346040" imgH="52056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48619"/>
                        <a:ext cx="2355570" cy="910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7"/>
          <p:cNvGraphicFramePr>
            <a:graphicFrameLocks noChangeAspect="1"/>
          </p:cNvGraphicFramePr>
          <p:nvPr>
            <p:extLst>
              <p:ext uri="{D42A27DB-BD31-4B8C-83A1-F6EECF244321}">
                <p14:modId xmlns:p14="http://schemas.microsoft.com/office/powerpoint/2010/main" val="3519278709"/>
              </p:ext>
            </p:extLst>
          </p:nvPr>
        </p:nvGraphicFramePr>
        <p:xfrm>
          <a:off x="838200" y="2828925"/>
          <a:ext cx="5689530" cy="1200150"/>
        </p:xfrm>
        <a:graphic>
          <a:graphicData uri="http://schemas.openxmlformats.org/presentationml/2006/ole">
            <mc:AlternateContent xmlns:mc="http://schemas.openxmlformats.org/markup-compatibility/2006">
              <mc:Choice xmlns:v="urn:schemas-microsoft-com:vml" Requires="v">
                <p:oleObj spid="_x0000_s8322" name="Equation" r:id="rId5" imgW="3251160" imgH="685800" progId="Equation.DSMT4">
                  <p:embed/>
                </p:oleObj>
              </mc:Choice>
              <mc:Fallback>
                <p:oleObj name="Equation" r:id="rId5" imgW="3251160" imgH="685800" progId="Equation.DSMT4">
                  <p:embed/>
                  <p:pic>
                    <p:nvPicPr>
                      <p:cNvPr id="0" name="Object 7"/>
                      <p:cNvPicPr>
                        <a:picLocks noChangeAspect="1" noChangeArrowheads="1"/>
                      </p:cNvPicPr>
                      <p:nvPr/>
                    </p:nvPicPr>
                    <p:blipFill>
                      <a:blip r:embed="rId6"/>
                      <a:srcRect/>
                      <a:stretch>
                        <a:fillRect/>
                      </a:stretch>
                    </p:blipFill>
                    <p:spPr bwMode="auto">
                      <a:xfrm>
                        <a:off x="838200" y="2828925"/>
                        <a:ext cx="5689530" cy="12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8"/>
          <p:cNvGraphicFramePr>
            <a:graphicFrameLocks noChangeAspect="1"/>
          </p:cNvGraphicFramePr>
          <p:nvPr>
            <p:extLst>
              <p:ext uri="{D42A27DB-BD31-4B8C-83A1-F6EECF244321}">
                <p14:modId xmlns:p14="http://schemas.microsoft.com/office/powerpoint/2010/main" val="2752696289"/>
              </p:ext>
            </p:extLst>
          </p:nvPr>
        </p:nvGraphicFramePr>
        <p:xfrm>
          <a:off x="838200" y="5007393"/>
          <a:ext cx="6844950" cy="1200150"/>
        </p:xfrm>
        <a:graphic>
          <a:graphicData uri="http://schemas.openxmlformats.org/presentationml/2006/ole">
            <mc:AlternateContent xmlns:mc="http://schemas.openxmlformats.org/markup-compatibility/2006">
              <mc:Choice xmlns:v="urn:schemas-microsoft-com:vml" Requires="v">
                <p:oleObj spid="_x0000_s8323" name="Equation" r:id="rId7" imgW="3911400" imgH="685800" progId="Equation.DSMT4">
                  <p:embed/>
                </p:oleObj>
              </mc:Choice>
              <mc:Fallback>
                <p:oleObj name="Equation" r:id="rId7" imgW="3911400" imgH="685800" progId="Equation.DSMT4">
                  <p:embed/>
                  <p:pic>
                    <p:nvPicPr>
                      <p:cNvPr id="0" name="Object 8"/>
                      <p:cNvPicPr>
                        <a:picLocks noChangeAspect="1" noChangeArrowheads="1"/>
                      </p:cNvPicPr>
                      <p:nvPr/>
                    </p:nvPicPr>
                    <p:blipFill>
                      <a:blip r:embed="rId8"/>
                      <a:srcRect/>
                      <a:stretch>
                        <a:fillRect/>
                      </a:stretch>
                    </p:blipFill>
                    <p:spPr bwMode="auto">
                      <a:xfrm>
                        <a:off x="838200" y="5007393"/>
                        <a:ext cx="6844950" cy="1200150"/>
                      </a:xfrm>
                      <a:prstGeom prst="rect">
                        <a:avLst/>
                      </a:prstGeom>
                      <a:noFill/>
                      <a:ln w="19050">
                        <a:solidFill>
                          <a:srgbClr val="FF0000"/>
                        </a:solidFill>
                      </a:ln>
                    </p:spPr>
                  </p:pic>
                </p:oleObj>
              </mc:Fallback>
            </mc:AlternateContent>
          </a:graphicData>
        </a:graphic>
      </p:graphicFrame>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sr-Latn-CS"/>
              <a:t>Primer</a:t>
            </a:r>
            <a:endParaRPr lang="en-US"/>
          </a:p>
        </p:txBody>
      </p:sp>
      <p:sp>
        <p:nvSpPr>
          <p:cNvPr id="26627" name="Rectangle 3"/>
          <p:cNvSpPr>
            <a:spLocks noGrp="1" noChangeArrowheads="1"/>
          </p:cNvSpPr>
          <p:nvPr>
            <p:ph type="body" idx="1"/>
          </p:nvPr>
        </p:nvSpPr>
        <p:spPr/>
        <p:txBody>
          <a:bodyPr/>
          <a:lstStyle/>
          <a:p>
            <a:pPr eaLnBrk="1" hangingPunct="1"/>
            <a:r>
              <a:rPr lang="sr-Latn-CS"/>
              <a:t>Na raspolaganju je osmobitni A/D konvertor prilagođen za opseg ulaznog signala od -1 V do 1 V</a:t>
            </a:r>
          </a:p>
          <a:p>
            <a:pPr eaLnBrk="1" hangingPunct="1"/>
            <a:r>
              <a:rPr lang="sr-Latn-CS"/>
              <a:t>Na ulaz se dovode prostoperiodični signali amplituda 1 V, 2 V i 0.01 volt</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sr-Latn-CS"/>
              <a:t>Primer 1</a:t>
            </a:r>
            <a:endParaRPr lang="en-US"/>
          </a:p>
        </p:txBody>
      </p:sp>
      <p:pic>
        <p:nvPicPr>
          <p:cNvPr id="27651" name="Picture 5"/>
          <p:cNvPicPr>
            <a:picLocks noChangeAspect="1" noChangeArrowheads="1"/>
          </p:cNvPicPr>
          <p:nvPr/>
        </p:nvPicPr>
        <p:blipFill>
          <a:blip r:embed="rId2" cstate="print"/>
          <a:srcRect/>
          <a:stretch>
            <a:fillRect/>
          </a:stretch>
        </p:blipFill>
        <p:spPr bwMode="auto">
          <a:xfrm>
            <a:off x="152400" y="1524000"/>
            <a:ext cx="6705600" cy="5035550"/>
          </a:xfrm>
          <a:prstGeom prst="rect">
            <a:avLst/>
          </a:prstGeom>
          <a:noFill/>
          <a:ln w="9525">
            <a:noFill/>
            <a:miter lim="800000"/>
            <a:headEnd/>
            <a:tailEnd/>
          </a:ln>
        </p:spPr>
      </p:pic>
      <p:sp>
        <p:nvSpPr>
          <p:cNvPr id="27652" name="Text Box 6"/>
          <p:cNvSpPr txBox="1">
            <a:spLocks noChangeArrowheads="1"/>
          </p:cNvSpPr>
          <p:nvPr/>
        </p:nvSpPr>
        <p:spPr bwMode="auto">
          <a:xfrm>
            <a:off x="6934200" y="2209800"/>
            <a:ext cx="1828800" cy="1190625"/>
          </a:xfrm>
          <a:prstGeom prst="rect">
            <a:avLst/>
          </a:prstGeom>
          <a:noFill/>
          <a:ln w="9525">
            <a:noFill/>
            <a:miter lim="800000"/>
            <a:headEnd/>
            <a:tailEnd/>
          </a:ln>
        </p:spPr>
        <p:txBody>
          <a:bodyPr>
            <a:spAutoFit/>
          </a:bodyPr>
          <a:lstStyle/>
          <a:p>
            <a:pPr>
              <a:spcBef>
                <a:spcPct val="50000"/>
              </a:spcBef>
            </a:pPr>
            <a:r>
              <a:rPr lang="en-GB"/>
              <a:t>Dobro iskori</a:t>
            </a:r>
            <a:r>
              <a:rPr lang="sr-Latn-CS"/>
              <a:t>šćen opseg A/D konvertora</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sr-Latn-CS"/>
              <a:t>Primer 2</a:t>
            </a:r>
            <a:endParaRPr lang="en-US"/>
          </a:p>
        </p:txBody>
      </p:sp>
      <p:pic>
        <p:nvPicPr>
          <p:cNvPr id="28675" name="Picture 4"/>
          <p:cNvPicPr>
            <a:picLocks noChangeAspect="1" noChangeArrowheads="1"/>
          </p:cNvPicPr>
          <p:nvPr/>
        </p:nvPicPr>
        <p:blipFill>
          <a:blip r:embed="rId2" cstate="print"/>
          <a:srcRect/>
          <a:stretch>
            <a:fillRect/>
          </a:stretch>
        </p:blipFill>
        <p:spPr bwMode="auto">
          <a:xfrm>
            <a:off x="304800" y="1443038"/>
            <a:ext cx="6705600" cy="5033962"/>
          </a:xfrm>
          <a:prstGeom prst="rect">
            <a:avLst/>
          </a:prstGeom>
          <a:noFill/>
          <a:ln w="9525">
            <a:noFill/>
            <a:miter lim="800000"/>
            <a:headEnd/>
            <a:tailEnd/>
          </a:ln>
        </p:spPr>
      </p:pic>
      <p:sp>
        <p:nvSpPr>
          <p:cNvPr id="28676" name="Text Box 5"/>
          <p:cNvSpPr txBox="1">
            <a:spLocks noChangeArrowheads="1"/>
          </p:cNvSpPr>
          <p:nvPr/>
        </p:nvSpPr>
        <p:spPr bwMode="auto">
          <a:xfrm>
            <a:off x="6934200" y="2209800"/>
            <a:ext cx="1828800" cy="1603375"/>
          </a:xfrm>
          <a:prstGeom prst="rect">
            <a:avLst/>
          </a:prstGeom>
          <a:noFill/>
          <a:ln w="9525">
            <a:noFill/>
            <a:miter lim="800000"/>
            <a:headEnd/>
            <a:tailEnd/>
          </a:ln>
        </p:spPr>
        <p:txBody>
          <a:bodyPr>
            <a:spAutoFit/>
          </a:bodyPr>
          <a:lstStyle/>
          <a:p>
            <a:pPr>
              <a:spcBef>
                <a:spcPct val="50000"/>
              </a:spcBef>
            </a:pPr>
            <a:r>
              <a:rPr lang="sr-Latn-CS"/>
              <a:t>Prekoračen opseg A/D konvertora,</a:t>
            </a:r>
          </a:p>
          <a:p>
            <a:pPr>
              <a:spcBef>
                <a:spcPct val="50000"/>
              </a:spcBef>
            </a:pPr>
            <a:r>
              <a:rPr lang="sr-Latn-CS"/>
              <a:t>odsecanje signala</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sr-Latn-CS"/>
              <a:t>Primer 3</a:t>
            </a:r>
            <a:endParaRPr lang="en-US"/>
          </a:p>
        </p:txBody>
      </p:sp>
      <p:pic>
        <p:nvPicPr>
          <p:cNvPr id="29699" name="Picture 4"/>
          <p:cNvPicPr>
            <a:picLocks noChangeAspect="1" noChangeArrowheads="1"/>
          </p:cNvPicPr>
          <p:nvPr/>
        </p:nvPicPr>
        <p:blipFill>
          <a:blip r:embed="rId2" cstate="print"/>
          <a:srcRect/>
          <a:stretch>
            <a:fillRect/>
          </a:stretch>
        </p:blipFill>
        <p:spPr bwMode="auto">
          <a:xfrm>
            <a:off x="76200" y="1524000"/>
            <a:ext cx="6629400" cy="4976813"/>
          </a:xfrm>
          <a:prstGeom prst="rect">
            <a:avLst/>
          </a:prstGeom>
          <a:noFill/>
          <a:ln w="9525">
            <a:noFill/>
            <a:miter lim="800000"/>
            <a:headEnd/>
            <a:tailEnd/>
          </a:ln>
        </p:spPr>
      </p:pic>
      <p:sp>
        <p:nvSpPr>
          <p:cNvPr id="29700" name="Text Box 5"/>
          <p:cNvSpPr txBox="1">
            <a:spLocks noChangeArrowheads="1"/>
          </p:cNvSpPr>
          <p:nvPr/>
        </p:nvSpPr>
        <p:spPr bwMode="auto">
          <a:xfrm>
            <a:off x="6934200" y="2209800"/>
            <a:ext cx="1828800" cy="2563813"/>
          </a:xfrm>
          <a:prstGeom prst="rect">
            <a:avLst/>
          </a:prstGeom>
          <a:noFill/>
          <a:ln w="9525">
            <a:noFill/>
            <a:miter lim="800000"/>
            <a:headEnd/>
            <a:tailEnd/>
          </a:ln>
        </p:spPr>
        <p:txBody>
          <a:bodyPr>
            <a:spAutoFit/>
          </a:bodyPr>
          <a:lstStyle/>
          <a:p>
            <a:pPr>
              <a:spcBef>
                <a:spcPct val="50000"/>
              </a:spcBef>
            </a:pPr>
            <a:r>
              <a:rPr lang="sr-Latn-CS"/>
              <a:t>Koriste se svega tri nivoa A/D konvertora, kvari se odnos signal/(šum kvantizacije), tj povećava se relativna greška kvantizacije</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r-Latn-CS"/>
              <a:t>A/D konvertori</a:t>
            </a:r>
            <a:endParaRPr lang="en-US"/>
          </a:p>
        </p:txBody>
      </p:sp>
      <p:sp>
        <p:nvSpPr>
          <p:cNvPr id="30723" name="Rectangle 3"/>
          <p:cNvSpPr>
            <a:spLocks noGrp="1" noChangeArrowheads="1"/>
          </p:cNvSpPr>
          <p:nvPr>
            <p:ph type="body" idx="1"/>
          </p:nvPr>
        </p:nvSpPr>
        <p:spPr/>
        <p:txBody>
          <a:bodyPr/>
          <a:lstStyle/>
          <a:p>
            <a:pPr eaLnBrk="1" hangingPunct="1"/>
            <a:r>
              <a:rPr lang="sr-Latn-CS" dirty="0"/>
              <a:t>Paralelni </a:t>
            </a:r>
            <a:r>
              <a:rPr lang="sr-Latn-CS" i="1" dirty="0"/>
              <a:t>flash</a:t>
            </a:r>
          </a:p>
          <a:p>
            <a:pPr eaLnBrk="1" hangingPunct="1"/>
            <a:r>
              <a:rPr lang="sr-Latn-CS" dirty="0"/>
              <a:t>Sa generatorom rampe</a:t>
            </a:r>
          </a:p>
          <a:p>
            <a:pPr eaLnBrk="1" hangingPunct="1"/>
            <a:r>
              <a:rPr lang="sr-Latn-CS" dirty="0"/>
              <a:t>Sa dvojnim nagibom</a:t>
            </a:r>
          </a:p>
          <a:p>
            <a:pPr eaLnBrk="1" hangingPunct="1"/>
            <a:r>
              <a:rPr lang="sr-Latn-CS" dirty="0"/>
              <a:t>Sa sukcesivnim aproksimacijama</a:t>
            </a:r>
          </a:p>
          <a:p>
            <a:pPr eaLnBrk="1" hangingPunct="1"/>
            <a:r>
              <a:rPr lang="sr-Latn-CS" dirty="0"/>
              <a:t>Sigma-delta</a:t>
            </a:r>
            <a:endParaRPr lang="en-US" dirty="0"/>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Diskretizacija po vremenu</a:t>
            </a:r>
            <a:endParaRPr lang="en-US"/>
          </a:p>
        </p:txBody>
      </p:sp>
      <p:sp>
        <p:nvSpPr>
          <p:cNvPr id="13315" name="Rectangle 3"/>
          <p:cNvSpPr>
            <a:spLocks noGrp="1" noChangeArrowheads="1"/>
          </p:cNvSpPr>
          <p:nvPr>
            <p:ph type="body" idx="1"/>
          </p:nvPr>
        </p:nvSpPr>
        <p:spPr/>
        <p:txBody>
          <a:bodyPr/>
          <a:lstStyle/>
          <a:p>
            <a:pPr eaLnBrk="1" hangingPunct="1"/>
            <a:r>
              <a:rPr lang="en-GB"/>
              <a:t>Defini</a:t>
            </a:r>
            <a:r>
              <a:rPr lang="sr-Latn-CS"/>
              <a:t>še se </a:t>
            </a:r>
            <a:r>
              <a:rPr lang="sr-Latn-CS">
                <a:sym typeface="Symbol" pitchFamily="18" charset="2"/>
              </a:rPr>
              <a:t></a:t>
            </a:r>
            <a:r>
              <a:rPr lang="sr-Latn-CS" i="1">
                <a:sym typeface="Symbol" pitchFamily="18" charset="2"/>
              </a:rPr>
              <a:t>T</a:t>
            </a:r>
            <a:r>
              <a:rPr lang="sr-Latn-CS"/>
              <a:t> interval odabiranja (interval vremena između dva susedna odbirka siganala)</a:t>
            </a:r>
          </a:p>
          <a:p>
            <a:pPr eaLnBrk="1" hangingPunct="1"/>
            <a:r>
              <a:rPr lang="sr-Latn-CS"/>
              <a:t>Najčešće su odbirci signala ekvidistantni, odnosno </a:t>
            </a:r>
            <a:r>
              <a:rPr lang="sr-Latn-CS">
                <a:sym typeface="Symbol" pitchFamily="18" charset="2"/>
              </a:rPr>
              <a:t></a:t>
            </a:r>
            <a:r>
              <a:rPr lang="sr-Latn-CS" i="1">
                <a:sym typeface="Symbol" pitchFamily="18" charset="2"/>
              </a:rPr>
              <a:t>T</a:t>
            </a:r>
            <a:r>
              <a:rPr lang="sr-Latn-CS">
                <a:sym typeface="Symbol" pitchFamily="18" charset="2"/>
              </a:rPr>
              <a:t>=const.</a:t>
            </a:r>
          </a:p>
          <a:p>
            <a:pPr eaLnBrk="1" hangingPunct="1"/>
            <a:r>
              <a:rPr lang="sr-Latn-CS">
                <a:sym typeface="Symbol" pitchFamily="18" charset="2"/>
              </a:rPr>
              <a:t>Frekvencija odabiranja (</a:t>
            </a:r>
            <a:r>
              <a:rPr lang="sr-Latn-CS" i="1">
                <a:sym typeface="Symbol" pitchFamily="18" charset="2"/>
              </a:rPr>
              <a:t>sampling frequency</a:t>
            </a:r>
            <a:r>
              <a:rPr lang="sr-Latn-CS">
                <a:sym typeface="Symbol" pitchFamily="18" charset="2"/>
              </a:rPr>
              <a:t>) </a:t>
            </a:r>
            <a:r>
              <a:rPr lang="sr-Latn-CS" i="1">
                <a:sym typeface="Symbol" pitchFamily="18" charset="2"/>
              </a:rPr>
              <a:t>f</a:t>
            </a:r>
            <a:r>
              <a:rPr lang="sr-Latn-CS" i="1" baseline="-25000">
                <a:sym typeface="Symbol" pitchFamily="18" charset="2"/>
              </a:rPr>
              <a:t>s</a:t>
            </a:r>
            <a:r>
              <a:rPr lang="sr-Latn-CS">
                <a:sym typeface="Symbol" pitchFamily="18" charset="2"/>
              </a:rPr>
              <a:t>=1/</a:t>
            </a:r>
            <a:r>
              <a:rPr lang="sr-Latn-CS" i="1">
                <a:sym typeface="Symbol" pitchFamily="18" charset="2"/>
              </a:rPr>
              <a:t>T</a:t>
            </a:r>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Komparator (1 bit A/D)</a:t>
            </a:r>
            <a:endParaRPr lang="sr-Cyrl-CS"/>
          </a:p>
        </p:txBody>
      </p:sp>
      <p:pic>
        <p:nvPicPr>
          <p:cNvPr id="2" name="Picture 1"/>
          <p:cNvPicPr>
            <a:picLocks noChangeAspect="1"/>
          </p:cNvPicPr>
          <p:nvPr/>
        </p:nvPicPr>
        <p:blipFill>
          <a:blip r:embed="rId2"/>
          <a:stretch>
            <a:fillRect/>
          </a:stretch>
        </p:blipFill>
        <p:spPr>
          <a:xfrm>
            <a:off x="838200" y="1828800"/>
            <a:ext cx="4663969" cy="1868867"/>
          </a:xfrm>
          <a:prstGeom prst="rect">
            <a:avLst/>
          </a:prstGeom>
        </p:spPr>
      </p:pic>
      <p:pic>
        <p:nvPicPr>
          <p:cNvPr id="3" name="Picture 2"/>
          <p:cNvPicPr>
            <a:picLocks noChangeAspect="1"/>
          </p:cNvPicPr>
          <p:nvPr/>
        </p:nvPicPr>
        <p:blipFill>
          <a:blip r:embed="rId3"/>
          <a:stretch>
            <a:fillRect/>
          </a:stretch>
        </p:blipFill>
        <p:spPr>
          <a:xfrm>
            <a:off x="4267200" y="3697667"/>
            <a:ext cx="3952407" cy="2379734"/>
          </a:xfrm>
          <a:prstGeom prst="rect">
            <a:avLst/>
          </a:prstGeom>
        </p:spPr>
      </p:pic>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r-Latn-CS"/>
              <a:t>Paralelni</a:t>
            </a:r>
            <a:endParaRPr lang="en-US"/>
          </a:p>
        </p:txBody>
      </p:sp>
      <p:sp>
        <p:nvSpPr>
          <p:cNvPr id="32772" name="Text Box 6"/>
          <p:cNvSpPr txBox="1">
            <a:spLocks noChangeArrowheads="1"/>
          </p:cNvSpPr>
          <p:nvPr/>
        </p:nvSpPr>
        <p:spPr bwMode="auto">
          <a:xfrm>
            <a:off x="4495800" y="1867246"/>
            <a:ext cx="4419600" cy="4524315"/>
          </a:xfrm>
          <a:prstGeom prst="rect">
            <a:avLst/>
          </a:prstGeom>
          <a:noFill/>
          <a:ln w="9525">
            <a:noFill/>
            <a:miter lim="800000"/>
            <a:headEnd/>
            <a:tailEnd/>
          </a:ln>
        </p:spPr>
        <p:txBody>
          <a:bodyPr wrap="square">
            <a:spAutoFit/>
          </a:bodyPr>
          <a:lstStyle/>
          <a:p>
            <a:pPr>
              <a:spcBef>
                <a:spcPct val="50000"/>
              </a:spcBef>
            </a:pPr>
            <a:r>
              <a:rPr lang="sr-Latn-CS" dirty="0"/>
              <a:t>Najbrži, ali zahteva veliki broj elemenata (~2</a:t>
            </a:r>
            <a:r>
              <a:rPr lang="sr-Latn-CS" i="1" baseline="30000" dirty="0"/>
              <a:t>NB</a:t>
            </a:r>
            <a:r>
              <a:rPr lang="sr-Latn-CS" dirty="0"/>
              <a:t>) pa je pogodan samo za mali broj bita </a:t>
            </a:r>
            <a:r>
              <a:rPr lang="sr-Latn-CS" i="1" dirty="0"/>
              <a:t>NB</a:t>
            </a:r>
            <a:r>
              <a:rPr lang="sr-Latn-CS" dirty="0"/>
              <a:t>, rezultat se dobija “trenutno”, odnosno za vreme trajanja jednog takta</a:t>
            </a:r>
            <a:endParaRPr lang="en-US" dirty="0"/>
          </a:p>
          <a:p>
            <a:pPr>
              <a:spcBef>
                <a:spcPct val="50000"/>
              </a:spcBef>
            </a:pPr>
            <a:endParaRPr lang="en-US" dirty="0"/>
          </a:p>
          <a:p>
            <a:pPr>
              <a:spcBef>
                <a:spcPct val="50000"/>
              </a:spcBef>
            </a:pPr>
            <a:r>
              <a:rPr lang="en-US" dirty="0"/>
              <a:t>U </a:t>
            </a:r>
            <a:r>
              <a:rPr lang="en-US" dirty="0" err="1"/>
              <a:t>ovom</a:t>
            </a:r>
            <a:r>
              <a:rPr lang="en-US" dirty="0"/>
              <a:t> </a:t>
            </a:r>
            <a:r>
              <a:rPr lang="en-US" dirty="0" err="1"/>
              <a:t>primeru</a:t>
            </a:r>
            <a:r>
              <a:rPr lang="en-US" dirty="0"/>
              <a:t>, </a:t>
            </a:r>
            <a:r>
              <a:rPr lang="en-US" i="1" dirty="0"/>
              <a:t>NB</a:t>
            </a:r>
            <a:r>
              <a:rPr lang="en-US" dirty="0"/>
              <a:t>=3, </a:t>
            </a:r>
            <a:r>
              <a:rPr lang="en-US" dirty="0" err="1"/>
              <a:t>kodirane</a:t>
            </a:r>
            <a:r>
              <a:rPr lang="en-US" dirty="0"/>
              <a:t> </a:t>
            </a:r>
            <a:r>
              <a:rPr lang="en-US" dirty="0" err="1"/>
              <a:t>vrednosti</a:t>
            </a:r>
            <a:r>
              <a:rPr lang="en-US" dirty="0"/>
              <a:t> </a:t>
            </a:r>
            <a:r>
              <a:rPr lang="en-US" dirty="0" err="1"/>
              <a:t>mogu</a:t>
            </a:r>
            <a:r>
              <a:rPr lang="en-US" dirty="0"/>
              <a:t> </a:t>
            </a:r>
            <a:r>
              <a:rPr lang="en-US" dirty="0" err="1"/>
              <a:t>biti</a:t>
            </a:r>
            <a:r>
              <a:rPr lang="en-US" dirty="0"/>
              <a:t> 000, 001, 010,…, 111</a:t>
            </a:r>
          </a:p>
          <a:p>
            <a:pPr>
              <a:spcBef>
                <a:spcPct val="50000"/>
              </a:spcBef>
            </a:pPr>
            <a:endParaRPr lang="sr-Latn-CS" dirty="0"/>
          </a:p>
          <a:p>
            <a:pPr>
              <a:spcBef>
                <a:spcPct val="50000"/>
              </a:spcBef>
            </a:pPr>
            <a:endParaRPr lang="sr-Latn-CS" dirty="0"/>
          </a:p>
          <a:p>
            <a:pPr>
              <a:spcBef>
                <a:spcPct val="50000"/>
              </a:spcBef>
            </a:pPr>
            <a:endParaRPr lang="sr-Latn-CS" dirty="0"/>
          </a:p>
          <a:p>
            <a:pPr>
              <a:spcBef>
                <a:spcPct val="50000"/>
              </a:spcBef>
            </a:pPr>
            <a:r>
              <a:rPr lang="sr-Latn-CS" dirty="0"/>
              <a:t>Pipeline, višetepeni ADC sa paralelnim konvertorom u svakom stepenu, nešto sporiji ali može da bude sa više bita</a:t>
            </a:r>
            <a:endParaRPr lang="en-US" dirty="0"/>
          </a:p>
        </p:txBody>
      </p:sp>
      <p:pic>
        <p:nvPicPr>
          <p:cNvPr id="3" name="Picture 2"/>
          <p:cNvPicPr>
            <a:picLocks noChangeAspect="1"/>
          </p:cNvPicPr>
          <p:nvPr/>
        </p:nvPicPr>
        <p:blipFill>
          <a:blip r:embed="rId2"/>
          <a:stretch>
            <a:fillRect/>
          </a:stretch>
        </p:blipFill>
        <p:spPr>
          <a:xfrm>
            <a:off x="297873" y="569812"/>
            <a:ext cx="3221431" cy="5602388"/>
          </a:xfrm>
          <a:prstGeom prst="rect">
            <a:avLst/>
          </a:prstGeom>
        </p:spPr>
      </p:pic>
      <p:sp>
        <p:nvSpPr>
          <p:cNvPr id="2" name="Footer Placeholder 1">
            <a:extLst>
              <a:ext uri="{FF2B5EF4-FFF2-40B4-BE49-F238E27FC236}">
                <a16:creationId xmlns:a16="http://schemas.microsoft.com/office/drawing/2014/main" id="{0641EE18-828D-4758-9317-4AC092047B00}"/>
              </a:ext>
            </a:extLst>
          </p:cNvPr>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pPr eaLnBrk="1" hangingPunct="1"/>
            <a:r>
              <a:rPr lang="sr-Latn-CS"/>
              <a:t>Sa generatorom rampe</a:t>
            </a:r>
            <a:endParaRPr lang="en-US"/>
          </a:p>
        </p:txBody>
      </p:sp>
      <p:graphicFrame>
        <p:nvGraphicFramePr>
          <p:cNvPr id="9218" name="Object 4"/>
          <p:cNvGraphicFramePr>
            <a:graphicFrameLocks noGrp="1" noChangeAspect="1"/>
          </p:cNvGraphicFramePr>
          <p:nvPr>
            <p:ph idx="1"/>
            <p:extLst>
              <p:ext uri="{D42A27DB-BD31-4B8C-83A1-F6EECF244321}">
                <p14:modId xmlns:p14="http://schemas.microsoft.com/office/powerpoint/2010/main" val="3989457824"/>
              </p:ext>
            </p:extLst>
          </p:nvPr>
        </p:nvGraphicFramePr>
        <p:xfrm>
          <a:off x="304800" y="1676400"/>
          <a:ext cx="4886325" cy="3962400"/>
        </p:xfrm>
        <a:graphic>
          <a:graphicData uri="http://schemas.openxmlformats.org/presentationml/2006/ole">
            <mc:AlternateContent xmlns:mc="http://schemas.openxmlformats.org/markup-compatibility/2006">
              <mc:Choice xmlns:v="urn:schemas-microsoft-com:vml" Requires="v">
                <p:oleObj spid="_x0000_s9253" name="Visio" r:id="rId3" imgW="3373897" imgH="2734857" progId="Visio.Drawing.11">
                  <p:embed/>
                </p:oleObj>
              </mc:Choice>
              <mc:Fallback>
                <p:oleObj name="Visio" r:id="rId3" imgW="3373897" imgH="2734857" progId="Visio.Drawing.11">
                  <p:embed/>
                  <p:pic>
                    <p:nvPicPr>
                      <p:cNvPr id="0" name="Object 4"/>
                      <p:cNvPicPr>
                        <a:picLocks noChangeAspect="1" noChangeArrowheads="1"/>
                      </p:cNvPicPr>
                      <p:nvPr/>
                    </p:nvPicPr>
                    <p:blipFill>
                      <a:blip r:embed="rId4"/>
                      <a:srcRect/>
                      <a:stretch>
                        <a:fillRect/>
                      </a:stretch>
                    </p:blipFill>
                    <p:spPr bwMode="auto">
                      <a:xfrm>
                        <a:off x="304800" y="1676400"/>
                        <a:ext cx="48863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Line 7"/>
          <p:cNvSpPr>
            <a:spLocks noChangeShapeType="1"/>
          </p:cNvSpPr>
          <p:nvPr/>
        </p:nvSpPr>
        <p:spPr bwMode="auto">
          <a:xfrm flipH="1">
            <a:off x="2819400" y="1447800"/>
            <a:ext cx="4114800" cy="533400"/>
          </a:xfrm>
          <a:prstGeom prst="line">
            <a:avLst/>
          </a:prstGeom>
          <a:noFill/>
          <a:ln w="9525">
            <a:solidFill>
              <a:schemeClr val="tx1"/>
            </a:solidFill>
            <a:round/>
            <a:headEnd/>
            <a:tailEnd type="triangle" w="med" len="med"/>
          </a:ln>
        </p:spPr>
        <p:txBody>
          <a:bodyPr/>
          <a:lstStyle/>
          <a:p>
            <a:endParaRPr lang="sr-Cyrl-CS"/>
          </a:p>
        </p:txBody>
      </p:sp>
      <p:sp>
        <p:nvSpPr>
          <p:cNvPr id="9221" name="Line 8"/>
          <p:cNvSpPr>
            <a:spLocks noChangeShapeType="1"/>
          </p:cNvSpPr>
          <p:nvPr/>
        </p:nvSpPr>
        <p:spPr bwMode="auto">
          <a:xfrm flipH="1">
            <a:off x="2667000" y="1447800"/>
            <a:ext cx="4343400" cy="2895600"/>
          </a:xfrm>
          <a:prstGeom prst="line">
            <a:avLst/>
          </a:prstGeom>
          <a:noFill/>
          <a:ln w="9525">
            <a:solidFill>
              <a:schemeClr val="tx1"/>
            </a:solidFill>
            <a:round/>
            <a:headEnd/>
            <a:tailEnd type="triangle" w="med" len="med"/>
          </a:ln>
        </p:spPr>
        <p:txBody>
          <a:bodyPr/>
          <a:lstStyle/>
          <a:p>
            <a:endParaRPr lang="sr-Cyrl-CS"/>
          </a:p>
        </p:txBody>
      </p:sp>
      <p:sp>
        <p:nvSpPr>
          <p:cNvPr id="9222" name="Text Box 9"/>
          <p:cNvSpPr txBox="1">
            <a:spLocks noChangeArrowheads="1"/>
          </p:cNvSpPr>
          <p:nvPr/>
        </p:nvSpPr>
        <p:spPr bwMode="auto">
          <a:xfrm>
            <a:off x="7146925" y="1255713"/>
            <a:ext cx="1390650" cy="366712"/>
          </a:xfrm>
          <a:prstGeom prst="rect">
            <a:avLst/>
          </a:prstGeom>
          <a:noFill/>
          <a:ln w="9525">
            <a:noFill/>
            <a:miter lim="800000"/>
            <a:headEnd/>
            <a:tailEnd/>
          </a:ln>
        </p:spPr>
        <p:txBody>
          <a:bodyPr wrap="none">
            <a:spAutoFit/>
          </a:bodyPr>
          <a:lstStyle/>
          <a:p>
            <a:r>
              <a:rPr lang="sr-Latn-CS"/>
              <a:t>komparatori</a:t>
            </a:r>
            <a:endParaRPr lang="en-US"/>
          </a:p>
        </p:txBody>
      </p:sp>
      <p:sp>
        <p:nvSpPr>
          <p:cNvPr id="9223" name="Text Box 10"/>
          <p:cNvSpPr txBox="1">
            <a:spLocks noChangeArrowheads="1"/>
          </p:cNvSpPr>
          <p:nvPr/>
        </p:nvSpPr>
        <p:spPr bwMode="auto">
          <a:xfrm>
            <a:off x="5943600" y="2362200"/>
            <a:ext cx="2743200" cy="4076700"/>
          </a:xfrm>
          <a:prstGeom prst="rect">
            <a:avLst/>
          </a:prstGeom>
          <a:noFill/>
          <a:ln w="9525">
            <a:noFill/>
            <a:miter lim="800000"/>
            <a:headEnd/>
            <a:tailEnd/>
          </a:ln>
        </p:spPr>
        <p:txBody>
          <a:bodyPr>
            <a:spAutoFit/>
          </a:bodyPr>
          <a:lstStyle/>
          <a:p>
            <a:pPr>
              <a:spcBef>
                <a:spcPct val="50000"/>
              </a:spcBef>
            </a:pPr>
            <a:r>
              <a:rPr lang="sr-Latn-CS"/>
              <a:t>-Napona generatora rampe je linearno opadajući napon</a:t>
            </a:r>
          </a:p>
          <a:p>
            <a:pPr>
              <a:spcBef>
                <a:spcPct val="50000"/>
              </a:spcBef>
            </a:pPr>
            <a:r>
              <a:rPr lang="sr-Latn-CS"/>
              <a:t>-Kada napon generatora rampe postane jednak ulaznom naponu, uključuje se brojač</a:t>
            </a:r>
          </a:p>
          <a:p>
            <a:pPr>
              <a:spcBef>
                <a:spcPct val="50000"/>
              </a:spcBef>
            </a:pPr>
            <a:r>
              <a:rPr lang="sr-Latn-CS"/>
              <a:t>-Brojač se zaustavlja kada napon iz generatora rampe postane 0</a:t>
            </a:r>
          </a:p>
          <a:p>
            <a:pPr>
              <a:spcBef>
                <a:spcPct val="50000"/>
              </a:spcBef>
            </a:pPr>
            <a:r>
              <a:rPr lang="sr-Latn-CS"/>
              <a:t>- Broj na izlazu brojača je srazmeran naponu</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81000" y="1873250"/>
            <a:ext cx="8382000" cy="4451350"/>
          </a:xfrm>
          <a:prstGeom prst="rect">
            <a:avLst/>
          </a:prstGeom>
          <a:noFill/>
          <a:ln w="9525">
            <a:noFill/>
            <a:miter lim="800000"/>
            <a:headEnd/>
            <a:tailEnd/>
          </a:ln>
        </p:spPr>
      </p:pic>
      <p:sp>
        <p:nvSpPr>
          <p:cNvPr id="33795" name="Rectangle 2"/>
          <p:cNvSpPr>
            <a:spLocks noGrp="1" noChangeArrowheads="1"/>
          </p:cNvSpPr>
          <p:nvPr>
            <p:ph type="title"/>
          </p:nvPr>
        </p:nvSpPr>
        <p:spPr/>
        <p:txBody>
          <a:bodyPr/>
          <a:lstStyle/>
          <a:p>
            <a:pPr eaLnBrk="1" hangingPunct="1"/>
            <a:r>
              <a:rPr lang="sr-Latn-CS"/>
              <a:t>Sa dvojnim nagibom</a:t>
            </a:r>
            <a:endParaRPr lang="en-US"/>
          </a:p>
        </p:txBody>
      </p:sp>
      <p:sp>
        <p:nvSpPr>
          <p:cNvPr id="33796" name="Line 9"/>
          <p:cNvSpPr>
            <a:spLocks noChangeShapeType="1"/>
          </p:cNvSpPr>
          <p:nvPr/>
        </p:nvSpPr>
        <p:spPr bwMode="auto">
          <a:xfrm flipH="1">
            <a:off x="4495800" y="1600200"/>
            <a:ext cx="414338" cy="571500"/>
          </a:xfrm>
          <a:prstGeom prst="line">
            <a:avLst/>
          </a:prstGeom>
          <a:noFill/>
          <a:ln w="9525">
            <a:solidFill>
              <a:srgbClr val="FF0000"/>
            </a:solidFill>
            <a:round/>
            <a:headEnd/>
            <a:tailEnd type="triangle" w="med" len="med"/>
          </a:ln>
        </p:spPr>
        <p:txBody>
          <a:bodyPr/>
          <a:lstStyle/>
          <a:p>
            <a:endParaRPr lang="sr-Cyrl-CS"/>
          </a:p>
        </p:txBody>
      </p:sp>
      <p:sp>
        <p:nvSpPr>
          <p:cNvPr id="33797" name="Rectangle 10"/>
          <p:cNvSpPr>
            <a:spLocks noChangeArrowheads="1"/>
          </p:cNvSpPr>
          <p:nvPr/>
        </p:nvSpPr>
        <p:spPr bwMode="auto">
          <a:xfrm>
            <a:off x="2854324" y="2095283"/>
            <a:ext cx="2257425" cy="1524000"/>
          </a:xfrm>
          <a:prstGeom prst="rect">
            <a:avLst/>
          </a:prstGeom>
          <a:noFill/>
          <a:ln w="9525">
            <a:solidFill>
              <a:srgbClr val="FF0000"/>
            </a:solidFill>
            <a:miter lim="800000"/>
            <a:headEnd/>
            <a:tailEnd/>
          </a:ln>
        </p:spPr>
        <p:txBody>
          <a:bodyPr wrap="none" anchor="ctr"/>
          <a:lstStyle/>
          <a:p>
            <a:endParaRPr lang="sr-Cyrl-CS"/>
          </a:p>
        </p:txBody>
      </p:sp>
      <p:sp>
        <p:nvSpPr>
          <p:cNvPr id="33798" name="Text Box 11"/>
          <p:cNvSpPr txBox="1">
            <a:spLocks noChangeArrowheads="1"/>
          </p:cNvSpPr>
          <p:nvPr/>
        </p:nvSpPr>
        <p:spPr bwMode="auto">
          <a:xfrm>
            <a:off x="5645150" y="1905000"/>
            <a:ext cx="1441450" cy="366713"/>
          </a:xfrm>
          <a:prstGeom prst="rect">
            <a:avLst/>
          </a:prstGeom>
          <a:noFill/>
          <a:ln w="9525">
            <a:noFill/>
            <a:miter lim="800000"/>
            <a:headEnd/>
            <a:tailEnd/>
          </a:ln>
        </p:spPr>
        <p:txBody>
          <a:bodyPr wrap="none">
            <a:spAutoFit/>
          </a:bodyPr>
          <a:lstStyle/>
          <a:p>
            <a:r>
              <a:rPr lang="sr-Latn-CS" b="1">
                <a:solidFill>
                  <a:srgbClr val="00FF00"/>
                </a:solidFill>
              </a:rPr>
              <a:t>komparator</a:t>
            </a:r>
            <a:endParaRPr lang="en-US" b="1">
              <a:solidFill>
                <a:srgbClr val="00FF00"/>
              </a:solidFill>
            </a:endParaRPr>
          </a:p>
        </p:txBody>
      </p:sp>
      <p:sp>
        <p:nvSpPr>
          <p:cNvPr id="33799" name="Rectangle 12"/>
          <p:cNvSpPr>
            <a:spLocks noChangeArrowheads="1"/>
          </p:cNvSpPr>
          <p:nvPr/>
        </p:nvSpPr>
        <p:spPr bwMode="auto">
          <a:xfrm>
            <a:off x="5187950" y="2819400"/>
            <a:ext cx="990600" cy="1143000"/>
          </a:xfrm>
          <a:prstGeom prst="rect">
            <a:avLst/>
          </a:prstGeom>
          <a:noFill/>
          <a:ln w="9525">
            <a:solidFill>
              <a:srgbClr val="00FF00"/>
            </a:solidFill>
            <a:miter lim="800000"/>
            <a:headEnd/>
            <a:tailEnd/>
          </a:ln>
        </p:spPr>
        <p:txBody>
          <a:bodyPr wrap="none" anchor="ctr"/>
          <a:lstStyle/>
          <a:p>
            <a:endParaRPr lang="sr-Cyrl-CS"/>
          </a:p>
        </p:txBody>
      </p:sp>
      <p:sp>
        <p:nvSpPr>
          <p:cNvPr id="33800" name="Line 13"/>
          <p:cNvSpPr>
            <a:spLocks noChangeShapeType="1"/>
          </p:cNvSpPr>
          <p:nvPr/>
        </p:nvSpPr>
        <p:spPr bwMode="auto">
          <a:xfrm flipH="1">
            <a:off x="5797550" y="2362200"/>
            <a:ext cx="304800" cy="457200"/>
          </a:xfrm>
          <a:prstGeom prst="line">
            <a:avLst/>
          </a:prstGeom>
          <a:noFill/>
          <a:ln w="9525">
            <a:solidFill>
              <a:srgbClr val="00FF00"/>
            </a:solidFill>
            <a:round/>
            <a:headEnd/>
            <a:tailEnd type="triangle" w="med" len="med"/>
          </a:ln>
        </p:spPr>
        <p:txBody>
          <a:bodyPr/>
          <a:lstStyle/>
          <a:p>
            <a:endParaRPr lang="sr-Cyrl-CS"/>
          </a:p>
        </p:txBody>
      </p:sp>
      <p:sp>
        <p:nvSpPr>
          <p:cNvPr id="33801" name="Text Box 14"/>
          <p:cNvSpPr txBox="1">
            <a:spLocks noChangeArrowheads="1"/>
          </p:cNvSpPr>
          <p:nvPr/>
        </p:nvSpPr>
        <p:spPr bwMode="auto">
          <a:xfrm>
            <a:off x="4108450" y="1230313"/>
            <a:ext cx="1870075" cy="369887"/>
          </a:xfrm>
          <a:prstGeom prst="rect">
            <a:avLst/>
          </a:prstGeom>
          <a:noFill/>
          <a:ln w="9525">
            <a:noFill/>
            <a:miter lim="800000"/>
            <a:headEnd/>
            <a:tailEnd/>
          </a:ln>
        </p:spPr>
        <p:txBody>
          <a:bodyPr>
            <a:spAutoFit/>
          </a:bodyPr>
          <a:lstStyle/>
          <a:p>
            <a:r>
              <a:rPr lang="sr-Latn-CS" b="1">
                <a:solidFill>
                  <a:srgbClr val="FF0000"/>
                </a:solidFill>
              </a:rPr>
              <a:t>integrator</a:t>
            </a:r>
            <a:endParaRPr lang="en-US" b="1">
              <a:solidFill>
                <a:srgbClr val="FF0000"/>
              </a:solidFill>
            </a:endParaRPr>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sr-Latn-CS"/>
              <a:t>Sa dvojnim nagibom</a:t>
            </a:r>
            <a:endParaRPr lang="en-US"/>
          </a:p>
        </p:txBody>
      </p:sp>
      <p:pic>
        <p:nvPicPr>
          <p:cNvPr id="2" name="Picture 1"/>
          <p:cNvPicPr>
            <a:picLocks noChangeAspect="1"/>
          </p:cNvPicPr>
          <p:nvPr/>
        </p:nvPicPr>
        <p:blipFill>
          <a:blip r:embed="rId3"/>
          <a:stretch>
            <a:fillRect/>
          </a:stretch>
        </p:blipFill>
        <p:spPr>
          <a:xfrm>
            <a:off x="464127" y="1524000"/>
            <a:ext cx="6759844" cy="2935867"/>
          </a:xfrm>
          <a:prstGeom prst="rect">
            <a:avLst/>
          </a:prstGeom>
        </p:spPr>
      </p:pic>
      <p:sp>
        <p:nvSpPr>
          <p:cNvPr id="3" name="TextBox 2"/>
          <p:cNvSpPr txBox="1"/>
          <p:nvPr/>
        </p:nvSpPr>
        <p:spPr>
          <a:xfrm>
            <a:off x="609600" y="5143607"/>
            <a:ext cx="3429000" cy="923330"/>
          </a:xfrm>
          <a:prstGeom prst="rect">
            <a:avLst/>
          </a:prstGeom>
          <a:noFill/>
        </p:spPr>
        <p:txBody>
          <a:bodyPr wrap="square" rtlCol="0">
            <a:spAutoFit/>
          </a:bodyPr>
          <a:lstStyle/>
          <a:p>
            <a:r>
              <a:rPr lang="en-US" i="1" dirty="0"/>
              <a:t>T</a:t>
            </a:r>
            <a:r>
              <a:rPr lang="en-US" dirty="0"/>
              <a:t> – </a:t>
            </a:r>
            <a:r>
              <a:rPr lang="sr-Latn-RS" dirty="0"/>
              <a:t>konstatno vreme punjenja</a:t>
            </a:r>
          </a:p>
          <a:p>
            <a:r>
              <a:rPr lang="sr-Latn-RS" i="1" dirty="0"/>
              <a:t>nagib</a:t>
            </a:r>
            <a:r>
              <a:rPr lang="sr-Latn-RS" i="1" baseline="-25000" dirty="0"/>
              <a:t>D</a:t>
            </a:r>
            <a:r>
              <a:rPr lang="sr-Latn-RS" dirty="0"/>
              <a:t> – konstantan nagib pri pražnjejnu</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19321475"/>
              </p:ext>
            </p:extLst>
          </p:nvPr>
        </p:nvGraphicFramePr>
        <p:xfrm>
          <a:off x="5943600" y="4800600"/>
          <a:ext cx="1828800" cy="1609344"/>
        </p:xfrm>
        <a:graphic>
          <a:graphicData uri="http://schemas.openxmlformats.org/presentationml/2006/ole">
            <mc:AlternateContent xmlns:mc="http://schemas.openxmlformats.org/markup-compatibility/2006">
              <mc:Choice xmlns:v="urn:schemas-microsoft-com:vml" Requires="v">
                <p:oleObj spid="_x0000_s10265" name="Equation" r:id="rId4" imgW="952200" imgH="838080" progId="Equation.DSMT4">
                  <p:embed/>
                </p:oleObj>
              </mc:Choice>
              <mc:Fallback>
                <p:oleObj name="Equation" r:id="rId4" imgW="952200" imgH="838080" progId="Equation.DSMT4">
                  <p:embed/>
                  <p:pic>
                    <p:nvPicPr>
                      <p:cNvPr id="0" name=""/>
                      <p:cNvPicPr/>
                      <p:nvPr/>
                    </p:nvPicPr>
                    <p:blipFill>
                      <a:blip r:embed="rId5"/>
                      <a:stretch>
                        <a:fillRect/>
                      </a:stretch>
                    </p:blipFill>
                    <p:spPr>
                      <a:xfrm>
                        <a:off x="5943600" y="4800600"/>
                        <a:ext cx="1828800" cy="1609344"/>
                      </a:xfrm>
                      <a:prstGeom prst="rect">
                        <a:avLst/>
                      </a:prstGeom>
                    </p:spPr>
                  </p:pic>
                </p:oleObj>
              </mc:Fallback>
            </mc:AlternateContent>
          </a:graphicData>
        </a:graphic>
      </p:graphicFrame>
      <p:sp>
        <p:nvSpPr>
          <p:cNvPr id="5" name="TextBox 4"/>
          <p:cNvSpPr txBox="1"/>
          <p:nvPr/>
        </p:nvSpPr>
        <p:spPr>
          <a:xfrm>
            <a:off x="5943600" y="1524000"/>
            <a:ext cx="2743200" cy="2031325"/>
          </a:xfrm>
          <a:prstGeom prst="rect">
            <a:avLst/>
          </a:prstGeom>
          <a:noFill/>
        </p:spPr>
        <p:txBody>
          <a:bodyPr wrap="square" rtlCol="0">
            <a:spAutoFit/>
          </a:bodyPr>
          <a:lstStyle/>
          <a:p>
            <a:r>
              <a:rPr lang="sr-Latn-RS" dirty="0"/>
              <a:t>Brzina ~ 2</a:t>
            </a:r>
            <a:r>
              <a:rPr lang="sr-Latn-RS" i="1" baseline="30000" dirty="0"/>
              <a:t>NB</a:t>
            </a:r>
          </a:p>
          <a:p>
            <a:r>
              <a:rPr lang="sr-Latn-RS" dirty="0"/>
              <a:t>Relativno jednostavan, koristio se dosta u prvim digitalnim mernim instrumentima jer je mogla da se postigne dobra rezolucija</a:t>
            </a:r>
            <a:endParaRPr lang="en-US" dirty="0"/>
          </a:p>
        </p:txBody>
      </p:sp>
      <p:sp>
        <p:nvSpPr>
          <p:cNvPr id="6" name="Footer Placeholder 5"/>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sr-Latn-CS"/>
              <a:t>Sa dvojnim nagibom</a:t>
            </a:r>
            <a:endParaRPr lang="en-US"/>
          </a:p>
        </p:txBody>
      </p:sp>
      <p:sp>
        <p:nvSpPr>
          <p:cNvPr id="35847" name="Rectangle 15"/>
          <p:cNvSpPr>
            <a:spLocks noChangeArrowheads="1"/>
          </p:cNvSpPr>
          <p:nvPr/>
        </p:nvSpPr>
        <p:spPr bwMode="auto">
          <a:xfrm>
            <a:off x="7239000" y="5257800"/>
            <a:ext cx="685800" cy="1219200"/>
          </a:xfrm>
          <a:prstGeom prst="rect">
            <a:avLst/>
          </a:prstGeom>
          <a:noFill/>
          <a:ln w="9525">
            <a:solidFill>
              <a:srgbClr val="FF0000"/>
            </a:solidFill>
            <a:miter lim="800000"/>
            <a:headEnd/>
            <a:tailEnd/>
          </a:ln>
        </p:spPr>
        <p:txBody>
          <a:bodyPr wrap="none" anchor="ctr"/>
          <a:lstStyle/>
          <a:p>
            <a:endParaRPr lang="sr-Cyrl-CS"/>
          </a:p>
        </p:txBody>
      </p:sp>
      <p:sp>
        <p:nvSpPr>
          <p:cNvPr id="35848" name="Line 16"/>
          <p:cNvSpPr>
            <a:spLocks noChangeShapeType="1"/>
          </p:cNvSpPr>
          <p:nvPr/>
        </p:nvSpPr>
        <p:spPr bwMode="auto">
          <a:xfrm flipV="1">
            <a:off x="6096000" y="6172200"/>
            <a:ext cx="1066800" cy="304800"/>
          </a:xfrm>
          <a:prstGeom prst="line">
            <a:avLst/>
          </a:prstGeom>
          <a:noFill/>
          <a:ln w="9525">
            <a:solidFill>
              <a:srgbClr val="FF0000"/>
            </a:solidFill>
            <a:round/>
            <a:headEnd/>
            <a:tailEnd type="triangle" w="med" len="med"/>
          </a:ln>
        </p:spPr>
        <p:txBody>
          <a:bodyPr/>
          <a:lstStyle/>
          <a:p>
            <a:endParaRPr lang="sr-Cyrl-CS"/>
          </a:p>
        </p:txBody>
      </p:sp>
      <p:sp>
        <p:nvSpPr>
          <p:cNvPr id="35849" name="Line 17"/>
          <p:cNvSpPr>
            <a:spLocks noChangeShapeType="1"/>
          </p:cNvSpPr>
          <p:nvPr/>
        </p:nvSpPr>
        <p:spPr bwMode="auto">
          <a:xfrm flipH="1" flipV="1">
            <a:off x="4864100" y="3825262"/>
            <a:ext cx="1079500" cy="2651738"/>
          </a:xfrm>
          <a:prstGeom prst="line">
            <a:avLst/>
          </a:prstGeom>
          <a:noFill/>
          <a:ln w="9525">
            <a:solidFill>
              <a:srgbClr val="FF0000"/>
            </a:solidFill>
            <a:round/>
            <a:headEnd/>
            <a:tailEnd type="triangle" w="med" len="med"/>
          </a:ln>
        </p:spPr>
        <p:txBody>
          <a:bodyPr/>
          <a:lstStyle/>
          <a:p>
            <a:endParaRPr lang="sr-Cyrl-CS"/>
          </a:p>
        </p:txBody>
      </p:sp>
      <p:sp>
        <p:nvSpPr>
          <p:cNvPr id="35850" name="Rectangle 18"/>
          <p:cNvSpPr>
            <a:spLocks noChangeArrowheads="1"/>
          </p:cNvSpPr>
          <p:nvPr/>
        </p:nvSpPr>
        <p:spPr bwMode="auto">
          <a:xfrm>
            <a:off x="4308001" y="3383835"/>
            <a:ext cx="1447800" cy="441427"/>
          </a:xfrm>
          <a:prstGeom prst="rect">
            <a:avLst/>
          </a:prstGeom>
          <a:noFill/>
          <a:ln w="9525">
            <a:solidFill>
              <a:srgbClr val="FF0000"/>
            </a:solidFill>
            <a:miter lim="800000"/>
            <a:headEnd/>
            <a:tailEnd/>
          </a:ln>
        </p:spPr>
        <p:txBody>
          <a:bodyPr wrap="none" anchor="ctr"/>
          <a:lstStyle/>
          <a:p>
            <a:endParaRPr lang="sr-Cyrl-CS"/>
          </a:p>
        </p:txBody>
      </p:sp>
      <p:sp>
        <p:nvSpPr>
          <p:cNvPr id="35851" name="Text Box 19"/>
          <p:cNvSpPr txBox="1">
            <a:spLocks noChangeArrowheads="1"/>
          </p:cNvSpPr>
          <p:nvPr/>
        </p:nvSpPr>
        <p:spPr bwMode="auto">
          <a:xfrm>
            <a:off x="3581400" y="6248400"/>
            <a:ext cx="2209800" cy="366713"/>
          </a:xfrm>
          <a:prstGeom prst="rect">
            <a:avLst/>
          </a:prstGeom>
          <a:noFill/>
          <a:ln w="9525">
            <a:noFill/>
            <a:miter lim="800000"/>
            <a:headEnd/>
            <a:tailEnd/>
          </a:ln>
        </p:spPr>
        <p:txBody>
          <a:bodyPr>
            <a:spAutoFit/>
          </a:bodyPr>
          <a:lstStyle/>
          <a:p>
            <a:pPr>
              <a:spcBef>
                <a:spcPct val="50000"/>
              </a:spcBef>
            </a:pPr>
            <a:r>
              <a:rPr lang="sr-Latn-CS" b="1">
                <a:solidFill>
                  <a:srgbClr val="FF0000"/>
                </a:solidFill>
              </a:rPr>
              <a:t>Poznati parametri</a:t>
            </a:r>
            <a:endParaRPr lang="en-US" b="1">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66405933"/>
              </p:ext>
            </p:extLst>
          </p:nvPr>
        </p:nvGraphicFramePr>
        <p:xfrm>
          <a:off x="546100" y="2128838"/>
          <a:ext cx="3860800" cy="3657600"/>
        </p:xfrm>
        <a:graphic>
          <a:graphicData uri="http://schemas.openxmlformats.org/presentationml/2006/ole">
            <mc:AlternateContent xmlns:mc="http://schemas.openxmlformats.org/markup-compatibility/2006">
              <mc:Choice xmlns:v="urn:schemas-microsoft-com:vml" Requires="v">
                <p:oleObj spid="_x0000_s11315" name="Equation" r:id="rId3" imgW="1930320" imgH="1828800" progId="Equation.DSMT4">
                  <p:embed/>
                </p:oleObj>
              </mc:Choice>
              <mc:Fallback>
                <p:oleObj name="Equation" r:id="rId3" imgW="1930320" imgH="1828800" progId="Equation.DSMT4">
                  <p:embed/>
                  <p:pic>
                    <p:nvPicPr>
                      <p:cNvPr id="0" name=""/>
                      <p:cNvPicPr/>
                      <p:nvPr/>
                    </p:nvPicPr>
                    <p:blipFill>
                      <a:blip r:embed="rId4"/>
                      <a:stretch>
                        <a:fillRect/>
                      </a:stretch>
                    </p:blipFill>
                    <p:spPr>
                      <a:xfrm>
                        <a:off x="546100" y="2128838"/>
                        <a:ext cx="3860800" cy="36576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00470864"/>
              </p:ext>
            </p:extLst>
          </p:nvPr>
        </p:nvGraphicFramePr>
        <p:xfrm>
          <a:off x="6553200" y="5354638"/>
          <a:ext cx="1803400" cy="863600"/>
        </p:xfrm>
        <a:graphic>
          <a:graphicData uri="http://schemas.openxmlformats.org/presentationml/2006/ole">
            <mc:AlternateContent xmlns:mc="http://schemas.openxmlformats.org/markup-compatibility/2006">
              <mc:Choice xmlns:v="urn:schemas-microsoft-com:vml" Requires="v">
                <p:oleObj spid="_x0000_s11316" name="Equation" r:id="rId5" imgW="901440" imgH="431640" progId="Equation.DSMT4">
                  <p:embed/>
                </p:oleObj>
              </mc:Choice>
              <mc:Fallback>
                <p:oleObj name="Equation" r:id="rId5" imgW="901440" imgH="431640" progId="Equation.DSMT4">
                  <p:embed/>
                  <p:pic>
                    <p:nvPicPr>
                      <p:cNvPr id="0" name=""/>
                      <p:cNvPicPr/>
                      <p:nvPr/>
                    </p:nvPicPr>
                    <p:blipFill>
                      <a:blip r:embed="rId6"/>
                      <a:stretch>
                        <a:fillRect/>
                      </a:stretch>
                    </p:blipFill>
                    <p:spPr>
                      <a:xfrm>
                        <a:off x="6553200" y="5354638"/>
                        <a:ext cx="1803400" cy="863600"/>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4338019" y="1448622"/>
            <a:ext cx="4582761" cy="2612867"/>
          </a:xfrm>
          <a:prstGeom prst="rect">
            <a:avLst/>
          </a:prstGeom>
        </p:spPr>
      </p:pic>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sr-Latn-CS" sz="4000"/>
              <a:t>Sa sukcesivnim aproksimacijama</a:t>
            </a:r>
            <a:endParaRPr lang="en-US" sz="4000"/>
          </a:p>
        </p:txBody>
      </p:sp>
      <p:sp>
        <p:nvSpPr>
          <p:cNvPr id="36869" name="Text Box 6"/>
          <p:cNvSpPr txBox="1">
            <a:spLocks noChangeArrowheads="1"/>
          </p:cNvSpPr>
          <p:nvPr/>
        </p:nvSpPr>
        <p:spPr bwMode="auto">
          <a:xfrm>
            <a:off x="76200" y="3689303"/>
            <a:ext cx="5770126" cy="2308324"/>
          </a:xfrm>
          <a:prstGeom prst="rect">
            <a:avLst/>
          </a:prstGeom>
          <a:noFill/>
          <a:ln w="9525">
            <a:noFill/>
            <a:miter lim="800000"/>
            <a:headEnd/>
            <a:tailEnd/>
          </a:ln>
        </p:spPr>
        <p:txBody>
          <a:bodyPr wrap="square">
            <a:spAutoFit/>
          </a:bodyPr>
          <a:lstStyle/>
          <a:p>
            <a:pPr>
              <a:spcBef>
                <a:spcPct val="50000"/>
              </a:spcBef>
            </a:pPr>
            <a:r>
              <a:rPr lang="sr-Latn-CS" dirty="0"/>
              <a:t>Počinje se tako što se ulazni napon poredi s </a:t>
            </a:r>
            <a:r>
              <a:rPr lang="sr-Latn-CS" i="1" dirty="0"/>
              <a:t>U</a:t>
            </a:r>
            <a:r>
              <a:rPr lang="sr-Latn-CS" i="1" baseline="-25000" dirty="0"/>
              <a:t>REF</a:t>
            </a:r>
            <a:r>
              <a:rPr lang="sr-Latn-CS" dirty="0"/>
              <a:t>/2, </a:t>
            </a:r>
            <a:r>
              <a:rPr lang="en-US" dirty="0" err="1"/>
              <a:t>ako</a:t>
            </a:r>
            <a:r>
              <a:rPr lang="en-US" dirty="0"/>
              <a:t> je </a:t>
            </a:r>
            <a:r>
              <a:rPr lang="en-US" dirty="0" err="1"/>
              <a:t>ve</a:t>
            </a:r>
            <a:r>
              <a:rPr lang="sr-Latn-RS" dirty="0"/>
              <a:t>ći, „uključuje“ se bit najveće težine, na </a:t>
            </a:r>
            <a:r>
              <a:rPr lang="sr-Latn-RS" i="1" dirty="0"/>
              <a:t>U</a:t>
            </a:r>
            <a:r>
              <a:rPr lang="sr-Latn-RS" i="1" baseline="-25000" dirty="0"/>
              <a:t>P</a:t>
            </a:r>
            <a:r>
              <a:rPr lang="sr-Latn-RS" dirty="0"/>
              <a:t> se dodaje </a:t>
            </a:r>
            <a:r>
              <a:rPr lang="sr-Latn-CS" i="1" dirty="0"/>
              <a:t>U</a:t>
            </a:r>
            <a:r>
              <a:rPr lang="sr-Latn-CS" i="1" baseline="-25000" dirty="0"/>
              <a:t>REF</a:t>
            </a:r>
            <a:r>
              <a:rPr lang="sr-Latn-CS" dirty="0"/>
              <a:t>/4, pa se poređenje nastavlja</a:t>
            </a:r>
            <a:r>
              <a:rPr lang="sr-Latn-RS" dirty="0"/>
              <a:t>, i ide se tako bit po bit</a:t>
            </a:r>
          </a:p>
          <a:p>
            <a:pPr>
              <a:spcBef>
                <a:spcPct val="50000"/>
              </a:spcBef>
            </a:pPr>
            <a:r>
              <a:rPr lang="sr-Latn-RS" dirty="0"/>
              <a:t>U svakom koraku, ako je </a:t>
            </a:r>
            <a:r>
              <a:rPr lang="sr-Latn-RS" i="1" dirty="0"/>
              <a:t>U</a:t>
            </a:r>
            <a:r>
              <a:rPr lang="sr-Latn-RS" i="1" baseline="-25000" dirty="0"/>
              <a:t>IN</a:t>
            </a:r>
            <a:r>
              <a:rPr lang="sr-Latn-RS" dirty="0"/>
              <a:t> manji od </a:t>
            </a:r>
            <a:r>
              <a:rPr lang="sr-Latn-RS" i="1" dirty="0"/>
              <a:t>U</a:t>
            </a:r>
            <a:r>
              <a:rPr lang="sr-Latn-RS" i="1" baseline="-25000" dirty="0"/>
              <a:t>P</a:t>
            </a:r>
            <a:r>
              <a:rPr lang="sr-Latn-RS" dirty="0"/>
              <a:t>, ne uključuje se bit, a odgovarajući faktor se ne uključuje u </a:t>
            </a:r>
            <a:r>
              <a:rPr lang="sr-Latn-RS" i="1" dirty="0"/>
              <a:t>U</a:t>
            </a:r>
            <a:r>
              <a:rPr lang="sr-Latn-RS" i="1" baseline="-25000" dirty="0"/>
              <a:t>P</a:t>
            </a:r>
            <a:endParaRPr lang="en-US" dirty="0"/>
          </a:p>
          <a:p>
            <a:pPr>
              <a:spcBef>
                <a:spcPct val="50000"/>
              </a:spcBef>
            </a:pPr>
            <a:r>
              <a:rPr lang="en-US" dirty="0"/>
              <a:t>Primer: </a:t>
            </a:r>
            <a:r>
              <a:rPr lang="en-US" i="1" dirty="0"/>
              <a:t>U</a:t>
            </a:r>
            <a:r>
              <a:rPr lang="en-US" i="1" baseline="-25000" dirty="0"/>
              <a:t>IN</a:t>
            </a:r>
            <a:r>
              <a:rPr lang="en-US" dirty="0"/>
              <a:t>=1.4 V, </a:t>
            </a:r>
            <a:r>
              <a:rPr lang="en-US" dirty="0" err="1"/>
              <a:t>opseg</a:t>
            </a:r>
            <a:r>
              <a:rPr lang="en-US" dirty="0"/>
              <a:t> </a:t>
            </a:r>
            <a:r>
              <a:rPr lang="en-US" dirty="0" err="1"/>
              <a:t>vo</a:t>
            </a:r>
            <a:r>
              <a:rPr lang="sr-Latn-RS" dirty="0"/>
              <a:t>l</a:t>
            </a:r>
            <a:r>
              <a:rPr lang="en-US" dirty="0" err="1"/>
              <a:t>tmetra</a:t>
            </a:r>
            <a:r>
              <a:rPr lang="en-US" dirty="0"/>
              <a:t> </a:t>
            </a:r>
            <a:r>
              <a:rPr lang="en-US" i="1" dirty="0"/>
              <a:t>U</a:t>
            </a:r>
            <a:r>
              <a:rPr lang="en-US" i="1" baseline="-25000" dirty="0"/>
              <a:t>REF</a:t>
            </a:r>
            <a:r>
              <a:rPr lang="en-US" dirty="0"/>
              <a:t>=2 V</a:t>
            </a:r>
          </a:p>
        </p:txBody>
      </p:sp>
      <p:pic>
        <p:nvPicPr>
          <p:cNvPr id="4" name="Picture 3"/>
          <p:cNvPicPr>
            <a:picLocks noChangeAspect="1"/>
          </p:cNvPicPr>
          <p:nvPr/>
        </p:nvPicPr>
        <p:blipFill>
          <a:blip r:embed="rId2"/>
          <a:stretch>
            <a:fillRect/>
          </a:stretch>
        </p:blipFill>
        <p:spPr>
          <a:xfrm>
            <a:off x="76200" y="1417638"/>
            <a:ext cx="5770126" cy="202406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32309245"/>
              </p:ext>
            </p:extLst>
          </p:nvPr>
        </p:nvGraphicFramePr>
        <p:xfrm>
          <a:off x="5867400" y="1391920"/>
          <a:ext cx="3124200" cy="53136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450943716"/>
                    </a:ext>
                  </a:extLst>
                </a:gridCol>
                <a:gridCol w="990600">
                  <a:extLst>
                    <a:ext uri="{9D8B030D-6E8A-4147-A177-3AD203B41FA5}">
                      <a16:colId xmlns:a16="http://schemas.microsoft.com/office/drawing/2014/main" val="3569516573"/>
                    </a:ext>
                  </a:extLst>
                </a:gridCol>
              </a:tblGrid>
              <a:tr h="370840">
                <a:tc>
                  <a:txBody>
                    <a:bodyPr/>
                    <a:lstStyle/>
                    <a:p>
                      <a:r>
                        <a:rPr lang="sr-Latn-RS" sz="1600" i="1" dirty="0"/>
                        <a:t>U</a:t>
                      </a:r>
                      <a:r>
                        <a:rPr lang="sr-Latn-RS" sz="1600" i="1" baseline="-25000" dirty="0"/>
                        <a:t>P</a:t>
                      </a:r>
                      <a:endParaRPr lang="en-US" sz="1600" i="1" baseline="-25000" dirty="0"/>
                    </a:p>
                  </a:txBody>
                  <a:tcPr/>
                </a:tc>
                <a:tc>
                  <a:txBody>
                    <a:bodyPr/>
                    <a:lstStyle/>
                    <a:p>
                      <a:r>
                        <a:rPr lang="sr-Latn-RS" sz="1600" dirty="0"/>
                        <a:t>Izlaz</a:t>
                      </a:r>
                      <a:endParaRPr lang="en-US" sz="1600" dirty="0"/>
                    </a:p>
                  </a:txBody>
                  <a:tcPr/>
                </a:tc>
                <a:extLst>
                  <a:ext uri="{0D108BD9-81ED-4DB2-BD59-A6C34878D82A}">
                    <a16:rowId xmlns:a16="http://schemas.microsoft.com/office/drawing/2014/main" val="3289519995"/>
                  </a:ext>
                </a:extLst>
              </a:tr>
              <a:tr h="370840">
                <a:tc>
                  <a:txBody>
                    <a:bodyPr/>
                    <a:lstStyle/>
                    <a:p>
                      <a:endParaRPr lang="en-US" sz="1600" dirty="0"/>
                    </a:p>
                  </a:txBody>
                  <a:tcPr/>
                </a:tc>
                <a:tc>
                  <a:txBody>
                    <a:bodyPr/>
                    <a:lstStyle/>
                    <a:p>
                      <a:r>
                        <a:rPr lang="sr-Latn-RS" sz="1600" dirty="0"/>
                        <a:t>000000</a:t>
                      </a:r>
                      <a:r>
                        <a:rPr lang="en-US" sz="1600" dirty="0"/>
                        <a:t>0</a:t>
                      </a:r>
                    </a:p>
                  </a:txBody>
                  <a:tcPr/>
                </a:tc>
                <a:extLst>
                  <a:ext uri="{0D108BD9-81ED-4DB2-BD59-A6C34878D82A}">
                    <a16:rowId xmlns:a16="http://schemas.microsoft.com/office/drawing/2014/main" val="482178940"/>
                  </a:ext>
                </a:extLst>
              </a:tr>
              <a:tr h="370840">
                <a:tc>
                  <a:txBody>
                    <a:bodyPr/>
                    <a:lstStyle/>
                    <a:p>
                      <a:r>
                        <a:rPr lang="sr-Latn-RS" sz="1600" dirty="0"/>
                        <a:t>1</a:t>
                      </a:r>
                      <a:endParaRPr lang="en-US" sz="1600" dirty="0"/>
                    </a:p>
                  </a:txBody>
                  <a:tcPr/>
                </a:tc>
                <a:tc>
                  <a:txBody>
                    <a:bodyPr/>
                    <a:lstStyle/>
                    <a:p>
                      <a:r>
                        <a:rPr lang="sr-Latn-RS" sz="1600" dirty="0">
                          <a:solidFill>
                            <a:srgbClr val="FF0000"/>
                          </a:solidFill>
                        </a:rPr>
                        <a:t>1</a:t>
                      </a:r>
                      <a:r>
                        <a:rPr lang="sr-Latn-RS" sz="1600" dirty="0"/>
                        <a:t>00000</a:t>
                      </a:r>
                      <a:r>
                        <a:rPr lang="en-US" sz="1600" dirty="0"/>
                        <a:t>0</a:t>
                      </a:r>
                    </a:p>
                  </a:txBody>
                  <a:tcPr/>
                </a:tc>
                <a:extLst>
                  <a:ext uri="{0D108BD9-81ED-4DB2-BD59-A6C34878D82A}">
                    <a16:rowId xmlns:a16="http://schemas.microsoft.com/office/drawing/2014/main" val="3581781254"/>
                  </a:ext>
                </a:extLst>
              </a:tr>
              <a:tr h="538480">
                <a:tc>
                  <a:txBody>
                    <a:bodyPr/>
                    <a:lstStyle/>
                    <a:p>
                      <a:r>
                        <a:rPr lang="sr-Latn-RS" sz="1600" dirty="0">
                          <a:solidFill>
                            <a:srgbClr val="FF0000"/>
                          </a:solidFill>
                        </a:rPr>
                        <a:t>1</a:t>
                      </a:r>
                      <a:r>
                        <a:rPr lang="sr-Latn-RS" sz="1600" dirty="0"/>
                        <a:t>*1+0.5=1.5</a:t>
                      </a:r>
                      <a:endParaRPr lang="en-US" sz="1600" dirty="0"/>
                    </a:p>
                  </a:txBody>
                  <a:tcPr/>
                </a:tc>
                <a:tc>
                  <a:txBody>
                    <a:bodyPr/>
                    <a:lstStyle/>
                    <a:p>
                      <a:r>
                        <a:rPr lang="sr-Latn-RS" sz="1600" dirty="0">
                          <a:solidFill>
                            <a:srgbClr val="FF0000"/>
                          </a:solidFill>
                        </a:rPr>
                        <a:t>1</a:t>
                      </a:r>
                      <a:r>
                        <a:rPr lang="sr-Latn-RS" sz="1600" dirty="0">
                          <a:solidFill>
                            <a:srgbClr val="00B0F0"/>
                          </a:solidFill>
                        </a:rPr>
                        <a:t>0</a:t>
                      </a:r>
                      <a:r>
                        <a:rPr lang="sr-Latn-RS" sz="1600" dirty="0"/>
                        <a:t>0000</a:t>
                      </a:r>
                      <a:r>
                        <a:rPr lang="en-US" sz="1600" dirty="0"/>
                        <a:t>0</a:t>
                      </a:r>
                    </a:p>
                  </a:txBody>
                  <a:tcPr/>
                </a:tc>
                <a:extLst>
                  <a:ext uri="{0D108BD9-81ED-4DB2-BD59-A6C34878D82A}">
                    <a16:rowId xmlns:a16="http://schemas.microsoft.com/office/drawing/2014/main" val="145287292"/>
                  </a:ext>
                </a:extLst>
              </a:tr>
              <a:tr h="370840">
                <a:tc>
                  <a:txBody>
                    <a:bodyPr/>
                    <a:lstStyle/>
                    <a:p>
                      <a:r>
                        <a:rPr lang="sr-Latn-RS" sz="1600" dirty="0">
                          <a:solidFill>
                            <a:srgbClr val="FF0000"/>
                          </a:solidFill>
                        </a:rPr>
                        <a:t>1</a:t>
                      </a:r>
                      <a:r>
                        <a:rPr lang="sr-Latn-RS" sz="1600" dirty="0"/>
                        <a:t>*1+</a:t>
                      </a:r>
                      <a:r>
                        <a:rPr lang="sr-Latn-RS" sz="1600" dirty="0">
                          <a:solidFill>
                            <a:srgbClr val="00B0F0"/>
                          </a:solidFill>
                        </a:rPr>
                        <a:t>0</a:t>
                      </a:r>
                      <a:r>
                        <a:rPr lang="sr-Latn-RS" sz="1600" dirty="0"/>
                        <a:t>*0.5+0.25=1.25</a:t>
                      </a:r>
                      <a:endParaRPr lang="en-US" sz="1600" dirty="0"/>
                    </a:p>
                  </a:txBody>
                  <a:tcPr/>
                </a:tc>
                <a:tc>
                  <a:txBody>
                    <a:bodyPr/>
                    <a:lstStyle/>
                    <a:p>
                      <a:r>
                        <a:rPr lang="sr-Latn-RS" sz="1600" dirty="0">
                          <a:solidFill>
                            <a:srgbClr val="FF0000"/>
                          </a:solidFill>
                        </a:rPr>
                        <a:t>1</a:t>
                      </a:r>
                      <a:r>
                        <a:rPr lang="sr-Latn-RS" sz="1600" dirty="0">
                          <a:solidFill>
                            <a:srgbClr val="00B0F0"/>
                          </a:solidFill>
                        </a:rPr>
                        <a:t>0</a:t>
                      </a:r>
                      <a:r>
                        <a:rPr lang="sr-Latn-RS" sz="1600" dirty="0">
                          <a:solidFill>
                            <a:srgbClr val="FFC000"/>
                          </a:solidFill>
                        </a:rPr>
                        <a:t>1</a:t>
                      </a:r>
                      <a:r>
                        <a:rPr lang="sr-Latn-RS" sz="1600" dirty="0"/>
                        <a:t>000</a:t>
                      </a:r>
                      <a:r>
                        <a:rPr lang="en-US" sz="1600" dirty="0"/>
                        <a:t>0</a:t>
                      </a:r>
                    </a:p>
                  </a:txBody>
                  <a:tcPr/>
                </a:tc>
                <a:extLst>
                  <a:ext uri="{0D108BD9-81ED-4DB2-BD59-A6C34878D82A}">
                    <a16:rowId xmlns:a16="http://schemas.microsoft.com/office/drawing/2014/main" val="3256546083"/>
                  </a:ext>
                </a:extLst>
              </a:tr>
              <a:tr h="370840">
                <a:tc>
                  <a:txBody>
                    <a:bodyPr/>
                    <a:lstStyle/>
                    <a:p>
                      <a:r>
                        <a:rPr lang="sr-Latn-RS" sz="1600" dirty="0">
                          <a:solidFill>
                            <a:srgbClr val="FF0000"/>
                          </a:solidFill>
                        </a:rPr>
                        <a:t>1</a:t>
                      </a:r>
                      <a:r>
                        <a:rPr lang="sr-Latn-RS" sz="1600" dirty="0"/>
                        <a:t>*1+</a:t>
                      </a:r>
                      <a:r>
                        <a:rPr lang="sr-Latn-RS" sz="1600" dirty="0">
                          <a:solidFill>
                            <a:srgbClr val="00B0F0"/>
                          </a:solidFill>
                        </a:rPr>
                        <a:t>0</a:t>
                      </a:r>
                      <a:r>
                        <a:rPr lang="sr-Latn-RS" sz="1600" dirty="0"/>
                        <a:t>*0.5+</a:t>
                      </a:r>
                      <a:r>
                        <a:rPr lang="sr-Latn-RS" sz="1600" dirty="0">
                          <a:solidFill>
                            <a:srgbClr val="FFC000"/>
                          </a:solidFill>
                        </a:rPr>
                        <a:t>1</a:t>
                      </a:r>
                      <a:r>
                        <a:rPr lang="sr-Latn-RS" sz="1600" dirty="0"/>
                        <a:t>*0.25+</a:t>
                      </a:r>
                      <a:endParaRPr lang="en-US" sz="1600" dirty="0"/>
                    </a:p>
                    <a:p>
                      <a:r>
                        <a:rPr lang="sr-Latn-RS" sz="1600" dirty="0"/>
                        <a:t>0.125=1.375</a:t>
                      </a:r>
                      <a:endParaRPr lang="en-US" sz="1600" dirty="0"/>
                    </a:p>
                  </a:txBody>
                  <a:tcPr/>
                </a:tc>
                <a:tc>
                  <a:txBody>
                    <a:bodyPr/>
                    <a:lstStyle/>
                    <a:p>
                      <a:r>
                        <a:rPr lang="sr-Latn-RS" sz="1600" dirty="0">
                          <a:solidFill>
                            <a:srgbClr val="FF0000"/>
                          </a:solidFill>
                        </a:rPr>
                        <a:t>1</a:t>
                      </a:r>
                      <a:r>
                        <a:rPr lang="sr-Latn-RS" sz="1600" dirty="0">
                          <a:solidFill>
                            <a:srgbClr val="00B0F0"/>
                          </a:solidFill>
                        </a:rPr>
                        <a:t>0</a:t>
                      </a:r>
                      <a:r>
                        <a:rPr lang="sr-Latn-RS" sz="1600" dirty="0">
                          <a:solidFill>
                            <a:srgbClr val="FFC000"/>
                          </a:solidFill>
                        </a:rPr>
                        <a:t>1</a:t>
                      </a:r>
                      <a:r>
                        <a:rPr lang="sr-Latn-RS" sz="1600" dirty="0">
                          <a:solidFill>
                            <a:srgbClr val="00B050"/>
                          </a:solidFill>
                        </a:rPr>
                        <a:t>1</a:t>
                      </a:r>
                      <a:r>
                        <a:rPr lang="sr-Latn-RS" sz="1600" dirty="0"/>
                        <a:t>00</a:t>
                      </a:r>
                      <a:r>
                        <a:rPr lang="en-US" sz="1600" dirty="0"/>
                        <a:t>0</a:t>
                      </a:r>
                    </a:p>
                  </a:txBody>
                  <a:tcPr/>
                </a:tc>
                <a:extLst>
                  <a:ext uri="{0D108BD9-81ED-4DB2-BD59-A6C34878D82A}">
                    <a16:rowId xmlns:a16="http://schemas.microsoft.com/office/drawing/2014/main" val="3683955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FF0000"/>
                          </a:solidFill>
                        </a:rPr>
                        <a:t>1</a:t>
                      </a:r>
                      <a:r>
                        <a:rPr lang="sr-Latn-RS" sz="1600" dirty="0"/>
                        <a:t>*1+</a:t>
                      </a:r>
                      <a:r>
                        <a:rPr lang="sr-Latn-RS" sz="1600" dirty="0">
                          <a:solidFill>
                            <a:srgbClr val="00B0F0"/>
                          </a:solidFill>
                        </a:rPr>
                        <a:t>0</a:t>
                      </a:r>
                      <a:r>
                        <a:rPr lang="sr-Latn-RS" sz="1600" dirty="0"/>
                        <a:t>*0.5+</a:t>
                      </a:r>
                      <a:r>
                        <a:rPr lang="sr-Latn-RS" sz="1600" dirty="0">
                          <a:solidFill>
                            <a:srgbClr val="FFC000"/>
                          </a:solidFill>
                        </a:rPr>
                        <a:t>1</a:t>
                      </a:r>
                      <a:r>
                        <a:rPr lang="sr-Latn-RS" sz="1600" dirty="0"/>
                        <a:t>*0.25+</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00B050"/>
                          </a:solidFill>
                        </a:rPr>
                        <a:t>1</a:t>
                      </a:r>
                      <a:r>
                        <a:rPr lang="sr-Latn-RS" sz="1600" dirty="0"/>
                        <a:t>*0.125+0.0625=</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t>1.4375</a:t>
                      </a:r>
                      <a:endParaRPr lang="en-US" sz="1600" dirty="0"/>
                    </a:p>
                  </a:txBody>
                  <a:tcPr/>
                </a:tc>
                <a:tc>
                  <a:txBody>
                    <a:bodyPr/>
                    <a:lstStyle/>
                    <a:p>
                      <a:r>
                        <a:rPr lang="sr-Latn-RS" sz="1600" dirty="0">
                          <a:solidFill>
                            <a:srgbClr val="FF0000"/>
                          </a:solidFill>
                        </a:rPr>
                        <a:t>1</a:t>
                      </a:r>
                      <a:r>
                        <a:rPr lang="sr-Latn-RS" sz="1600" dirty="0">
                          <a:solidFill>
                            <a:srgbClr val="00B0F0"/>
                          </a:solidFill>
                        </a:rPr>
                        <a:t>0</a:t>
                      </a:r>
                      <a:r>
                        <a:rPr lang="sr-Latn-RS" sz="1600" dirty="0">
                          <a:solidFill>
                            <a:srgbClr val="FFC000"/>
                          </a:solidFill>
                        </a:rPr>
                        <a:t>1</a:t>
                      </a:r>
                      <a:r>
                        <a:rPr lang="sr-Latn-RS" sz="1600" dirty="0">
                          <a:solidFill>
                            <a:srgbClr val="00B050"/>
                          </a:solidFill>
                        </a:rPr>
                        <a:t>1</a:t>
                      </a:r>
                      <a:r>
                        <a:rPr lang="sr-Latn-RS" sz="1600" dirty="0">
                          <a:solidFill>
                            <a:srgbClr val="7030A0"/>
                          </a:solidFill>
                        </a:rPr>
                        <a:t>0</a:t>
                      </a:r>
                      <a:r>
                        <a:rPr lang="sr-Latn-RS" sz="1600" dirty="0"/>
                        <a:t>0</a:t>
                      </a:r>
                      <a:r>
                        <a:rPr lang="en-US" sz="1600" dirty="0"/>
                        <a:t>0</a:t>
                      </a:r>
                    </a:p>
                  </a:txBody>
                  <a:tcPr/>
                </a:tc>
                <a:extLst>
                  <a:ext uri="{0D108BD9-81ED-4DB2-BD59-A6C34878D82A}">
                    <a16:rowId xmlns:a16="http://schemas.microsoft.com/office/drawing/2014/main" val="41296673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FF0000"/>
                          </a:solidFill>
                        </a:rPr>
                        <a:t>1</a:t>
                      </a:r>
                      <a:r>
                        <a:rPr lang="sr-Latn-RS" sz="1600" dirty="0"/>
                        <a:t>*1+</a:t>
                      </a:r>
                      <a:r>
                        <a:rPr lang="sr-Latn-RS" sz="1600" dirty="0">
                          <a:solidFill>
                            <a:srgbClr val="00B0F0"/>
                          </a:solidFill>
                        </a:rPr>
                        <a:t>0</a:t>
                      </a:r>
                      <a:r>
                        <a:rPr lang="sr-Latn-RS" sz="1600" dirty="0"/>
                        <a:t>*0.5+</a:t>
                      </a:r>
                      <a:r>
                        <a:rPr lang="sr-Latn-RS" sz="1600" dirty="0">
                          <a:solidFill>
                            <a:srgbClr val="FFC000"/>
                          </a:solidFill>
                        </a:rPr>
                        <a:t>1</a:t>
                      </a:r>
                      <a:r>
                        <a:rPr lang="sr-Latn-RS" sz="1600" dirty="0"/>
                        <a:t>*0.25+</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00B050"/>
                          </a:solidFill>
                        </a:rPr>
                        <a:t>1</a:t>
                      </a:r>
                      <a:r>
                        <a:rPr lang="sr-Latn-RS" sz="1600" dirty="0"/>
                        <a:t>*0.125+</a:t>
                      </a:r>
                      <a:r>
                        <a:rPr lang="sr-Latn-RS" sz="1600" dirty="0">
                          <a:solidFill>
                            <a:srgbClr val="7030A0"/>
                          </a:solidFill>
                        </a:rPr>
                        <a:t>0</a:t>
                      </a:r>
                      <a:r>
                        <a:rPr lang="sr-Latn-RS" sz="1600" dirty="0"/>
                        <a:t>*0.0625+</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t>0.03125=1.40625</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FF0000"/>
                          </a:solidFill>
                        </a:rPr>
                        <a:t>1</a:t>
                      </a:r>
                      <a:r>
                        <a:rPr lang="sr-Latn-RS" sz="1600" dirty="0">
                          <a:solidFill>
                            <a:srgbClr val="00B0F0"/>
                          </a:solidFill>
                        </a:rPr>
                        <a:t>0</a:t>
                      </a:r>
                      <a:r>
                        <a:rPr lang="sr-Latn-RS" sz="1600" dirty="0">
                          <a:solidFill>
                            <a:srgbClr val="FFC000"/>
                          </a:solidFill>
                        </a:rPr>
                        <a:t>1</a:t>
                      </a:r>
                      <a:r>
                        <a:rPr lang="sr-Latn-RS" sz="1600" dirty="0">
                          <a:solidFill>
                            <a:srgbClr val="00B050"/>
                          </a:solidFill>
                        </a:rPr>
                        <a:t>1</a:t>
                      </a:r>
                      <a:r>
                        <a:rPr lang="sr-Latn-RS" sz="1600" dirty="0">
                          <a:solidFill>
                            <a:srgbClr val="7030A0"/>
                          </a:solidFill>
                        </a:rPr>
                        <a:t>0</a:t>
                      </a:r>
                      <a:r>
                        <a:rPr lang="sr-Latn-RS" sz="1600" dirty="0"/>
                        <a:t>0</a:t>
                      </a:r>
                      <a:r>
                        <a:rPr lang="en-US" sz="1600" dirty="0"/>
                        <a:t>0</a:t>
                      </a:r>
                    </a:p>
                  </a:txBody>
                  <a:tcPr/>
                </a:tc>
                <a:extLst>
                  <a:ext uri="{0D108BD9-81ED-4DB2-BD59-A6C34878D82A}">
                    <a16:rowId xmlns:a16="http://schemas.microsoft.com/office/drawing/2014/main" val="2104152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FF0000"/>
                          </a:solidFill>
                        </a:rPr>
                        <a:t>1</a:t>
                      </a:r>
                      <a:r>
                        <a:rPr lang="sr-Latn-RS" sz="1600" dirty="0"/>
                        <a:t>*1+</a:t>
                      </a:r>
                      <a:r>
                        <a:rPr lang="sr-Latn-RS" sz="1600" dirty="0">
                          <a:solidFill>
                            <a:srgbClr val="00B0F0"/>
                          </a:solidFill>
                        </a:rPr>
                        <a:t>0</a:t>
                      </a:r>
                      <a:r>
                        <a:rPr lang="sr-Latn-RS" sz="1600" dirty="0"/>
                        <a:t>*0.5+</a:t>
                      </a:r>
                      <a:r>
                        <a:rPr lang="sr-Latn-RS" sz="1600" dirty="0">
                          <a:solidFill>
                            <a:srgbClr val="FFC000"/>
                          </a:solidFill>
                        </a:rPr>
                        <a:t>1</a:t>
                      </a:r>
                      <a:r>
                        <a:rPr lang="sr-Latn-RS" sz="1600" dirty="0"/>
                        <a:t>*0.25+</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00B050"/>
                          </a:solidFill>
                        </a:rPr>
                        <a:t>1</a:t>
                      </a:r>
                      <a:r>
                        <a:rPr lang="sr-Latn-RS" sz="1600" dirty="0"/>
                        <a:t>*0.125+</a:t>
                      </a:r>
                      <a:r>
                        <a:rPr lang="sr-Latn-RS" sz="1600" dirty="0">
                          <a:solidFill>
                            <a:srgbClr val="7030A0"/>
                          </a:solidFill>
                        </a:rPr>
                        <a:t>0</a:t>
                      </a:r>
                      <a:r>
                        <a:rPr lang="sr-Latn-RS" sz="1600" dirty="0"/>
                        <a:t>*0.0625+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FF"/>
                          </a:solidFill>
                        </a:rPr>
                        <a:t>0</a:t>
                      </a:r>
                      <a:r>
                        <a:rPr lang="en-US" sz="1600" dirty="0"/>
                        <a:t>*</a:t>
                      </a:r>
                      <a:r>
                        <a:rPr lang="sr-Latn-RS" sz="1600" dirty="0"/>
                        <a:t>0.03125</a:t>
                      </a:r>
                      <a:r>
                        <a:rPr lang="en-US" sz="1600" dirty="0"/>
                        <a:t>+0.015625</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t>=1.</a:t>
                      </a:r>
                      <a:r>
                        <a:rPr lang="en-US" sz="1600" dirty="0"/>
                        <a:t>390625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dirty="0">
                          <a:solidFill>
                            <a:srgbClr val="FF0000"/>
                          </a:solidFill>
                        </a:rPr>
                        <a:t>1</a:t>
                      </a:r>
                      <a:r>
                        <a:rPr lang="sr-Latn-RS" sz="1600" dirty="0">
                          <a:solidFill>
                            <a:srgbClr val="00B0F0"/>
                          </a:solidFill>
                        </a:rPr>
                        <a:t>0</a:t>
                      </a:r>
                      <a:r>
                        <a:rPr lang="sr-Latn-RS" sz="1600" dirty="0">
                          <a:solidFill>
                            <a:srgbClr val="FFC000"/>
                          </a:solidFill>
                        </a:rPr>
                        <a:t>1</a:t>
                      </a:r>
                      <a:r>
                        <a:rPr lang="sr-Latn-RS" sz="1600" dirty="0">
                          <a:solidFill>
                            <a:srgbClr val="00B050"/>
                          </a:solidFill>
                        </a:rPr>
                        <a:t>1</a:t>
                      </a:r>
                      <a:r>
                        <a:rPr lang="sr-Latn-RS" sz="1600" dirty="0">
                          <a:solidFill>
                            <a:srgbClr val="7030A0"/>
                          </a:solidFill>
                        </a:rPr>
                        <a:t>0</a:t>
                      </a:r>
                      <a:r>
                        <a:rPr lang="sr-Latn-RS" sz="1600" dirty="0">
                          <a:solidFill>
                            <a:srgbClr val="FF00FF"/>
                          </a:solidFill>
                        </a:rPr>
                        <a:t>0</a:t>
                      </a:r>
                      <a:r>
                        <a:rPr lang="en-US" sz="1600" dirty="0"/>
                        <a:t>0</a:t>
                      </a:r>
                    </a:p>
                  </a:txBody>
                  <a:tcPr/>
                </a:tc>
                <a:extLst>
                  <a:ext uri="{0D108BD9-81ED-4DB2-BD59-A6C34878D82A}">
                    <a16:rowId xmlns:a16="http://schemas.microsoft.com/office/drawing/2014/main" val="738482324"/>
                  </a:ext>
                </a:extLst>
              </a:tr>
            </a:tbl>
          </a:graphicData>
        </a:graphic>
      </p:graphicFrame>
      <p:sp>
        <p:nvSpPr>
          <p:cNvPr id="2" name="Footer Placeholder 1">
            <a:extLst>
              <a:ext uri="{FF2B5EF4-FFF2-40B4-BE49-F238E27FC236}">
                <a16:creationId xmlns:a16="http://schemas.microsoft.com/office/drawing/2014/main" id="{4579727A-E909-4C58-B9D3-CB3AF374972A}"/>
              </a:ext>
            </a:extLst>
          </p:cNvPr>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03E7B-198C-4CB5-A8AE-AF08311B34A9}"/>
              </a:ext>
            </a:extLst>
          </p:cNvPr>
          <p:cNvSpPr/>
          <p:nvPr/>
        </p:nvSpPr>
        <p:spPr>
          <a:xfrm>
            <a:off x="5181600" y="2819400"/>
            <a:ext cx="595962" cy="6858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1088C60-0AE5-4473-BFCE-4D3CBE3D68E9}"/>
              </a:ext>
            </a:extLst>
          </p:cNvPr>
          <p:cNvSpPr/>
          <p:nvPr/>
        </p:nvSpPr>
        <p:spPr>
          <a:xfrm>
            <a:off x="7668344" y="3733800"/>
            <a:ext cx="504056" cy="6096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8144" y="2492896"/>
            <a:ext cx="1800200" cy="2249277"/>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r-Latn-RS" dirty="0"/>
              <a:t>Sigma-delta A/D (</a:t>
            </a:r>
            <a:r>
              <a:rPr lang="en-US" dirty="0"/>
              <a:t>Σ</a:t>
            </a:r>
            <a:r>
              <a:rPr lang="en-US" dirty="0">
                <a:sym typeface="Symbol"/>
              </a:rPr>
              <a:t></a:t>
            </a:r>
            <a:r>
              <a:rPr lang="en-US" dirty="0"/>
              <a:t>Δ A/D</a:t>
            </a:r>
            <a:r>
              <a:rPr lang="sr-Latn-RS" dirty="0"/>
              <a:t>) konvertori</a:t>
            </a:r>
            <a:endParaRPr lang="sr-Cyrl-CS" dirty="0"/>
          </a:p>
        </p:txBody>
      </p:sp>
      <p:graphicFrame>
        <p:nvGraphicFramePr>
          <p:cNvPr id="49153" name="Object 1"/>
          <p:cNvGraphicFramePr>
            <a:graphicFrameLocks noChangeAspect="1"/>
          </p:cNvGraphicFramePr>
          <p:nvPr/>
        </p:nvGraphicFramePr>
        <p:xfrm>
          <a:off x="467544" y="2564904"/>
          <a:ext cx="8128674" cy="3240360"/>
        </p:xfrm>
        <a:graphic>
          <a:graphicData uri="http://schemas.openxmlformats.org/presentationml/2006/ole">
            <mc:AlternateContent xmlns:mc="http://schemas.openxmlformats.org/markup-compatibility/2006">
              <mc:Choice xmlns:v="urn:schemas-microsoft-com:vml" Requires="v">
                <p:oleObj spid="_x0000_s17412" name="Visio" r:id="rId3" imgW="4189109" imgH="1666785" progId="Visio.Drawing.11">
                  <p:embed/>
                </p:oleObj>
              </mc:Choice>
              <mc:Fallback>
                <p:oleObj name="Visio" r:id="rId3" imgW="4189109" imgH="1666785" progId="Visio.Drawing.11">
                  <p:embed/>
                  <p:pic>
                    <p:nvPicPr>
                      <p:cNvPr id="4915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564904"/>
                        <a:ext cx="8128674" cy="3240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Up Arrow 4"/>
          <p:cNvSpPr/>
          <p:nvPr/>
        </p:nvSpPr>
        <p:spPr>
          <a:xfrm>
            <a:off x="5436096" y="4780160"/>
            <a:ext cx="2736304" cy="1544440"/>
          </a:xfrm>
          <a:prstGeom prst="up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a:solidFill>
                  <a:srgbClr val="0070C0"/>
                </a:solidFill>
              </a:rPr>
              <a:t>decimacija</a:t>
            </a:r>
            <a:endParaRPr lang="en-US" b="1" dirty="0">
              <a:solidFill>
                <a:srgbClr val="0070C0"/>
              </a:solidFill>
            </a:endParaRPr>
          </a:p>
        </p:txBody>
      </p:sp>
      <p:sp>
        <p:nvSpPr>
          <p:cNvPr id="10" name="Arrow: Down 9">
            <a:extLst>
              <a:ext uri="{FF2B5EF4-FFF2-40B4-BE49-F238E27FC236}">
                <a16:creationId xmlns:a16="http://schemas.microsoft.com/office/drawing/2014/main" id="{996E9640-5DE5-4533-B1ED-46C98682BBA0}"/>
              </a:ext>
            </a:extLst>
          </p:cNvPr>
          <p:cNvSpPr/>
          <p:nvPr/>
        </p:nvSpPr>
        <p:spPr>
          <a:xfrm>
            <a:off x="2399602" y="2088290"/>
            <a:ext cx="2746647" cy="88122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a:solidFill>
                  <a:srgbClr val="FF0000"/>
                </a:solidFill>
              </a:rPr>
              <a:t>nad-odabiranje</a:t>
            </a:r>
            <a:endParaRPr lang="en-US" b="1" dirty="0">
              <a:solidFill>
                <a:srgbClr val="FF0000"/>
              </a:solidFill>
            </a:endParaRPr>
          </a:p>
        </p:txBody>
      </p:sp>
      <p:sp>
        <p:nvSpPr>
          <p:cNvPr id="13" name="TextBox 12">
            <a:extLst>
              <a:ext uri="{FF2B5EF4-FFF2-40B4-BE49-F238E27FC236}">
                <a16:creationId xmlns:a16="http://schemas.microsoft.com/office/drawing/2014/main" id="{BAEF1C47-5C1F-4B89-9B05-0BB62085C79E}"/>
              </a:ext>
            </a:extLst>
          </p:cNvPr>
          <p:cNvSpPr txBox="1"/>
          <p:nvPr/>
        </p:nvSpPr>
        <p:spPr>
          <a:xfrm>
            <a:off x="457200" y="1524920"/>
            <a:ext cx="2286000" cy="369332"/>
          </a:xfrm>
          <a:prstGeom prst="rect">
            <a:avLst/>
          </a:prstGeom>
          <a:noFill/>
        </p:spPr>
        <p:txBody>
          <a:bodyPr wrap="square">
            <a:spAutoFit/>
          </a:bodyPr>
          <a:lstStyle/>
          <a:p>
            <a:r>
              <a:rPr lang="sr-Latn-RS" b="1" dirty="0"/>
              <a:t>Principska šema</a:t>
            </a:r>
            <a:endParaRPr lang="sr-Cyrl-CS" b="1" dirty="0"/>
          </a:p>
        </p:txBody>
      </p:sp>
      <p:sp>
        <p:nvSpPr>
          <p:cNvPr id="12" name="Footer Placeholder 11">
            <a:extLst>
              <a:ext uri="{FF2B5EF4-FFF2-40B4-BE49-F238E27FC236}">
                <a16:creationId xmlns:a16="http://schemas.microsoft.com/office/drawing/2014/main" id="{1612CA5F-F32F-4342-9353-BAB1A4560F3F}"/>
              </a:ext>
            </a:extLst>
          </p:cNvPr>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p:cNvPicPr>
            <a:picLocks noChangeAspect="1" noChangeArrowheads="1"/>
          </p:cNvPicPr>
          <p:nvPr/>
        </p:nvPicPr>
        <p:blipFill>
          <a:blip r:embed="rId2" cstate="print"/>
          <a:srcRect/>
          <a:stretch>
            <a:fillRect/>
          </a:stretch>
        </p:blipFill>
        <p:spPr bwMode="auto">
          <a:xfrm>
            <a:off x="1600200" y="1206500"/>
            <a:ext cx="6705600" cy="5405783"/>
          </a:xfrm>
          <a:prstGeom prst="rect">
            <a:avLst/>
          </a:prstGeom>
          <a:noFill/>
          <a:ln w="9525">
            <a:noFill/>
            <a:miter lim="800000"/>
            <a:headEnd/>
            <a:tailEnd/>
          </a:ln>
        </p:spPr>
      </p:pic>
      <p:sp>
        <p:nvSpPr>
          <p:cNvPr id="37890" name="Rectangle 2"/>
          <p:cNvSpPr>
            <a:spLocks noGrp="1" noChangeArrowheads="1"/>
          </p:cNvSpPr>
          <p:nvPr>
            <p:ph type="title"/>
          </p:nvPr>
        </p:nvSpPr>
        <p:spPr/>
        <p:txBody>
          <a:bodyPr/>
          <a:lstStyle/>
          <a:p>
            <a:pPr eaLnBrk="1" hangingPunct="1"/>
            <a:r>
              <a:rPr lang="sr-Latn-CS"/>
              <a:t>Poredjenje</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
        <p:nvSpPr>
          <p:cNvPr id="37892" name="Text Box 6"/>
          <p:cNvSpPr txBox="1">
            <a:spLocks noChangeArrowheads="1"/>
          </p:cNvSpPr>
          <p:nvPr/>
        </p:nvSpPr>
        <p:spPr bwMode="auto">
          <a:xfrm>
            <a:off x="6248400" y="2057400"/>
            <a:ext cx="2590800" cy="641350"/>
          </a:xfrm>
          <a:prstGeom prst="rect">
            <a:avLst/>
          </a:prstGeom>
          <a:noFill/>
          <a:ln w="9525">
            <a:noFill/>
            <a:miter lim="800000"/>
            <a:headEnd/>
            <a:tailEnd/>
          </a:ln>
        </p:spPr>
        <p:txBody>
          <a:bodyPr>
            <a:spAutoFit/>
          </a:bodyPr>
          <a:lstStyle/>
          <a:p>
            <a:pPr>
              <a:spcBef>
                <a:spcPct val="50000"/>
              </a:spcBef>
            </a:pPr>
            <a:r>
              <a:rPr lang="sr-Latn-CS"/>
              <a:t>Sukcesivne aproksimacije</a:t>
            </a:r>
            <a:endParaRPr lang="en-US"/>
          </a:p>
        </p:txBody>
      </p:sp>
      <p:sp>
        <p:nvSpPr>
          <p:cNvPr id="37893" name="Line 7"/>
          <p:cNvSpPr>
            <a:spLocks noChangeShapeType="1"/>
          </p:cNvSpPr>
          <p:nvPr/>
        </p:nvSpPr>
        <p:spPr bwMode="auto">
          <a:xfrm flipH="1" flipV="1">
            <a:off x="5029200" y="2209800"/>
            <a:ext cx="1219200" cy="152400"/>
          </a:xfrm>
          <a:prstGeom prst="line">
            <a:avLst/>
          </a:prstGeom>
          <a:noFill/>
          <a:ln w="9525">
            <a:solidFill>
              <a:schemeClr val="tx1"/>
            </a:solidFill>
            <a:round/>
            <a:headEnd/>
            <a:tailEnd type="triangle" w="med" len="med"/>
          </a:ln>
        </p:spPr>
        <p:txBody>
          <a:bodyPr/>
          <a:lstStyle/>
          <a:p>
            <a:endParaRPr lang="sr-Cyrl-CS"/>
          </a:p>
        </p:txBody>
      </p:sp>
      <p:sp>
        <p:nvSpPr>
          <p:cNvPr id="37894" name="Text Box 8"/>
          <p:cNvSpPr txBox="1">
            <a:spLocks noChangeArrowheads="1"/>
          </p:cNvSpPr>
          <p:nvPr/>
        </p:nvSpPr>
        <p:spPr bwMode="auto">
          <a:xfrm>
            <a:off x="609600" y="1143000"/>
            <a:ext cx="2286000" cy="1054100"/>
          </a:xfrm>
          <a:prstGeom prst="rect">
            <a:avLst/>
          </a:prstGeom>
          <a:noFill/>
          <a:ln w="9525">
            <a:noFill/>
            <a:miter lim="800000"/>
            <a:headEnd/>
            <a:tailEnd/>
          </a:ln>
        </p:spPr>
        <p:txBody>
          <a:bodyPr>
            <a:spAutoFit/>
          </a:bodyPr>
          <a:lstStyle/>
          <a:p>
            <a:pPr>
              <a:spcBef>
                <a:spcPct val="50000"/>
              </a:spcBef>
            </a:pPr>
            <a:r>
              <a:rPr lang="sr-Latn-CS"/>
              <a:t>S dvojnim nagibom,</a:t>
            </a:r>
          </a:p>
          <a:p>
            <a:pPr>
              <a:spcBef>
                <a:spcPct val="50000"/>
              </a:spcBef>
            </a:pPr>
            <a:r>
              <a:rPr lang="sr-Latn-CS"/>
              <a:t>S generatorom rampe</a:t>
            </a:r>
            <a:endParaRPr lang="en-US"/>
          </a:p>
        </p:txBody>
      </p:sp>
      <p:sp>
        <p:nvSpPr>
          <p:cNvPr id="37895" name="Line 9"/>
          <p:cNvSpPr>
            <a:spLocks noChangeShapeType="1"/>
          </p:cNvSpPr>
          <p:nvPr/>
        </p:nvSpPr>
        <p:spPr bwMode="auto">
          <a:xfrm>
            <a:off x="990600" y="2362200"/>
            <a:ext cx="609600" cy="609600"/>
          </a:xfrm>
          <a:prstGeom prst="line">
            <a:avLst/>
          </a:prstGeom>
          <a:noFill/>
          <a:ln w="9525">
            <a:solidFill>
              <a:schemeClr val="tx1"/>
            </a:solidFill>
            <a:round/>
            <a:headEnd/>
            <a:tailEnd type="triangle" w="med" len="med"/>
          </a:ln>
        </p:spPr>
        <p:txBody>
          <a:bodyPr/>
          <a:lstStyle/>
          <a:p>
            <a:endParaRPr lang="sr-Cyrl-CS"/>
          </a:p>
        </p:txBody>
      </p:sp>
      <p:sp>
        <p:nvSpPr>
          <p:cNvPr id="37896" name="Text Box 10"/>
          <p:cNvSpPr txBox="1">
            <a:spLocks noChangeArrowheads="1"/>
          </p:cNvSpPr>
          <p:nvPr/>
        </p:nvSpPr>
        <p:spPr bwMode="auto">
          <a:xfrm>
            <a:off x="381000" y="3810000"/>
            <a:ext cx="2286000" cy="1190625"/>
          </a:xfrm>
          <a:prstGeom prst="rect">
            <a:avLst/>
          </a:prstGeom>
          <a:noFill/>
          <a:ln w="9525">
            <a:noFill/>
            <a:miter lim="800000"/>
            <a:headEnd/>
            <a:tailEnd/>
          </a:ln>
        </p:spPr>
        <p:txBody>
          <a:bodyPr>
            <a:spAutoFit/>
          </a:bodyPr>
          <a:lstStyle/>
          <a:p>
            <a:pPr>
              <a:spcBef>
                <a:spcPct val="50000"/>
              </a:spcBef>
            </a:pPr>
            <a:r>
              <a:rPr lang="sr-Latn-CS"/>
              <a:t>Generalno, brži A/D konvertori su s lošijom rezolucijom (manje bita)</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sr-Latn-CS"/>
              <a:t>Poredjenje</a:t>
            </a:r>
            <a:endParaRPr lang="en-US"/>
          </a:p>
        </p:txBody>
      </p:sp>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pic>
        <p:nvPicPr>
          <p:cNvPr id="10242" name="Picture 2" descr="http://www.analog.com/library/analogDialogue/archives/39-06/ADC_Application-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731" y="1697970"/>
            <a:ext cx="5214937" cy="38242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5734426"/>
            <a:ext cx="8382000" cy="369332"/>
          </a:xfrm>
          <a:prstGeom prst="rect">
            <a:avLst/>
          </a:prstGeom>
          <a:noFill/>
        </p:spPr>
        <p:txBody>
          <a:bodyPr wrap="square" rtlCol="0">
            <a:spAutoFit/>
          </a:bodyPr>
          <a:lstStyle/>
          <a:p>
            <a:r>
              <a:rPr lang="en-US" dirty="0"/>
              <a:t>http://www.analog.com/library/analogDialogue/archives/39-06/architecture.html</a:t>
            </a:r>
          </a:p>
        </p:txBody>
      </p:sp>
    </p:spTree>
    <p:extLst>
      <p:ext uri="{BB962C8B-B14F-4D97-AF65-F5344CB8AC3E}">
        <p14:creationId xmlns:p14="http://schemas.microsoft.com/office/powerpoint/2010/main" val="222201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t>Diskretizacija po vremenu</a:t>
            </a:r>
            <a:endParaRPr lang="en-US"/>
          </a:p>
        </p:txBody>
      </p:sp>
      <p:pic>
        <p:nvPicPr>
          <p:cNvPr id="14339" name="Picture 4"/>
          <p:cNvPicPr>
            <a:picLocks noChangeAspect="1" noChangeArrowheads="1"/>
          </p:cNvPicPr>
          <p:nvPr/>
        </p:nvPicPr>
        <p:blipFill rotWithShape="1">
          <a:blip r:embed="rId2" cstate="print"/>
          <a:srcRect l="7471" t="4265" r="6071"/>
          <a:stretch/>
        </p:blipFill>
        <p:spPr bwMode="auto">
          <a:xfrm>
            <a:off x="152400" y="1143000"/>
            <a:ext cx="6172200" cy="5130800"/>
          </a:xfrm>
          <a:prstGeom prst="rect">
            <a:avLst/>
          </a:prstGeom>
          <a:noFill/>
          <a:ln w="9525">
            <a:noFill/>
            <a:miter lim="800000"/>
            <a:headEnd/>
            <a:tailEnd/>
          </a:ln>
        </p:spPr>
      </p:pic>
      <p:sp>
        <p:nvSpPr>
          <p:cNvPr id="14340" name="Line 5"/>
          <p:cNvSpPr>
            <a:spLocks noChangeShapeType="1"/>
          </p:cNvSpPr>
          <p:nvPr/>
        </p:nvSpPr>
        <p:spPr bwMode="auto">
          <a:xfrm>
            <a:off x="3581400" y="3581400"/>
            <a:ext cx="0" cy="2286000"/>
          </a:xfrm>
          <a:prstGeom prst="line">
            <a:avLst/>
          </a:prstGeom>
          <a:noFill/>
          <a:ln w="9525">
            <a:solidFill>
              <a:srgbClr val="FF0000"/>
            </a:solidFill>
            <a:round/>
            <a:headEnd/>
            <a:tailEnd/>
          </a:ln>
        </p:spPr>
        <p:txBody>
          <a:bodyPr/>
          <a:lstStyle/>
          <a:p>
            <a:endParaRPr lang="sr-Cyrl-CS"/>
          </a:p>
        </p:txBody>
      </p:sp>
      <p:sp>
        <p:nvSpPr>
          <p:cNvPr id="14341" name="Line 6"/>
          <p:cNvSpPr>
            <a:spLocks noChangeShapeType="1"/>
          </p:cNvSpPr>
          <p:nvPr/>
        </p:nvSpPr>
        <p:spPr bwMode="auto">
          <a:xfrm>
            <a:off x="3657600" y="4495800"/>
            <a:ext cx="0" cy="1371600"/>
          </a:xfrm>
          <a:prstGeom prst="line">
            <a:avLst/>
          </a:prstGeom>
          <a:noFill/>
          <a:ln w="9525">
            <a:solidFill>
              <a:srgbClr val="FF0000"/>
            </a:solidFill>
            <a:round/>
            <a:headEnd/>
            <a:tailEnd/>
          </a:ln>
        </p:spPr>
        <p:txBody>
          <a:bodyPr/>
          <a:lstStyle/>
          <a:p>
            <a:endParaRPr lang="sr-Cyrl-CS"/>
          </a:p>
        </p:txBody>
      </p:sp>
      <p:sp>
        <p:nvSpPr>
          <p:cNvPr id="14342" name="Text Box 7"/>
          <p:cNvSpPr txBox="1">
            <a:spLocks noChangeArrowheads="1"/>
          </p:cNvSpPr>
          <p:nvPr/>
        </p:nvSpPr>
        <p:spPr bwMode="auto">
          <a:xfrm>
            <a:off x="3657600" y="6096000"/>
            <a:ext cx="1676400" cy="457200"/>
          </a:xfrm>
          <a:prstGeom prst="rect">
            <a:avLst/>
          </a:prstGeom>
          <a:noFill/>
          <a:ln w="9525">
            <a:noFill/>
            <a:miter lim="800000"/>
            <a:headEnd/>
            <a:tailEnd/>
          </a:ln>
        </p:spPr>
        <p:txBody>
          <a:bodyPr>
            <a:spAutoFit/>
          </a:bodyPr>
          <a:lstStyle/>
          <a:p>
            <a:pPr>
              <a:spcBef>
                <a:spcPct val="50000"/>
              </a:spcBef>
            </a:pPr>
            <a:r>
              <a:rPr lang="sr-Latn-CS" sz="2400" b="1">
                <a:solidFill>
                  <a:srgbClr val="FF0000"/>
                </a:solidFill>
                <a:sym typeface="Symbol" pitchFamily="18" charset="2"/>
              </a:rPr>
              <a:t>2</a:t>
            </a:r>
            <a:r>
              <a:rPr lang="sr-Latn-CS" sz="2400" b="1" i="1">
                <a:solidFill>
                  <a:srgbClr val="FF0000"/>
                </a:solidFill>
                <a:sym typeface="Symbol" pitchFamily="18" charset="2"/>
              </a:rPr>
              <a:t>T</a:t>
            </a:r>
            <a:r>
              <a:rPr lang="sr-Latn-CS" sz="2400" b="1" baseline="-25000">
                <a:solidFill>
                  <a:srgbClr val="FF0000"/>
                </a:solidFill>
                <a:sym typeface="Symbol" pitchFamily="18" charset="2"/>
              </a:rPr>
              <a:t>1</a:t>
            </a:r>
            <a:r>
              <a:rPr lang="sr-Latn-CS" sz="2400" b="1">
                <a:sym typeface="Symbol" pitchFamily="18" charset="2"/>
              </a:rPr>
              <a:t>= </a:t>
            </a:r>
            <a:r>
              <a:rPr lang="sr-Latn-CS" sz="2400" b="1">
                <a:solidFill>
                  <a:srgbClr val="00FF00"/>
                </a:solidFill>
                <a:sym typeface="Symbol" pitchFamily="18" charset="2"/>
              </a:rPr>
              <a:t></a:t>
            </a:r>
            <a:r>
              <a:rPr lang="sr-Latn-CS" sz="2400" b="1" i="1">
                <a:solidFill>
                  <a:srgbClr val="00FF00"/>
                </a:solidFill>
                <a:sym typeface="Symbol" pitchFamily="18" charset="2"/>
              </a:rPr>
              <a:t>T</a:t>
            </a:r>
            <a:r>
              <a:rPr lang="sr-Latn-CS" sz="2400" b="1" baseline="-25000">
                <a:solidFill>
                  <a:srgbClr val="00FF00"/>
                </a:solidFill>
                <a:sym typeface="Symbol" pitchFamily="18" charset="2"/>
              </a:rPr>
              <a:t>2</a:t>
            </a:r>
            <a:endParaRPr lang="en-US" sz="2400" b="1" baseline="-25000">
              <a:solidFill>
                <a:srgbClr val="00FF00"/>
              </a:solidFill>
              <a:sym typeface="Symbol" pitchFamily="18" charset="2"/>
            </a:endParaRPr>
          </a:p>
        </p:txBody>
      </p:sp>
      <p:sp>
        <p:nvSpPr>
          <p:cNvPr id="14343" name="Line 8"/>
          <p:cNvSpPr>
            <a:spLocks noChangeShapeType="1"/>
          </p:cNvSpPr>
          <p:nvPr/>
        </p:nvSpPr>
        <p:spPr bwMode="auto">
          <a:xfrm>
            <a:off x="3505200" y="2743200"/>
            <a:ext cx="0" cy="3657600"/>
          </a:xfrm>
          <a:prstGeom prst="line">
            <a:avLst/>
          </a:prstGeom>
          <a:noFill/>
          <a:ln w="9525">
            <a:solidFill>
              <a:srgbClr val="00FF00"/>
            </a:solidFill>
            <a:prstDash val="dash"/>
            <a:round/>
            <a:headEnd/>
            <a:tailEnd/>
          </a:ln>
        </p:spPr>
        <p:txBody>
          <a:bodyPr/>
          <a:lstStyle/>
          <a:p>
            <a:endParaRPr lang="sr-Cyrl-CS"/>
          </a:p>
        </p:txBody>
      </p:sp>
      <p:sp>
        <p:nvSpPr>
          <p:cNvPr id="14344" name="Line 9"/>
          <p:cNvSpPr>
            <a:spLocks noChangeShapeType="1"/>
          </p:cNvSpPr>
          <p:nvPr/>
        </p:nvSpPr>
        <p:spPr bwMode="auto">
          <a:xfrm>
            <a:off x="3657600" y="4495800"/>
            <a:ext cx="0" cy="1905000"/>
          </a:xfrm>
          <a:prstGeom prst="line">
            <a:avLst/>
          </a:prstGeom>
          <a:noFill/>
          <a:ln w="9525">
            <a:solidFill>
              <a:srgbClr val="00FF00"/>
            </a:solidFill>
            <a:prstDash val="dash"/>
            <a:round/>
            <a:headEnd/>
            <a:tailEnd/>
          </a:ln>
        </p:spPr>
        <p:txBody>
          <a:bodyPr/>
          <a:lstStyle/>
          <a:p>
            <a:endParaRPr lang="sr-Cyrl-CS"/>
          </a:p>
        </p:txBody>
      </p:sp>
      <p:sp>
        <p:nvSpPr>
          <p:cNvPr id="14345" name="Freeform 10"/>
          <p:cNvSpPr>
            <a:spLocks/>
          </p:cNvSpPr>
          <p:nvPr/>
        </p:nvSpPr>
        <p:spPr bwMode="auto">
          <a:xfrm>
            <a:off x="3581400" y="6400800"/>
            <a:ext cx="1371600" cy="419100"/>
          </a:xfrm>
          <a:custGeom>
            <a:avLst/>
            <a:gdLst>
              <a:gd name="T0" fmla="*/ 2147483647 w 864"/>
              <a:gd name="T1" fmla="*/ 362902431 h 264"/>
              <a:gd name="T2" fmla="*/ 1088707589 w 864"/>
              <a:gd name="T3" fmla="*/ 604837419 h 264"/>
              <a:gd name="T4" fmla="*/ 0 w 864"/>
              <a:gd name="T5" fmla="*/ 0 h 264"/>
              <a:gd name="T6" fmla="*/ 0 60000 65536"/>
              <a:gd name="T7" fmla="*/ 0 60000 65536"/>
              <a:gd name="T8" fmla="*/ 0 60000 65536"/>
              <a:gd name="T9" fmla="*/ 0 w 864"/>
              <a:gd name="T10" fmla="*/ 0 h 264"/>
              <a:gd name="T11" fmla="*/ 864 w 864"/>
              <a:gd name="T12" fmla="*/ 264 h 264"/>
            </a:gdLst>
            <a:ahLst/>
            <a:cxnLst>
              <a:cxn ang="T6">
                <a:pos x="T0" y="T1"/>
              </a:cxn>
              <a:cxn ang="T7">
                <a:pos x="T2" y="T3"/>
              </a:cxn>
              <a:cxn ang="T8">
                <a:pos x="T4" y="T5"/>
              </a:cxn>
            </a:cxnLst>
            <a:rect l="T9" t="T10" r="T11" b="T12"/>
            <a:pathLst>
              <a:path w="864" h="264">
                <a:moveTo>
                  <a:pt x="864" y="144"/>
                </a:moveTo>
                <a:cubicBezTo>
                  <a:pt x="720" y="204"/>
                  <a:pt x="576" y="264"/>
                  <a:pt x="432" y="240"/>
                </a:cubicBezTo>
                <a:cubicBezTo>
                  <a:pt x="288" y="216"/>
                  <a:pt x="72" y="40"/>
                  <a:pt x="0" y="0"/>
                </a:cubicBezTo>
              </a:path>
            </a:pathLst>
          </a:custGeom>
          <a:noFill/>
          <a:ln w="9525">
            <a:solidFill>
              <a:srgbClr val="00FF00"/>
            </a:solidFill>
            <a:round/>
            <a:headEnd/>
            <a:tailEnd type="stealth" w="lg" len="lg"/>
          </a:ln>
        </p:spPr>
        <p:txBody>
          <a:bodyPr/>
          <a:lstStyle/>
          <a:p>
            <a:endParaRPr lang="sr-Cyrl-CS"/>
          </a:p>
        </p:txBody>
      </p:sp>
      <p:sp>
        <p:nvSpPr>
          <p:cNvPr id="14346" name="Freeform 12"/>
          <p:cNvSpPr>
            <a:spLocks/>
          </p:cNvSpPr>
          <p:nvPr/>
        </p:nvSpPr>
        <p:spPr bwMode="auto">
          <a:xfrm>
            <a:off x="3581400" y="5867400"/>
            <a:ext cx="533400" cy="317500"/>
          </a:xfrm>
          <a:custGeom>
            <a:avLst/>
            <a:gdLst>
              <a:gd name="T0" fmla="*/ 790321102 w 360"/>
              <a:gd name="T1" fmla="*/ 894730383 h 104"/>
              <a:gd name="T2" fmla="*/ 368816434 w 360"/>
              <a:gd name="T3" fmla="*/ 894730383 h 104"/>
              <a:gd name="T4" fmla="*/ 52688072 w 360"/>
              <a:gd name="T5" fmla="*/ 447363665 h 104"/>
              <a:gd name="T6" fmla="*/ 52688072 w 360"/>
              <a:gd name="T7" fmla="*/ 0 h 104"/>
              <a:gd name="T8" fmla="*/ 0 60000 65536"/>
              <a:gd name="T9" fmla="*/ 0 60000 65536"/>
              <a:gd name="T10" fmla="*/ 0 60000 65536"/>
              <a:gd name="T11" fmla="*/ 0 60000 65536"/>
              <a:gd name="T12" fmla="*/ 0 w 360"/>
              <a:gd name="T13" fmla="*/ 0 h 104"/>
              <a:gd name="T14" fmla="*/ 360 w 360"/>
              <a:gd name="T15" fmla="*/ 104 h 104"/>
            </a:gdLst>
            <a:ahLst/>
            <a:cxnLst>
              <a:cxn ang="T8">
                <a:pos x="T0" y="T1"/>
              </a:cxn>
              <a:cxn ang="T9">
                <a:pos x="T2" y="T3"/>
              </a:cxn>
              <a:cxn ang="T10">
                <a:pos x="T4" y="T5"/>
              </a:cxn>
              <a:cxn ang="T11">
                <a:pos x="T6" y="T7"/>
              </a:cxn>
            </a:cxnLst>
            <a:rect l="T12" t="T13" r="T14" b="T15"/>
            <a:pathLst>
              <a:path w="360" h="104">
                <a:moveTo>
                  <a:pt x="360" y="96"/>
                </a:moveTo>
                <a:cubicBezTo>
                  <a:pt x="292" y="100"/>
                  <a:pt x="224" y="104"/>
                  <a:pt x="168" y="96"/>
                </a:cubicBezTo>
                <a:cubicBezTo>
                  <a:pt x="112" y="88"/>
                  <a:pt x="48" y="64"/>
                  <a:pt x="24" y="48"/>
                </a:cubicBezTo>
                <a:cubicBezTo>
                  <a:pt x="0" y="32"/>
                  <a:pt x="24" y="8"/>
                  <a:pt x="24" y="0"/>
                </a:cubicBezTo>
              </a:path>
            </a:pathLst>
          </a:custGeom>
          <a:noFill/>
          <a:ln w="9525">
            <a:solidFill>
              <a:srgbClr val="FF0000"/>
            </a:solidFill>
            <a:round/>
            <a:headEnd/>
            <a:tailEnd type="stealth" w="lg" len="lg"/>
          </a:ln>
        </p:spPr>
        <p:txBody>
          <a:bodyPr/>
          <a:lstStyle/>
          <a:p>
            <a:endParaRPr lang="sr-Cyrl-CS"/>
          </a:p>
        </p:txBody>
      </p:sp>
      <p:sp>
        <p:nvSpPr>
          <p:cNvPr id="2" name="TextBox 1"/>
          <p:cNvSpPr txBox="1"/>
          <p:nvPr/>
        </p:nvSpPr>
        <p:spPr>
          <a:xfrm>
            <a:off x="6477000" y="1600200"/>
            <a:ext cx="2590800" cy="2862322"/>
          </a:xfrm>
          <a:prstGeom prst="rect">
            <a:avLst/>
          </a:prstGeom>
          <a:noFill/>
        </p:spPr>
        <p:txBody>
          <a:bodyPr wrap="square" rtlCol="0">
            <a:spAutoFit/>
          </a:bodyPr>
          <a:lstStyle/>
          <a:p>
            <a:r>
              <a:rPr lang="sr-Latn-RS" dirty="0"/>
              <a:t>Posle diskretizacije, u digitalnom domenu, „vidimo“ samo odbrike signala, </a:t>
            </a:r>
          </a:p>
          <a:p>
            <a:r>
              <a:rPr lang="sr-Latn-RS" dirty="0"/>
              <a:t>Odbirci signala označeni su sa crvenim kružićima za interval odbiranja </a:t>
            </a:r>
            <a:r>
              <a:rPr lang="el-GR" dirty="0"/>
              <a:t>Δ</a:t>
            </a:r>
            <a:r>
              <a:rPr lang="sr-Latn-RS" i="1" dirty="0"/>
              <a:t>T</a:t>
            </a:r>
            <a:r>
              <a:rPr lang="sr-Latn-RS" baseline="-25000" dirty="0"/>
              <a:t>1</a:t>
            </a:r>
            <a:r>
              <a:rPr lang="sr-Latn-RS" dirty="0"/>
              <a:t>, odnosno zelenim zvezdicama za interval odabiranja </a:t>
            </a:r>
            <a:r>
              <a:rPr lang="el-GR" dirty="0"/>
              <a:t>Δ</a:t>
            </a:r>
            <a:r>
              <a:rPr lang="sr-Latn-RS" i="1" dirty="0"/>
              <a:t>T</a:t>
            </a:r>
            <a:r>
              <a:rPr lang="sr-Latn-RS" baseline="-25000" dirty="0"/>
              <a:t>2</a:t>
            </a:r>
          </a:p>
        </p:txBody>
      </p:sp>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Digitalni</a:t>
            </a:r>
            <a:r>
              <a:rPr lang="en-US" dirty="0"/>
              <a:t> </a:t>
            </a:r>
            <a:r>
              <a:rPr lang="en-US" dirty="0" err="1"/>
              <a:t>merni</a:t>
            </a:r>
            <a:r>
              <a:rPr lang="en-US" dirty="0"/>
              <a:t> </a:t>
            </a:r>
            <a:r>
              <a:rPr lang="en-US" dirty="0" err="1"/>
              <a:t>instrumenti</a:t>
            </a:r>
            <a:r>
              <a:rPr lang="en-US" dirty="0"/>
              <a:t> </a:t>
            </a:r>
            <a:r>
              <a:rPr lang="en-US" dirty="0" err="1"/>
              <a:t>i</a:t>
            </a:r>
            <a:r>
              <a:rPr lang="en-US" dirty="0"/>
              <a:t> </a:t>
            </a:r>
            <a:r>
              <a:rPr lang="en-US" dirty="0" err="1"/>
              <a:t>sistemi</a:t>
            </a:r>
            <a:endParaRPr lang="en-US" dirty="0"/>
          </a:p>
        </p:txBody>
      </p:sp>
      <p:sp>
        <p:nvSpPr>
          <p:cNvPr id="3" name="Content Placeholder 2"/>
          <p:cNvSpPr>
            <a:spLocks noGrp="1"/>
          </p:cNvSpPr>
          <p:nvPr>
            <p:ph idx="1"/>
          </p:nvPr>
        </p:nvSpPr>
        <p:spPr/>
        <p:txBody>
          <a:bodyPr/>
          <a:lstStyle/>
          <a:p>
            <a:r>
              <a:rPr lang="en-US" dirty="0" err="1">
                <a:solidFill>
                  <a:srgbClr val="FF0000"/>
                </a:solidFill>
              </a:rPr>
              <a:t>Instrumenti</a:t>
            </a:r>
            <a:r>
              <a:rPr lang="sr-Latn-RS" dirty="0">
                <a:solidFill>
                  <a:srgbClr val="FF0000"/>
                </a:solidFill>
              </a:rPr>
              <a:t> za merenje napona ili struja (i multimetri)</a:t>
            </a:r>
            <a:r>
              <a:rPr lang="en-US" dirty="0">
                <a:solidFill>
                  <a:srgbClr val="FF0000"/>
                </a:solidFill>
              </a:rPr>
              <a:t>, </a:t>
            </a:r>
            <a:r>
              <a:rPr lang="en-US" dirty="0" err="1">
                <a:solidFill>
                  <a:srgbClr val="FF0000"/>
                </a:solidFill>
              </a:rPr>
              <a:t>po</a:t>
            </a:r>
            <a:r>
              <a:rPr lang="en-US" dirty="0">
                <a:solidFill>
                  <a:srgbClr val="FF0000"/>
                </a:solidFill>
              </a:rPr>
              <a:t> </a:t>
            </a:r>
            <a:r>
              <a:rPr lang="en-US" dirty="0" err="1">
                <a:solidFill>
                  <a:srgbClr val="FF0000"/>
                </a:solidFill>
              </a:rPr>
              <a:t>pravilu</a:t>
            </a:r>
            <a:r>
              <a:rPr lang="sr-Latn-RS" dirty="0">
                <a:solidFill>
                  <a:srgbClr val="FF0000"/>
                </a:solidFill>
              </a:rPr>
              <a:t>,</a:t>
            </a:r>
            <a:r>
              <a:rPr lang="en-US" dirty="0">
                <a:solidFill>
                  <a:srgbClr val="FF0000"/>
                </a:solidFill>
              </a:rPr>
              <a:t> </a:t>
            </a:r>
            <a:r>
              <a:rPr lang="en-US" dirty="0" err="1">
                <a:solidFill>
                  <a:srgbClr val="FF0000"/>
                </a:solidFill>
              </a:rPr>
              <a:t>zapr</a:t>
            </a:r>
            <a:r>
              <a:rPr lang="sr-Latn-RS" dirty="0">
                <a:solidFill>
                  <a:srgbClr val="FF0000"/>
                </a:solidFill>
              </a:rPr>
              <a:t>a</a:t>
            </a:r>
            <a:r>
              <a:rPr lang="en-US" dirty="0" err="1">
                <a:solidFill>
                  <a:srgbClr val="FF0000"/>
                </a:solidFill>
              </a:rPr>
              <a:t>vo</a:t>
            </a:r>
            <a:r>
              <a:rPr lang="en-US" dirty="0">
                <a:solidFill>
                  <a:srgbClr val="FF0000"/>
                </a:solidFill>
              </a:rPr>
              <a:t> </a:t>
            </a:r>
            <a:r>
              <a:rPr lang="en-US" dirty="0" err="1">
                <a:solidFill>
                  <a:srgbClr val="FF0000"/>
                </a:solidFill>
              </a:rPr>
              <a:t>konvertuju</a:t>
            </a:r>
            <a:r>
              <a:rPr lang="en-US" dirty="0">
                <a:solidFill>
                  <a:srgbClr val="FF0000"/>
                </a:solidFill>
              </a:rPr>
              <a:t> </a:t>
            </a:r>
            <a:r>
              <a:rPr lang="en-US" dirty="0" err="1">
                <a:solidFill>
                  <a:srgbClr val="FF0000"/>
                </a:solidFill>
              </a:rPr>
              <a:t>jednu</a:t>
            </a:r>
            <a:r>
              <a:rPr lang="en-US" dirty="0">
                <a:solidFill>
                  <a:srgbClr val="FF0000"/>
                </a:solidFill>
              </a:rPr>
              <a:t> </a:t>
            </a:r>
            <a:r>
              <a:rPr lang="en-US" dirty="0" err="1">
                <a:solidFill>
                  <a:srgbClr val="FF0000"/>
                </a:solidFill>
              </a:rPr>
              <a:t>vrednost</a:t>
            </a:r>
            <a:endParaRPr lang="en-US" dirty="0">
              <a:solidFill>
                <a:srgbClr val="FF0000"/>
              </a:solidFill>
            </a:endParaRPr>
          </a:p>
          <a:p>
            <a:r>
              <a:rPr lang="en-US" dirty="0" err="1"/>
              <a:t>Ako</a:t>
            </a:r>
            <a:r>
              <a:rPr lang="en-US" dirty="0"/>
              <a:t> se </a:t>
            </a:r>
            <a:r>
              <a:rPr lang="en-US" dirty="0" err="1"/>
              <a:t>mer</a:t>
            </a:r>
            <a:r>
              <a:rPr lang="sr-Latn-RS" dirty="0"/>
              <a:t>e</a:t>
            </a:r>
            <a:r>
              <a:rPr lang="en-US" dirty="0"/>
              <a:t> </a:t>
            </a:r>
            <a:r>
              <a:rPr lang="sr-Latn-RS" dirty="0"/>
              <a:t>naizmenični naponi ili struje, procena efektivne vrednosti se radi u analognom domenu</a:t>
            </a:r>
          </a:p>
          <a:p>
            <a:r>
              <a:rPr lang="sr-Latn-RS" dirty="0"/>
              <a:t>Prilagođenja opsega se takođe rade u analognom domenu, pogodnom otporničkom mrežom</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1783597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Digitalni</a:t>
            </a:r>
            <a:r>
              <a:rPr lang="en-US" dirty="0"/>
              <a:t> </a:t>
            </a:r>
            <a:r>
              <a:rPr lang="en-US" dirty="0" err="1"/>
              <a:t>merni</a:t>
            </a:r>
            <a:r>
              <a:rPr lang="en-US" dirty="0"/>
              <a:t> </a:t>
            </a:r>
            <a:r>
              <a:rPr lang="en-US" dirty="0" err="1"/>
              <a:t>instrumenti</a:t>
            </a:r>
            <a:r>
              <a:rPr lang="en-US" dirty="0"/>
              <a:t> </a:t>
            </a:r>
            <a:r>
              <a:rPr lang="en-US" dirty="0" err="1"/>
              <a:t>i</a:t>
            </a:r>
            <a:r>
              <a:rPr lang="en-US" dirty="0"/>
              <a:t> </a:t>
            </a:r>
            <a:r>
              <a:rPr lang="en-US" dirty="0" err="1"/>
              <a:t>sistemi</a:t>
            </a:r>
            <a:endParaRPr lang="en-US" dirty="0"/>
          </a:p>
        </p:txBody>
      </p:sp>
      <p:sp>
        <p:nvSpPr>
          <p:cNvPr id="3" name="Content Placeholder 2"/>
          <p:cNvSpPr>
            <a:spLocks noGrp="1"/>
          </p:cNvSpPr>
          <p:nvPr>
            <p:ph idx="1"/>
          </p:nvPr>
        </p:nvSpPr>
        <p:spPr/>
        <p:txBody>
          <a:bodyPr/>
          <a:lstStyle/>
          <a:p>
            <a:r>
              <a:rPr lang="en-US" dirty="0" err="1">
                <a:solidFill>
                  <a:srgbClr val="FF0000"/>
                </a:solidFill>
              </a:rPr>
              <a:t>Instrumenti</a:t>
            </a:r>
            <a:r>
              <a:rPr lang="sr-Latn-RS" dirty="0">
                <a:solidFill>
                  <a:srgbClr val="FF0000"/>
                </a:solidFill>
              </a:rPr>
              <a:t> za merenje napona ili struja (i multimetri)</a:t>
            </a:r>
            <a:r>
              <a:rPr lang="en-US" dirty="0">
                <a:solidFill>
                  <a:srgbClr val="FF0000"/>
                </a:solidFill>
              </a:rPr>
              <a:t>, </a:t>
            </a:r>
            <a:r>
              <a:rPr lang="en-US" dirty="0" err="1">
                <a:solidFill>
                  <a:srgbClr val="FF0000"/>
                </a:solidFill>
              </a:rPr>
              <a:t>po</a:t>
            </a:r>
            <a:r>
              <a:rPr lang="en-US" dirty="0">
                <a:solidFill>
                  <a:srgbClr val="FF0000"/>
                </a:solidFill>
              </a:rPr>
              <a:t> </a:t>
            </a:r>
            <a:r>
              <a:rPr lang="en-US" dirty="0" err="1">
                <a:solidFill>
                  <a:srgbClr val="FF0000"/>
                </a:solidFill>
              </a:rPr>
              <a:t>pravilu</a:t>
            </a:r>
            <a:r>
              <a:rPr lang="sr-Latn-RS" dirty="0">
                <a:solidFill>
                  <a:srgbClr val="FF0000"/>
                </a:solidFill>
              </a:rPr>
              <a:t>,</a:t>
            </a:r>
            <a:r>
              <a:rPr lang="en-US" dirty="0">
                <a:solidFill>
                  <a:srgbClr val="FF0000"/>
                </a:solidFill>
              </a:rPr>
              <a:t> </a:t>
            </a:r>
            <a:r>
              <a:rPr lang="en-US" dirty="0" err="1">
                <a:solidFill>
                  <a:srgbClr val="FF0000"/>
                </a:solidFill>
              </a:rPr>
              <a:t>zapr</a:t>
            </a:r>
            <a:r>
              <a:rPr lang="sr-Latn-RS" dirty="0">
                <a:solidFill>
                  <a:srgbClr val="FF0000"/>
                </a:solidFill>
              </a:rPr>
              <a:t>a</a:t>
            </a:r>
            <a:r>
              <a:rPr lang="en-US" dirty="0" err="1">
                <a:solidFill>
                  <a:srgbClr val="FF0000"/>
                </a:solidFill>
              </a:rPr>
              <a:t>vo</a:t>
            </a:r>
            <a:r>
              <a:rPr lang="en-US" dirty="0">
                <a:solidFill>
                  <a:srgbClr val="FF0000"/>
                </a:solidFill>
              </a:rPr>
              <a:t> </a:t>
            </a:r>
            <a:r>
              <a:rPr lang="en-US" dirty="0" err="1">
                <a:solidFill>
                  <a:srgbClr val="FF0000"/>
                </a:solidFill>
              </a:rPr>
              <a:t>konvertuju</a:t>
            </a:r>
            <a:r>
              <a:rPr lang="en-US" dirty="0">
                <a:solidFill>
                  <a:srgbClr val="FF0000"/>
                </a:solidFill>
              </a:rPr>
              <a:t> </a:t>
            </a:r>
            <a:r>
              <a:rPr lang="en-US" dirty="0" err="1">
                <a:solidFill>
                  <a:srgbClr val="FF0000"/>
                </a:solidFill>
              </a:rPr>
              <a:t>jednu</a:t>
            </a:r>
            <a:r>
              <a:rPr lang="en-US" dirty="0">
                <a:solidFill>
                  <a:srgbClr val="FF0000"/>
                </a:solidFill>
              </a:rPr>
              <a:t> </a:t>
            </a:r>
            <a:r>
              <a:rPr lang="en-US" dirty="0" err="1">
                <a:solidFill>
                  <a:srgbClr val="FF0000"/>
                </a:solidFill>
              </a:rPr>
              <a:t>vrednost</a:t>
            </a:r>
            <a:endParaRPr lang="en-US" dirty="0">
              <a:solidFill>
                <a:srgbClr val="FF0000"/>
              </a:solidFill>
            </a:endParaRPr>
          </a:p>
          <a:p>
            <a:r>
              <a:rPr lang="sr-Latn-RS" dirty="0"/>
              <a:t>Za ovaj tip merenja brzina konverzije nije kritična, odnosno biraju se jednostavni konvertori koji mogu da obezbede bolju rezoluciju (u multimetrima, često se koriste konvertori sa dvojnim nagibom)</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2383028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Digitalni</a:t>
            </a:r>
            <a:r>
              <a:rPr lang="en-US" dirty="0"/>
              <a:t> </a:t>
            </a:r>
            <a:r>
              <a:rPr lang="en-US" dirty="0" err="1"/>
              <a:t>merni</a:t>
            </a:r>
            <a:r>
              <a:rPr lang="en-US" dirty="0"/>
              <a:t> </a:t>
            </a:r>
            <a:r>
              <a:rPr lang="en-US" dirty="0" err="1"/>
              <a:t>instrumenti</a:t>
            </a:r>
            <a:r>
              <a:rPr lang="en-US" dirty="0"/>
              <a:t> </a:t>
            </a:r>
            <a:r>
              <a:rPr lang="en-US" dirty="0" err="1"/>
              <a:t>i</a:t>
            </a:r>
            <a:r>
              <a:rPr lang="en-US" dirty="0"/>
              <a:t> </a:t>
            </a:r>
            <a:r>
              <a:rPr lang="en-US" dirty="0" err="1"/>
              <a:t>sistemi</a:t>
            </a:r>
            <a:endParaRPr lang="en-US" dirty="0"/>
          </a:p>
        </p:txBody>
      </p:sp>
      <p:sp>
        <p:nvSpPr>
          <p:cNvPr id="3" name="Content Placeholder 2"/>
          <p:cNvSpPr>
            <a:spLocks noGrp="1"/>
          </p:cNvSpPr>
          <p:nvPr>
            <p:ph idx="1"/>
          </p:nvPr>
        </p:nvSpPr>
        <p:spPr/>
        <p:txBody>
          <a:bodyPr/>
          <a:lstStyle/>
          <a:p>
            <a:r>
              <a:rPr lang="sr-Latn-RS" dirty="0">
                <a:solidFill>
                  <a:srgbClr val="FF0000"/>
                </a:solidFill>
              </a:rPr>
              <a:t>Osciloskopi (i virtueni i</a:t>
            </a:r>
            <a:r>
              <a:rPr lang="en-US" dirty="0" err="1">
                <a:solidFill>
                  <a:srgbClr val="FF0000"/>
                </a:solidFill>
              </a:rPr>
              <a:t>nstrumenti</a:t>
            </a:r>
            <a:r>
              <a:rPr lang="sr-Latn-RS" dirty="0">
                <a:solidFill>
                  <a:srgbClr val="FF0000"/>
                </a:solidFill>
              </a:rPr>
              <a:t>) „prate“ izgled signala u funkciji vremena, pa zbog toga konvertuju veliki broj odbiraka signala</a:t>
            </a:r>
            <a:endParaRPr lang="en-US" dirty="0">
              <a:solidFill>
                <a:srgbClr val="FF0000"/>
              </a:solidFill>
            </a:endParaRPr>
          </a:p>
          <a:p>
            <a:r>
              <a:rPr lang="sr-Latn-RS" dirty="0"/>
              <a:t>Rezolucija po vremenu sa kojom se „uzimaju odbirci“ signal mora da zadovolji teoremu o odabiranju</a:t>
            </a:r>
          </a:p>
          <a:p>
            <a:r>
              <a:rPr lang="sr-Latn-RS" dirty="0"/>
              <a:t>Dobijeni odbirci se, makar privremeno, čuvaju i, na neki način obrađuju</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2670439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Digitalni</a:t>
            </a:r>
            <a:r>
              <a:rPr lang="en-US" dirty="0"/>
              <a:t> </a:t>
            </a:r>
            <a:r>
              <a:rPr lang="en-US" dirty="0" err="1"/>
              <a:t>merni</a:t>
            </a:r>
            <a:r>
              <a:rPr lang="en-US" dirty="0"/>
              <a:t> </a:t>
            </a:r>
            <a:r>
              <a:rPr lang="en-US" dirty="0" err="1"/>
              <a:t>instrumenti</a:t>
            </a:r>
            <a:r>
              <a:rPr lang="en-US" dirty="0"/>
              <a:t> </a:t>
            </a:r>
            <a:r>
              <a:rPr lang="en-US" dirty="0" err="1"/>
              <a:t>i</a:t>
            </a:r>
            <a:r>
              <a:rPr lang="en-US" dirty="0"/>
              <a:t> </a:t>
            </a:r>
            <a:r>
              <a:rPr lang="en-US" dirty="0" err="1"/>
              <a:t>sistemi</a:t>
            </a:r>
            <a:endParaRPr lang="en-US" dirty="0"/>
          </a:p>
        </p:txBody>
      </p:sp>
      <p:sp>
        <p:nvSpPr>
          <p:cNvPr id="3" name="Content Placeholder 2"/>
          <p:cNvSpPr>
            <a:spLocks noGrp="1"/>
          </p:cNvSpPr>
          <p:nvPr>
            <p:ph idx="1"/>
          </p:nvPr>
        </p:nvSpPr>
        <p:spPr/>
        <p:txBody>
          <a:bodyPr/>
          <a:lstStyle/>
          <a:p>
            <a:r>
              <a:rPr lang="sr-Latn-RS" dirty="0">
                <a:solidFill>
                  <a:srgbClr val="FF0000"/>
                </a:solidFill>
              </a:rPr>
              <a:t>Osciloskopi (i virtueni i</a:t>
            </a:r>
            <a:r>
              <a:rPr lang="en-US" dirty="0" err="1">
                <a:solidFill>
                  <a:srgbClr val="FF0000"/>
                </a:solidFill>
              </a:rPr>
              <a:t>nstrumenti</a:t>
            </a:r>
            <a:r>
              <a:rPr lang="sr-Latn-RS" dirty="0">
                <a:solidFill>
                  <a:srgbClr val="FF0000"/>
                </a:solidFill>
              </a:rPr>
              <a:t>) „prate“ izgled signala u funkciji vremena, pa zbog toga konvertuju veliki broj odbiraka signala</a:t>
            </a:r>
            <a:endParaRPr lang="en-US" dirty="0">
              <a:solidFill>
                <a:srgbClr val="FF0000"/>
              </a:solidFill>
            </a:endParaRPr>
          </a:p>
          <a:p>
            <a:r>
              <a:rPr lang="sr-Latn-RS" dirty="0"/>
              <a:t>Na primer, savremeni digitalni osciloskopi mogu da prikažu i neke rezultate merenja, recimo, srednju ili efektivnu vrednost</a:t>
            </a:r>
          </a:p>
          <a:p>
            <a:r>
              <a:rPr lang="sr-Latn-RS" dirty="0"/>
              <a:t>Te vrednosti se dobijaju u diskretnom domenu, jednostavnim računskim operacijama nad prikupljenim podacima</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249789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Digitalni</a:t>
            </a:r>
            <a:r>
              <a:rPr lang="en-US" dirty="0"/>
              <a:t> </a:t>
            </a:r>
            <a:r>
              <a:rPr lang="en-US" dirty="0" err="1"/>
              <a:t>merni</a:t>
            </a:r>
            <a:r>
              <a:rPr lang="en-US" dirty="0"/>
              <a:t> </a:t>
            </a:r>
            <a:r>
              <a:rPr lang="en-US" dirty="0" err="1"/>
              <a:t>instrumenti</a:t>
            </a:r>
            <a:r>
              <a:rPr lang="en-US" dirty="0"/>
              <a:t> </a:t>
            </a:r>
            <a:r>
              <a:rPr lang="en-US" dirty="0" err="1"/>
              <a:t>i</a:t>
            </a:r>
            <a:r>
              <a:rPr lang="en-US" dirty="0"/>
              <a:t> </a:t>
            </a:r>
            <a:r>
              <a:rPr lang="en-US" dirty="0" err="1"/>
              <a:t>sistemi</a:t>
            </a:r>
            <a:endParaRPr lang="en-US" dirty="0"/>
          </a:p>
        </p:txBody>
      </p:sp>
      <p:sp>
        <p:nvSpPr>
          <p:cNvPr id="3" name="Content Placeholder 2"/>
          <p:cNvSpPr>
            <a:spLocks noGrp="1"/>
          </p:cNvSpPr>
          <p:nvPr>
            <p:ph idx="1"/>
          </p:nvPr>
        </p:nvSpPr>
        <p:spPr/>
        <p:txBody>
          <a:bodyPr/>
          <a:lstStyle/>
          <a:p>
            <a:r>
              <a:rPr lang="sr-Latn-RS" dirty="0">
                <a:solidFill>
                  <a:srgbClr val="FF0000"/>
                </a:solidFill>
              </a:rPr>
              <a:t>Osciloskopi (i virtueni i</a:t>
            </a:r>
            <a:r>
              <a:rPr lang="en-US" dirty="0" err="1">
                <a:solidFill>
                  <a:srgbClr val="FF0000"/>
                </a:solidFill>
              </a:rPr>
              <a:t>nstrumenti</a:t>
            </a:r>
            <a:r>
              <a:rPr lang="sr-Latn-RS" dirty="0">
                <a:solidFill>
                  <a:srgbClr val="FF0000"/>
                </a:solidFill>
              </a:rPr>
              <a:t>) „prate“ izgled signala u funkciji vremena, pa zbog toga konvertuju veliki broj odbiraka signala</a:t>
            </a:r>
            <a:endParaRPr lang="en-US" dirty="0">
              <a:solidFill>
                <a:srgbClr val="FF0000"/>
              </a:solidFill>
            </a:endParaRPr>
          </a:p>
          <a:p>
            <a:r>
              <a:rPr lang="sr-Latn-RS" dirty="0"/>
              <a:t>U ovom slučaju se koriste brzi konvertori (broja odbiraka u sekundi je važan parametar sistema jer određuje maksimalnu frekvenciju </a:t>
            </a:r>
            <a:r>
              <a:rPr lang="sr-Latn-RS"/>
              <a:t>signala koji je moguće meriti/obrađivati sa datim sistemom)</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3273713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r-Latn-CS"/>
              <a:t>Digitalni multimetar</a:t>
            </a:r>
            <a:endParaRPr lang="en-US"/>
          </a:p>
        </p:txBody>
      </p:sp>
      <p:pic>
        <p:nvPicPr>
          <p:cNvPr id="3" name="Picture 2"/>
          <p:cNvPicPr>
            <a:picLocks noChangeAspect="1"/>
          </p:cNvPicPr>
          <p:nvPr/>
        </p:nvPicPr>
        <p:blipFill>
          <a:blip r:embed="rId2"/>
          <a:stretch>
            <a:fillRect/>
          </a:stretch>
        </p:blipFill>
        <p:spPr>
          <a:xfrm>
            <a:off x="202359" y="2514600"/>
            <a:ext cx="8739282" cy="1784800"/>
          </a:xfrm>
          <a:prstGeom prst="rect">
            <a:avLst/>
          </a:prstGeom>
        </p:spPr>
      </p:pic>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sr-Latn-CS" sz="4000"/>
              <a:t>Digitalni multimetar</a:t>
            </a:r>
            <a:br>
              <a:rPr lang="sr-Latn-CS" sz="4000"/>
            </a:br>
            <a:r>
              <a:rPr lang="sr-Latn-CS" sz="4000"/>
              <a:t>ulazno kolo</a:t>
            </a:r>
            <a:endParaRPr lang="en-US" sz="4000"/>
          </a:p>
        </p:txBody>
      </p:sp>
      <p:sp>
        <p:nvSpPr>
          <p:cNvPr id="38916" name="Text Box 6"/>
          <p:cNvSpPr txBox="1">
            <a:spLocks noChangeArrowheads="1"/>
          </p:cNvSpPr>
          <p:nvPr/>
        </p:nvSpPr>
        <p:spPr bwMode="auto">
          <a:xfrm>
            <a:off x="762000" y="6019800"/>
            <a:ext cx="3124200" cy="366713"/>
          </a:xfrm>
          <a:prstGeom prst="rect">
            <a:avLst/>
          </a:prstGeom>
          <a:noFill/>
          <a:ln w="9525">
            <a:noFill/>
            <a:miter lim="800000"/>
            <a:headEnd/>
            <a:tailEnd/>
          </a:ln>
        </p:spPr>
        <p:txBody>
          <a:bodyPr>
            <a:spAutoFit/>
          </a:bodyPr>
          <a:lstStyle/>
          <a:p>
            <a:pPr>
              <a:spcBef>
                <a:spcPct val="50000"/>
              </a:spcBef>
            </a:pPr>
            <a:r>
              <a:rPr lang="sr-Latn-CS"/>
              <a:t>Merenje struje</a:t>
            </a:r>
            <a:endParaRPr lang="en-US"/>
          </a:p>
        </p:txBody>
      </p:sp>
      <p:sp>
        <p:nvSpPr>
          <p:cNvPr id="38917" name="Line 7"/>
          <p:cNvSpPr>
            <a:spLocks noChangeShapeType="1"/>
          </p:cNvSpPr>
          <p:nvPr/>
        </p:nvSpPr>
        <p:spPr bwMode="auto">
          <a:xfrm flipV="1">
            <a:off x="1143000" y="4912156"/>
            <a:ext cx="228600" cy="1183843"/>
          </a:xfrm>
          <a:prstGeom prst="line">
            <a:avLst/>
          </a:prstGeom>
          <a:noFill/>
          <a:ln w="9525">
            <a:solidFill>
              <a:schemeClr val="tx1"/>
            </a:solidFill>
            <a:round/>
            <a:headEnd/>
            <a:tailEnd type="triangle" w="med" len="med"/>
          </a:ln>
        </p:spPr>
        <p:txBody>
          <a:bodyPr/>
          <a:lstStyle/>
          <a:p>
            <a:endParaRPr lang="sr-Cyrl-CS"/>
          </a:p>
        </p:txBody>
      </p:sp>
      <p:sp>
        <p:nvSpPr>
          <p:cNvPr id="38918" name="Text Box 8"/>
          <p:cNvSpPr txBox="1">
            <a:spLocks noChangeArrowheads="1"/>
          </p:cNvSpPr>
          <p:nvPr/>
        </p:nvSpPr>
        <p:spPr bwMode="auto">
          <a:xfrm>
            <a:off x="304800" y="1676400"/>
            <a:ext cx="3429000" cy="366713"/>
          </a:xfrm>
          <a:prstGeom prst="rect">
            <a:avLst/>
          </a:prstGeom>
          <a:noFill/>
          <a:ln w="9525">
            <a:noFill/>
            <a:miter lim="800000"/>
            <a:headEnd/>
            <a:tailEnd/>
          </a:ln>
        </p:spPr>
        <p:txBody>
          <a:bodyPr>
            <a:spAutoFit/>
          </a:bodyPr>
          <a:lstStyle/>
          <a:p>
            <a:pPr>
              <a:spcBef>
                <a:spcPct val="50000"/>
              </a:spcBef>
            </a:pPr>
            <a:r>
              <a:rPr lang="sr-Latn-CS"/>
              <a:t>Merenja napona i otpornosti</a:t>
            </a:r>
            <a:endParaRPr lang="en-US"/>
          </a:p>
        </p:txBody>
      </p:sp>
      <p:sp>
        <p:nvSpPr>
          <p:cNvPr id="38919" name="Line 9"/>
          <p:cNvSpPr>
            <a:spLocks noChangeShapeType="1"/>
          </p:cNvSpPr>
          <p:nvPr/>
        </p:nvSpPr>
        <p:spPr bwMode="auto">
          <a:xfrm>
            <a:off x="1143000" y="2133600"/>
            <a:ext cx="228600" cy="609600"/>
          </a:xfrm>
          <a:prstGeom prst="line">
            <a:avLst/>
          </a:prstGeom>
          <a:noFill/>
          <a:ln w="9525">
            <a:solidFill>
              <a:schemeClr val="tx1"/>
            </a:solidFill>
            <a:round/>
            <a:headEnd/>
            <a:tailEnd type="triangle" w="med" len="med"/>
          </a:ln>
        </p:spPr>
        <p:txBody>
          <a:bodyPr/>
          <a:lstStyle/>
          <a:p>
            <a:endParaRPr lang="sr-Cyrl-CS"/>
          </a:p>
        </p:txBody>
      </p:sp>
      <p:sp>
        <p:nvSpPr>
          <p:cNvPr id="38920" name="Oval 10"/>
          <p:cNvSpPr>
            <a:spLocks noChangeArrowheads="1"/>
          </p:cNvSpPr>
          <p:nvPr/>
        </p:nvSpPr>
        <p:spPr bwMode="auto">
          <a:xfrm>
            <a:off x="1981200" y="4191000"/>
            <a:ext cx="2895600" cy="990600"/>
          </a:xfrm>
          <a:prstGeom prst="ellipse">
            <a:avLst/>
          </a:prstGeom>
          <a:noFill/>
          <a:ln w="9525">
            <a:solidFill>
              <a:srgbClr val="FF0000"/>
            </a:solidFill>
            <a:round/>
            <a:headEnd/>
            <a:tailEnd/>
          </a:ln>
        </p:spPr>
        <p:txBody>
          <a:bodyPr wrap="none" anchor="ctr"/>
          <a:lstStyle/>
          <a:p>
            <a:endParaRPr lang="sr-Cyrl-CS"/>
          </a:p>
        </p:txBody>
      </p:sp>
      <p:sp>
        <p:nvSpPr>
          <p:cNvPr id="38921" name="Oval 11"/>
          <p:cNvSpPr>
            <a:spLocks noChangeArrowheads="1"/>
          </p:cNvSpPr>
          <p:nvPr/>
        </p:nvSpPr>
        <p:spPr bwMode="auto">
          <a:xfrm>
            <a:off x="2057400" y="2362200"/>
            <a:ext cx="2895600" cy="990600"/>
          </a:xfrm>
          <a:prstGeom prst="ellipse">
            <a:avLst/>
          </a:prstGeom>
          <a:noFill/>
          <a:ln w="9525">
            <a:solidFill>
              <a:srgbClr val="FF0000"/>
            </a:solidFill>
            <a:round/>
            <a:headEnd/>
            <a:tailEnd/>
          </a:ln>
        </p:spPr>
        <p:txBody>
          <a:bodyPr wrap="none" anchor="ctr"/>
          <a:lstStyle/>
          <a:p>
            <a:endParaRPr lang="sr-Cyrl-CS"/>
          </a:p>
        </p:txBody>
      </p:sp>
      <p:sp>
        <p:nvSpPr>
          <p:cNvPr id="38922" name="Text Box 12"/>
          <p:cNvSpPr txBox="1">
            <a:spLocks noChangeArrowheads="1"/>
          </p:cNvSpPr>
          <p:nvPr/>
        </p:nvSpPr>
        <p:spPr bwMode="auto">
          <a:xfrm>
            <a:off x="5699125" y="2017713"/>
            <a:ext cx="1441450" cy="366712"/>
          </a:xfrm>
          <a:prstGeom prst="rect">
            <a:avLst/>
          </a:prstGeom>
          <a:noFill/>
          <a:ln w="9525">
            <a:noFill/>
            <a:miter lim="800000"/>
            <a:headEnd/>
            <a:tailEnd/>
          </a:ln>
        </p:spPr>
        <p:txBody>
          <a:bodyPr wrap="none">
            <a:spAutoFit/>
          </a:bodyPr>
          <a:lstStyle/>
          <a:p>
            <a:r>
              <a:rPr lang="sr-Latn-CS"/>
              <a:t>Više opsega</a:t>
            </a:r>
            <a:endParaRPr lang="en-US"/>
          </a:p>
        </p:txBody>
      </p:sp>
      <p:sp>
        <p:nvSpPr>
          <p:cNvPr id="38923" name="Line 13"/>
          <p:cNvSpPr>
            <a:spLocks noChangeShapeType="1"/>
          </p:cNvSpPr>
          <p:nvPr/>
        </p:nvSpPr>
        <p:spPr bwMode="auto">
          <a:xfrm flipH="1">
            <a:off x="4953000" y="2286000"/>
            <a:ext cx="838200" cy="381000"/>
          </a:xfrm>
          <a:prstGeom prst="line">
            <a:avLst/>
          </a:prstGeom>
          <a:noFill/>
          <a:ln w="9525">
            <a:solidFill>
              <a:srgbClr val="FF0000"/>
            </a:solidFill>
            <a:round/>
            <a:headEnd/>
            <a:tailEnd type="triangle" w="med" len="med"/>
          </a:ln>
        </p:spPr>
        <p:txBody>
          <a:bodyPr/>
          <a:lstStyle/>
          <a:p>
            <a:endParaRPr lang="sr-Cyrl-CS"/>
          </a:p>
        </p:txBody>
      </p:sp>
      <p:sp>
        <p:nvSpPr>
          <p:cNvPr id="38924" name="Line 14"/>
          <p:cNvSpPr>
            <a:spLocks noChangeShapeType="1"/>
          </p:cNvSpPr>
          <p:nvPr/>
        </p:nvSpPr>
        <p:spPr bwMode="auto">
          <a:xfrm flipH="1">
            <a:off x="4572000" y="2362200"/>
            <a:ext cx="1219200" cy="1828800"/>
          </a:xfrm>
          <a:prstGeom prst="line">
            <a:avLst/>
          </a:prstGeom>
          <a:noFill/>
          <a:ln w="9525">
            <a:solidFill>
              <a:srgbClr val="FF0000"/>
            </a:solidFill>
            <a:round/>
            <a:headEnd/>
            <a:tailEnd type="triangle" w="med" len="med"/>
          </a:ln>
        </p:spPr>
        <p:txBody>
          <a:bodyPr/>
          <a:lstStyle/>
          <a:p>
            <a:endParaRPr lang="sr-Cyrl-CS"/>
          </a:p>
        </p:txBody>
      </p:sp>
      <p:sp>
        <p:nvSpPr>
          <p:cNvPr id="38925" name="Line 15"/>
          <p:cNvSpPr>
            <a:spLocks noChangeShapeType="1"/>
          </p:cNvSpPr>
          <p:nvPr/>
        </p:nvSpPr>
        <p:spPr bwMode="auto">
          <a:xfrm flipH="1" flipV="1">
            <a:off x="7467600" y="4988356"/>
            <a:ext cx="76200" cy="879043"/>
          </a:xfrm>
          <a:prstGeom prst="line">
            <a:avLst/>
          </a:prstGeom>
          <a:noFill/>
          <a:ln w="9525">
            <a:solidFill>
              <a:schemeClr val="tx1"/>
            </a:solidFill>
            <a:round/>
            <a:headEnd/>
            <a:tailEnd type="triangle" w="med" len="med"/>
          </a:ln>
        </p:spPr>
        <p:txBody>
          <a:bodyPr/>
          <a:lstStyle/>
          <a:p>
            <a:endParaRPr lang="sr-Cyrl-CS"/>
          </a:p>
        </p:txBody>
      </p:sp>
      <p:sp>
        <p:nvSpPr>
          <p:cNvPr id="38926" name="Line 16"/>
          <p:cNvSpPr>
            <a:spLocks noChangeShapeType="1"/>
          </p:cNvSpPr>
          <p:nvPr/>
        </p:nvSpPr>
        <p:spPr bwMode="auto">
          <a:xfrm flipH="1" flipV="1">
            <a:off x="6400800" y="3682864"/>
            <a:ext cx="990600" cy="2260736"/>
          </a:xfrm>
          <a:prstGeom prst="line">
            <a:avLst/>
          </a:prstGeom>
          <a:noFill/>
          <a:ln w="9525">
            <a:solidFill>
              <a:schemeClr val="tx1"/>
            </a:solidFill>
            <a:round/>
            <a:headEnd/>
            <a:tailEnd type="triangle" w="med" len="med"/>
          </a:ln>
        </p:spPr>
        <p:txBody>
          <a:bodyPr/>
          <a:lstStyle/>
          <a:p>
            <a:endParaRPr lang="sr-Cyrl-CS"/>
          </a:p>
        </p:txBody>
      </p:sp>
      <p:sp>
        <p:nvSpPr>
          <p:cNvPr id="38927" name="Text Box 17"/>
          <p:cNvSpPr txBox="1">
            <a:spLocks noChangeArrowheads="1"/>
          </p:cNvSpPr>
          <p:nvPr/>
        </p:nvSpPr>
        <p:spPr bwMode="auto">
          <a:xfrm>
            <a:off x="6248400" y="6019800"/>
            <a:ext cx="2667000" cy="641350"/>
          </a:xfrm>
          <a:prstGeom prst="rect">
            <a:avLst/>
          </a:prstGeom>
          <a:noFill/>
          <a:ln w="9525">
            <a:noFill/>
            <a:miter lim="800000"/>
            <a:headEnd/>
            <a:tailEnd/>
          </a:ln>
        </p:spPr>
        <p:txBody>
          <a:bodyPr>
            <a:spAutoFit/>
          </a:bodyPr>
          <a:lstStyle/>
          <a:p>
            <a:pPr>
              <a:spcBef>
                <a:spcPct val="50000"/>
              </a:spcBef>
            </a:pPr>
            <a:r>
              <a:rPr lang="sr-Latn-CS"/>
              <a:t>Merenje naizmenične ili jednosmerne veličine</a:t>
            </a:r>
            <a:endParaRPr lang="en-US"/>
          </a:p>
        </p:txBody>
      </p:sp>
      <p:sp>
        <p:nvSpPr>
          <p:cNvPr id="38928" name="Text Box 18"/>
          <p:cNvSpPr txBox="1">
            <a:spLocks noChangeArrowheads="1"/>
          </p:cNvSpPr>
          <p:nvPr/>
        </p:nvSpPr>
        <p:spPr bwMode="auto">
          <a:xfrm>
            <a:off x="3352800" y="5638800"/>
            <a:ext cx="2590800" cy="641350"/>
          </a:xfrm>
          <a:prstGeom prst="rect">
            <a:avLst/>
          </a:prstGeom>
          <a:noFill/>
          <a:ln w="9525">
            <a:noFill/>
            <a:miter lim="800000"/>
            <a:headEnd/>
            <a:tailEnd/>
          </a:ln>
        </p:spPr>
        <p:txBody>
          <a:bodyPr>
            <a:spAutoFit/>
          </a:bodyPr>
          <a:lstStyle/>
          <a:p>
            <a:pPr>
              <a:spcBef>
                <a:spcPct val="50000"/>
              </a:spcBef>
            </a:pPr>
            <a:r>
              <a:rPr lang="sr-Latn-CS"/>
              <a:t>Ispravljač ili konvertor AC u True RMS</a:t>
            </a:r>
            <a:endParaRPr lang="en-US"/>
          </a:p>
        </p:txBody>
      </p:sp>
      <p:sp>
        <p:nvSpPr>
          <p:cNvPr id="38929" name="Line 19"/>
          <p:cNvSpPr>
            <a:spLocks noChangeShapeType="1"/>
          </p:cNvSpPr>
          <p:nvPr/>
        </p:nvSpPr>
        <p:spPr bwMode="auto">
          <a:xfrm flipV="1">
            <a:off x="4114800" y="4621076"/>
            <a:ext cx="1676400" cy="1093923"/>
          </a:xfrm>
          <a:prstGeom prst="line">
            <a:avLst/>
          </a:prstGeom>
          <a:noFill/>
          <a:ln w="9525">
            <a:solidFill>
              <a:schemeClr val="tx1"/>
            </a:solidFill>
            <a:round/>
            <a:headEnd/>
            <a:tailEnd type="triangle" w="med" len="med"/>
          </a:ln>
        </p:spPr>
        <p:txBody>
          <a:bodyPr/>
          <a:lstStyle/>
          <a:p>
            <a:endParaRPr lang="sr-Cyrl-CS"/>
          </a:p>
        </p:txBody>
      </p:sp>
      <p:sp>
        <p:nvSpPr>
          <p:cNvPr id="38930" name="Line 20"/>
          <p:cNvSpPr>
            <a:spLocks noChangeShapeType="1"/>
          </p:cNvSpPr>
          <p:nvPr/>
        </p:nvSpPr>
        <p:spPr bwMode="auto">
          <a:xfrm>
            <a:off x="8077200" y="2438400"/>
            <a:ext cx="228600" cy="838200"/>
          </a:xfrm>
          <a:prstGeom prst="line">
            <a:avLst/>
          </a:prstGeom>
          <a:noFill/>
          <a:ln w="9525">
            <a:solidFill>
              <a:schemeClr val="tx1"/>
            </a:solidFill>
            <a:round/>
            <a:headEnd/>
            <a:tailEnd type="triangle" w="med" len="med"/>
          </a:ln>
        </p:spPr>
        <p:txBody>
          <a:bodyPr/>
          <a:lstStyle/>
          <a:p>
            <a:endParaRPr lang="sr-Cyrl-CS"/>
          </a:p>
        </p:txBody>
      </p:sp>
      <p:sp>
        <p:nvSpPr>
          <p:cNvPr id="38931" name="Text Box 21"/>
          <p:cNvSpPr txBox="1">
            <a:spLocks noChangeArrowheads="1"/>
          </p:cNvSpPr>
          <p:nvPr/>
        </p:nvSpPr>
        <p:spPr bwMode="auto">
          <a:xfrm>
            <a:off x="7391400" y="1506538"/>
            <a:ext cx="1371600" cy="779462"/>
          </a:xfrm>
          <a:prstGeom prst="rect">
            <a:avLst/>
          </a:prstGeom>
          <a:noFill/>
          <a:ln w="9525">
            <a:noFill/>
            <a:miter lim="800000"/>
            <a:headEnd/>
            <a:tailEnd/>
          </a:ln>
        </p:spPr>
        <p:txBody>
          <a:bodyPr>
            <a:spAutoFit/>
          </a:bodyPr>
          <a:lstStyle/>
          <a:p>
            <a:pPr>
              <a:spcBef>
                <a:spcPct val="50000"/>
              </a:spcBef>
            </a:pPr>
            <a:r>
              <a:rPr lang="sr-Latn-CS"/>
              <a:t>A/D</a:t>
            </a:r>
          </a:p>
          <a:p>
            <a:pPr>
              <a:spcBef>
                <a:spcPct val="50000"/>
              </a:spcBef>
            </a:pPr>
            <a:r>
              <a:rPr lang="sr-Latn-CS"/>
              <a:t>konvertor</a:t>
            </a:r>
            <a:endParaRPr lang="en-US"/>
          </a:p>
        </p:txBody>
      </p:sp>
      <p:pic>
        <p:nvPicPr>
          <p:cNvPr id="2" name="Picture 1"/>
          <p:cNvPicPr>
            <a:picLocks noChangeAspect="1"/>
          </p:cNvPicPr>
          <p:nvPr/>
        </p:nvPicPr>
        <p:blipFill>
          <a:blip r:embed="rId2"/>
          <a:stretch>
            <a:fillRect/>
          </a:stretch>
        </p:blipFill>
        <p:spPr>
          <a:xfrm>
            <a:off x="681562" y="2716077"/>
            <a:ext cx="7933276" cy="2196080"/>
          </a:xfrm>
          <a:prstGeom prst="rect">
            <a:avLst/>
          </a:prstGeom>
        </p:spPr>
      </p:pic>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sr-Latn-CS" sz="4000"/>
              <a:t>Digitalni multimetar</a:t>
            </a:r>
            <a:br>
              <a:rPr lang="sr-Latn-CS" sz="4000"/>
            </a:br>
            <a:r>
              <a:rPr lang="sr-Latn-CS" sz="4000"/>
              <a:t>ulazno kolo</a:t>
            </a:r>
            <a:endParaRPr lang="en-US" sz="4000"/>
          </a:p>
        </p:txBody>
      </p:sp>
      <p:pic>
        <p:nvPicPr>
          <p:cNvPr id="2" name="Picture 1"/>
          <p:cNvPicPr>
            <a:picLocks noChangeAspect="1"/>
          </p:cNvPicPr>
          <p:nvPr/>
        </p:nvPicPr>
        <p:blipFill>
          <a:blip r:embed="rId3"/>
          <a:stretch>
            <a:fillRect/>
          </a:stretch>
        </p:blipFill>
        <p:spPr>
          <a:xfrm>
            <a:off x="3503081" y="5181600"/>
            <a:ext cx="5033438" cy="1393350"/>
          </a:xfrm>
          <a:prstGeom prst="rect">
            <a:avLst/>
          </a:prstGeom>
        </p:spPr>
      </p:pic>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
        <p:nvSpPr>
          <p:cNvPr id="7" name="TextBox 6"/>
          <p:cNvSpPr txBox="1"/>
          <p:nvPr/>
        </p:nvSpPr>
        <p:spPr>
          <a:xfrm>
            <a:off x="4058706" y="3506329"/>
            <a:ext cx="4726519" cy="1200329"/>
          </a:xfrm>
          <a:prstGeom prst="rect">
            <a:avLst/>
          </a:prstGeom>
          <a:noFill/>
        </p:spPr>
        <p:txBody>
          <a:bodyPr wrap="square" rtlCol="0">
            <a:spAutoFit/>
          </a:bodyPr>
          <a:lstStyle/>
          <a:p>
            <a:r>
              <a:rPr lang="en-US" dirty="0" err="1"/>
              <a:t>Mre</a:t>
            </a:r>
            <a:r>
              <a:rPr lang="sr-Latn-RS" dirty="0"/>
              <a:t>ž</a:t>
            </a:r>
            <a:r>
              <a:rPr lang="en-US" dirty="0"/>
              <a:t>a </a:t>
            </a:r>
            <a:r>
              <a:rPr lang="en-US" dirty="0" err="1"/>
              <a:t>otpronika</a:t>
            </a:r>
            <a:r>
              <a:rPr lang="en-US" dirty="0"/>
              <a:t> </a:t>
            </a:r>
            <a:r>
              <a:rPr lang="sr-Latn-RS" dirty="0"/>
              <a:t>„radi“ kao razdelnik napona</a:t>
            </a:r>
          </a:p>
          <a:p>
            <a:r>
              <a:rPr lang="sr-Latn-RS" dirty="0"/>
              <a:t>Na ADC se vodi napon („jezgro“ instrumenta „meri“ napon) na rednoj vezi otpornika koji su selektovani preklopnikom</a:t>
            </a:r>
            <a:endParaRPr lang="en-US" dirty="0"/>
          </a:p>
        </p:txBody>
      </p:sp>
      <p:pic>
        <p:nvPicPr>
          <p:cNvPr id="9" name="Picture 8"/>
          <p:cNvPicPr>
            <a:picLocks noChangeAspect="1"/>
          </p:cNvPicPr>
          <p:nvPr/>
        </p:nvPicPr>
        <p:blipFill>
          <a:blip r:embed="rId4"/>
          <a:stretch>
            <a:fillRect/>
          </a:stretch>
        </p:blipFill>
        <p:spPr>
          <a:xfrm>
            <a:off x="901730" y="1624585"/>
            <a:ext cx="7340540" cy="1654246"/>
          </a:xfrm>
          <a:prstGeom prst="rect">
            <a:avLst/>
          </a:prstGeom>
        </p:spPr>
      </p:pic>
      <p:grpSp>
        <p:nvGrpSpPr>
          <p:cNvPr id="12" name="Group 11"/>
          <p:cNvGrpSpPr/>
          <p:nvPr/>
        </p:nvGrpSpPr>
        <p:grpSpPr>
          <a:xfrm>
            <a:off x="0" y="3278831"/>
            <a:ext cx="3836957" cy="1902769"/>
            <a:chOff x="0" y="3278831"/>
            <a:chExt cx="3836957" cy="1902769"/>
          </a:xfrm>
        </p:grpSpPr>
        <p:graphicFrame>
          <p:nvGraphicFramePr>
            <p:cNvPr id="6" name="Object 5"/>
            <p:cNvGraphicFramePr>
              <a:graphicFrameLocks noChangeAspect="1"/>
            </p:cNvGraphicFramePr>
            <p:nvPr>
              <p:extLst>
                <p:ext uri="{D42A27DB-BD31-4B8C-83A1-F6EECF244321}">
                  <p14:modId xmlns:p14="http://schemas.microsoft.com/office/powerpoint/2010/main" val="1260308679"/>
                </p:ext>
              </p:extLst>
            </p:nvPr>
          </p:nvGraphicFramePr>
          <p:xfrm>
            <a:off x="199994" y="3443305"/>
            <a:ext cx="3636963" cy="749300"/>
          </p:xfrm>
          <a:graphic>
            <a:graphicData uri="http://schemas.openxmlformats.org/presentationml/2006/ole">
              <mc:AlternateContent xmlns:mc="http://schemas.openxmlformats.org/markup-compatibility/2006">
                <mc:Choice xmlns:v="urn:schemas-microsoft-com:vml" Requires="v">
                  <p:oleObj spid="_x0000_s13326" name="Equation" r:id="rId5" imgW="2095200" imgH="431640" progId="Equation.DSMT4">
                    <p:embed/>
                  </p:oleObj>
                </mc:Choice>
                <mc:Fallback>
                  <p:oleObj name="Equation" r:id="rId5" imgW="2095200" imgH="431640" progId="Equation.DSMT4">
                    <p:embed/>
                    <p:pic>
                      <p:nvPicPr>
                        <p:cNvPr id="0" name=""/>
                        <p:cNvPicPr/>
                        <p:nvPr/>
                      </p:nvPicPr>
                      <p:blipFill>
                        <a:blip r:embed="rId6"/>
                        <a:stretch>
                          <a:fillRect/>
                        </a:stretch>
                      </p:blipFill>
                      <p:spPr>
                        <a:xfrm>
                          <a:off x="199994" y="3443305"/>
                          <a:ext cx="3636963" cy="749300"/>
                        </a:xfrm>
                        <a:prstGeom prst="rect">
                          <a:avLst/>
                        </a:prstGeom>
                      </p:spPr>
                    </p:pic>
                  </p:oleObj>
                </mc:Fallback>
              </mc:AlternateContent>
            </a:graphicData>
          </a:graphic>
        </p:graphicFrame>
        <p:sp>
          <p:nvSpPr>
            <p:cNvPr id="10" name="TextBox 9"/>
            <p:cNvSpPr txBox="1"/>
            <p:nvPr/>
          </p:nvSpPr>
          <p:spPr>
            <a:xfrm>
              <a:off x="304800" y="4391792"/>
              <a:ext cx="3198281" cy="646331"/>
            </a:xfrm>
            <a:prstGeom prst="rect">
              <a:avLst/>
            </a:prstGeom>
            <a:noFill/>
          </p:spPr>
          <p:txBody>
            <a:bodyPr wrap="square" rtlCol="0">
              <a:spAutoFit/>
            </a:bodyPr>
            <a:lstStyle/>
            <a:p>
              <a:r>
                <a:rPr lang="sr-Latn-RS" i="1" dirty="0"/>
                <a:t>U</a:t>
              </a:r>
              <a:r>
                <a:rPr lang="sr-Latn-RS" i="1" baseline="-25000" dirty="0"/>
                <a:t>ADC</a:t>
              </a:r>
              <a:r>
                <a:rPr lang="sr-Latn-RS" dirty="0"/>
                <a:t> za jedna moguć položaj preklopnika</a:t>
              </a:r>
              <a:endParaRPr lang="en-US" dirty="0"/>
            </a:p>
          </p:txBody>
        </p:sp>
        <p:sp>
          <p:nvSpPr>
            <p:cNvPr id="11" name="Rectangle 10"/>
            <p:cNvSpPr/>
            <p:nvPr/>
          </p:nvSpPr>
          <p:spPr>
            <a:xfrm>
              <a:off x="0" y="3278831"/>
              <a:ext cx="3836957" cy="19027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8266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Multimetar</a:t>
            </a:r>
            <a:endParaRPr lang="en-US" dirty="0"/>
          </a:p>
        </p:txBody>
      </p:sp>
      <p:sp>
        <p:nvSpPr>
          <p:cNvPr id="3" name="Content Placeholder 2"/>
          <p:cNvSpPr>
            <a:spLocks noGrp="1"/>
          </p:cNvSpPr>
          <p:nvPr>
            <p:ph idx="1"/>
          </p:nvPr>
        </p:nvSpPr>
        <p:spPr/>
        <p:txBody>
          <a:bodyPr/>
          <a:lstStyle/>
          <a:p>
            <a:r>
              <a:rPr lang="sr-Latn-RS" sz="2400" dirty="0"/>
              <a:t>Prema prethodnoj slici, ako se mere naizmenični naponi ili struje, konverzija u jednosmernu vrednost se vrši u analognom domenu, a zatim se tako dobijena vrednost diskretizuje/digitalizuje</a:t>
            </a:r>
          </a:p>
          <a:p>
            <a:r>
              <a:rPr lang="sr-Latn-RS" sz="2400" dirty="0"/>
              <a:t>Ovo je pogodno sa stanovišta ADC jer ne mora biti preterano brz, pa može imati dobru rezoluciju</a:t>
            </a:r>
          </a:p>
          <a:p>
            <a:r>
              <a:rPr lang="sr-Latn-RS" sz="2400" dirty="0"/>
              <a:t>Računanje RMS vrednosti može se obaljvati i u digitalnom domenu (primer, osciloskop), kada je potrebna veća memorija, DSP, brži ADC, dodatna aritmetička kola</a:t>
            </a:r>
            <a:endParaRPr lang="en-US" sz="2400"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1147092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6999" y="4406831"/>
            <a:ext cx="6210001" cy="1687800"/>
          </a:xfrm>
          <a:prstGeom prst="rect">
            <a:avLst/>
          </a:prstGeom>
        </p:spPr>
      </p:pic>
      <p:sp>
        <p:nvSpPr>
          <p:cNvPr id="2" name="Title 1"/>
          <p:cNvSpPr>
            <a:spLocks noGrp="1"/>
          </p:cNvSpPr>
          <p:nvPr>
            <p:ph type="title"/>
          </p:nvPr>
        </p:nvSpPr>
        <p:spPr/>
        <p:txBody>
          <a:bodyPr/>
          <a:lstStyle/>
          <a:p>
            <a:r>
              <a:rPr lang="en-US" dirty="0"/>
              <a:t>True RMS</a:t>
            </a:r>
          </a:p>
        </p:txBody>
      </p:sp>
      <p:sp>
        <p:nvSpPr>
          <p:cNvPr id="3" name="Content Placeholder 2"/>
          <p:cNvSpPr>
            <a:spLocks noGrp="1"/>
          </p:cNvSpPr>
          <p:nvPr>
            <p:ph idx="1"/>
          </p:nvPr>
        </p:nvSpPr>
        <p:spPr>
          <a:xfrm>
            <a:off x="457200" y="1608137"/>
            <a:ext cx="8229600" cy="4525963"/>
          </a:xfrm>
        </p:spPr>
        <p:txBody>
          <a:bodyPr/>
          <a:lstStyle/>
          <a:p>
            <a:r>
              <a:rPr lang="sr-Latn-RS" sz="2800" dirty="0"/>
              <a:t>Daje tačnu efektivnu (RMS) vrednost bez obzira na talasni oblik signala</a:t>
            </a:r>
          </a:p>
          <a:p>
            <a:r>
              <a:rPr lang="en-US" sz="2800" dirty="0" err="1"/>
              <a:t>Principski</a:t>
            </a:r>
            <a:r>
              <a:rPr lang="en-US" sz="2800" dirty="0"/>
              <a:t> </a:t>
            </a:r>
            <a:r>
              <a:rPr lang="en-US" sz="2800" dirty="0" err="1"/>
              <a:t>slo</a:t>
            </a:r>
            <a:r>
              <a:rPr lang="sr-Latn-RS" sz="2800" dirty="0"/>
              <a:t>ženije kolo u odnosu na računanje srednje vrednosti</a:t>
            </a:r>
            <a:endParaRPr lang="en-US" sz="2800" dirty="0"/>
          </a:p>
          <a:p>
            <a:r>
              <a:rPr lang="en-US" sz="2800" dirty="0" err="1"/>
              <a:t>Manja</a:t>
            </a:r>
            <a:r>
              <a:rPr lang="en-US" sz="2800" dirty="0"/>
              <a:t> ta</a:t>
            </a:r>
            <a:r>
              <a:rPr lang="sr-Latn-RS" sz="2800" dirty="0"/>
              <a:t>čnost u odnosu na računanje srednje vrednosti ispravljenog signala (ili veća cena za istu tačnost)</a:t>
            </a:r>
          </a:p>
        </p:txBody>
      </p:sp>
      <p:sp>
        <p:nvSpPr>
          <p:cNvPr id="5" name="TextBox 4"/>
          <p:cNvSpPr txBox="1"/>
          <p:nvPr/>
        </p:nvSpPr>
        <p:spPr>
          <a:xfrm>
            <a:off x="4038600" y="6160184"/>
            <a:ext cx="5105400" cy="646331"/>
          </a:xfrm>
          <a:prstGeom prst="rect">
            <a:avLst/>
          </a:prstGeom>
          <a:noFill/>
        </p:spPr>
        <p:txBody>
          <a:bodyPr wrap="square" rtlCol="0">
            <a:spAutoFit/>
          </a:bodyPr>
          <a:lstStyle/>
          <a:p>
            <a:r>
              <a:rPr lang="en-US" dirty="0"/>
              <a:t>http://www.analog.com/media/en/technical-documentation/application-notes/AN-268.pdf</a:t>
            </a:r>
          </a:p>
        </p:txBody>
      </p:sp>
      <p:sp>
        <p:nvSpPr>
          <p:cNvPr id="6" name="Footer Placeholder 5">
            <a:extLst>
              <a:ext uri="{FF2B5EF4-FFF2-40B4-BE49-F238E27FC236}">
                <a16:creationId xmlns:a16="http://schemas.microsoft.com/office/drawing/2014/main" id="{6F0B049B-4964-4985-8154-69DDB47F03D8}"/>
              </a:ext>
            </a:extLst>
          </p:cNvPr>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411012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t>Diskretizacija po vremenu</a:t>
            </a:r>
            <a:endParaRPr lang="en-US"/>
          </a:p>
        </p:txBody>
      </p:sp>
      <p:sp>
        <p:nvSpPr>
          <p:cNvPr id="15363" name="Rectangle 3"/>
          <p:cNvSpPr>
            <a:spLocks noGrp="1" noChangeArrowheads="1"/>
          </p:cNvSpPr>
          <p:nvPr>
            <p:ph type="body" idx="1"/>
          </p:nvPr>
        </p:nvSpPr>
        <p:spPr/>
        <p:txBody>
          <a:bodyPr/>
          <a:lstStyle/>
          <a:p>
            <a:pPr eaLnBrk="1" hangingPunct="1"/>
            <a:r>
              <a:rPr lang="sr-Latn-CS"/>
              <a:t>Koliko malo ili veliko treba da bude </a:t>
            </a:r>
            <a:r>
              <a:rPr lang="sr-Latn-CS">
                <a:sym typeface="Symbol" pitchFamily="18" charset="2"/>
              </a:rPr>
              <a:t></a:t>
            </a:r>
            <a:r>
              <a:rPr lang="sr-Latn-CS" i="1">
                <a:sym typeface="Symbol" pitchFamily="18" charset="2"/>
              </a:rPr>
              <a:t>T</a:t>
            </a:r>
            <a:r>
              <a:rPr lang="sr-Latn-CS">
                <a:sym typeface="Symbol" pitchFamily="18" charset="2"/>
              </a:rPr>
              <a:t>?</a:t>
            </a:r>
          </a:p>
          <a:p>
            <a:pPr eaLnBrk="1" hangingPunct="1"/>
            <a:r>
              <a:rPr lang="sr-Latn-CS">
                <a:sym typeface="Symbol" pitchFamily="18" charset="2"/>
              </a:rPr>
              <a:t>Primer:</a:t>
            </a:r>
          </a:p>
          <a:p>
            <a:pPr lvl="1" eaLnBrk="1" hangingPunct="1"/>
            <a:r>
              <a:rPr lang="sr-Latn-CS">
                <a:sym typeface="Symbol" pitchFamily="18" charset="2"/>
              </a:rPr>
              <a:t>vrši se odabiranje dve sekvence muzičkog signala,</a:t>
            </a:r>
          </a:p>
          <a:p>
            <a:pPr lvl="1" eaLnBrk="1" hangingPunct="1"/>
            <a:r>
              <a:rPr lang="sr-Latn-CS">
                <a:sym typeface="Symbol" pitchFamily="18" charset="2"/>
              </a:rPr>
              <a:t>posmatra se ista melodija u dve različite oktave (jedna melodija zvuči “više”, “piskavije” od druge),</a:t>
            </a:r>
          </a:p>
          <a:p>
            <a:pPr lvl="1" eaLnBrk="1" hangingPunct="1"/>
            <a:r>
              <a:rPr lang="sr-Latn-CS">
                <a:sym typeface="Symbol" pitchFamily="18" charset="2"/>
              </a:rPr>
              <a:t>smanjuje se frekvencija odabiranja za oba signala (i pratimo šta se događa)</a:t>
            </a:r>
            <a:endParaRPr lang="en-US">
              <a:sym typeface="Symbol" pitchFamily="18" charset="2"/>
            </a:endParaRPr>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sr-Latn-CS" dirty="0"/>
              <a:t>True RMS</a:t>
            </a:r>
            <a:endParaRPr lang="en-US" dirty="0"/>
          </a:p>
        </p:txBody>
      </p:sp>
      <p:pic>
        <p:nvPicPr>
          <p:cNvPr id="40963" name="Picture 6"/>
          <p:cNvPicPr>
            <a:picLocks noChangeAspect="1" noChangeArrowheads="1"/>
          </p:cNvPicPr>
          <p:nvPr/>
        </p:nvPicPr>
        <p:blipFill>
          <a:blip r:embed="rId3" cstate="print"/>
          <a:srcRect/>
          <a:stretch>
            <a:fillRect/>
          </a:stretch>
        </p:blipFill>
        <p:spPr bwMode="auto">
          <a:xfrm>
            <a:off x="67470" y="1295400"/>
            <a:ext cx="9009059" cy="3467441"/>
          </a:xfrm>
          <a:prstGeom prst="rect">
            <a:avLst/>
          </a:prstGeom>
          <a:noFill/>
          <a:ln w="9525">
            <a:noFill/>
            <a:miter lim="800000"/>
            <a:headEnd/>
            <a:tailEnd/>
          </a:ln>
        </p:spPr>
      </p:pic>
      <p:sp>
        <p:nvSpPr>
          <p:cNvPr id="40964" name="Text Box 7"/>
          <p:cNvSpPr txBox="1">
            <a:spLocks noChangeArrowheads="1"/>
          </p:cNvSpPr>
          <p:nvPr/>
        </p:nvSpPr>
        <p:spPr bwMode="auto">
          <a:xfrm>
            <a:off x="304799" y="4860347"/>
            <a:ext cx="8534400" cy="1465263"/>
          </a:xfrm>
          <a:prstGeom prst="rect">
            <a:avLst/>
          </a:prstGeom>
          <a:noFill/>
          <a:ln w="9525">
            <a:noFill/>
            <a:miter lim="800000"/>
            <a:headEnd/>
            <a:tailEnd/>
          </a:ln>
        </p:spPr>
        <p:txBody>
          <a:bodyPr>
            <a:spAutoFit/>
          </a:bodyPr>
          <a:lstStyle/>
          <a:p>
            <a:pPr>
              <a:spcBef>
                <a:spcPct val="50000"/>
              </a:spcBef>
            </a:pPr>
            <a:r>
              <a:rPr lang="sr-Latn-CS" dirty="0"/>
              <a:t>True RMS podrazumeva da instrument pokazuje tačnu efektivnu vrednost signala nezavisno od oblika signala. To se postiže elektronskim kolima koja </a:t>
            </a:r>
            <a:r>
              <a:rPr lang="sr-Latn-CS" dirty="0">
                <a:solidFill>
                  <a:srgbClr val="FF0000"/>
                </a:solidFill>
              </a:rPr>
              <a:t>ne</a:t>
            </a:r>
            <a:r>
              <a:rPr lang="sr-Latn-CS" dirty="0"/>
              <a:t> rade strogo na principu ispravljača s diodama. Ukoliko se meri signal koji ima i jednosmernu i naizmeničnu komponentu, obično True RMS instrumenti pokazuju efektivnu vrednost samo naizmeničnog dela signala</a:t>
            </a:r>
            <a:endParaRPr lang="en-US" dirty="0"/>
          </a:p>
        </p:txBody>
      </p:sp>
      <p:sp>
        <p:nvSpPr>
          <p:cNvPr id="2" name="Rectangle 1"/>
          <p:cNvSpPr/>
          <p:nvPr/>
        </p:nvSpPr>
        <p:spPr>
          <a:xfrm>
            <a:off x="6553200" y="4273765"/>
            <a:ext cx="990600" cy="3889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a:solidFill>
                  <a:srgbClr val="FFFF00"/>
                </a:solidFill>
              </a:rPr>
              <a:t>???</a:t>
            </a:r>
            <a:endParaRPr lang="en-US" b="1" dirty="0">
              <a:solidFill>
                <a:srgbClr val="FFFF00"/>
              </a:solidFill>
            </a:endParaRPr>
          </a:p>
        </p:txBody>
      </p:sp>
      <p:sp>
        <p:nvSpPr>
          <p:cNvPr id="6" name="Rectangle 5"/>
          <p:cNvSpPr/>
          <p:nvPr/>
        </p:nvSpPr>
        <p:spPr>
          <a:xfrm>
            <a:off x="7620000" y="4273765"/>
            <a:ext cx="609600" cy="3889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a:solidFill>
                  <a:srgbClr val="FFFF00"/>
                </a:solidFill>
              </a:rPr>
              <a:t>???</a:t>
            </a:r>
            <a:endParaRPr lang="en-US" b="1" dirty="0">
              <a:solidFill>
                <a:srgbClr val="FFFF00"/>
              </a:solidFill>
            </a:endParaRPr>
          </a:p>
        </p:txBody>
      </p:sp>
      <p:sp>
        <p:nvSpPr>
          <p:cNvPr id="3" name="Footer Placeholder 2">
            <a:extLst>
              <a:ext uri="{FF2B5EF4-FFF2-40B4-BE49-F238E27FC236}">
                <a16:creationId xmlns:a16="http://schemas.microsoft.com/office/drawing/2014/main" id="{61BAEBEF-892D-4A37-8E18-65320F81A948}"/>
              </a:ext>
            </a:extLst>
          </p:cNvPr>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sr-Latn-CS"/>
              <a:t>Primeri</a:t>
            </a:r>
            <a:endParaRPr lang="en-US"/>
          </a:p>
        </p:txBody>
      </p:sp>
      <p:sp>
        <p:nvSpPr>
          <p:cNvPr id="41987" name="Rectangle 3"/>
          <p:cNvSpPr>
            <a:spLocks noGrp="1" noChangeArrowheads="1"/>
          </p:cNvSpPr>
          <p:nvPr>
            <p:ph type="body" idx="1"/>
          </p:nvPr>
        </p:nvSpPr>
        <p:spPr/>
        <p:txBody>
          <a:bodyPr/>
          <a:lstStyle/>
          <a:p>
            <a:pPr eaLnBrk="1" hangingPunct="1"/>
            <a:r>
              <a:rPr lang="sr-Latn-CS"/>
              <a:t>Mere se različiti talasni oblici napona s tri različita multimetra</a:t>
            </a:r>
          </a:p>
          <a:p>
            <a:pPr eaLnBrk="1" hangingPunct="1"/>
            <a:r>
              <a:rPr lang="sr-Latn-CS"/>
              <a:t>Prvi instrument nije true RMS a ostala dva jesu</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sr-Latn-CS"/>
              <a:t>Primeri</a:t>
            </a:r>
            <a:endParaRPr lang="en-US"/>
          </a:p>
        </p:txBody>
      </p:sp>
      <p:pic>
        <p:nvPicPr>
          <p:cNvPr id="43011" name="Picture 4"/>
          <p:cNvPicPr>
            <a:picLocks noChangeAspect="1" noChangeArrowheads="1"/>
          </p:cNvPicPr>
          <p:nvPr/>
        </p:nvPicPr>
        <p:blipFill rotWithShape="1">
          <a:blip r:embed="rId2" cstate="print"/>
          <a:srcRect l="3999" b="12000"/>
          <a:stretch/>
        </p:blipFill>
        <p:spPr bwMode="auto">
          <a:xfrm>
            <a:off x="0" y="1143000"/>
            <a:ext cx="7315200" cy="5029200"/>
          </a:xfrm>
          <a:prstGeom prst="rect">
            <a:avLst/>
          </a:prstGeom>
          <a:noFill/>
          <a:ln w="9525">
            <a:noFill/>
            <a:miter lim="800000"/>
            <a:headEnd/>
            <a:tailEnd/>
          </a:ln>
        </p:spPr>
      </p:pic>
      <p:sp>
        <p:nvSpPr>
          <p:cNvPr id="43012" name="Text Box 5"/>
          <p:cNvSpPr txBox="1">
            <a:spLocks noChangeArrowheads="1"/>
          </p:cNvSpPr>
          <p:nvPr/>
        </p:nvSpPr>
        <p:spPr bwMode="auto">
          <a:xfrm>
            <a:off x="6858000" y="1789113"/>
            <a:ext cx="2057400" cy="1190625"/>
          </a:xfrm>
          <a:prstGeom prst="rect">
            <a:avLst/>
          </a:prstGeom>
          <a:noFill/>
          <a:ln w="9525">
            <a:noFill/>
            <a:miter lim="800000"/>
            <a:headEnd/>
            <a:tailEnd/>
          </a:ln>
        </p:spPr>
        <p:txBody>
          <a:bodyPr>
            <a:spAutoFit/>
          </a:bodyPr>
          <a:lstStyle/>
          <a:p>
            <a:r>
              <a:rPr lang="sr-Latn-CS"/>
              <a:t>Teorija: 0.707 V</a:t>
            </a:r>
          </a:p>
          <a:p>
            <a:r>
              <a:rPr lang="sr-Latn-CS"/>
              <a:t>U1=0.703 V</a:t>
            </a:r>
          </a:p>
          <a:p>
            <a:r>
              <a:rPr lang="sr-Latn-CS"/>
              <a:t>U2=710.7 mV</a:t>
            </a:r>
          </a:p>
          <a:p>
            <a:r>
              <a:rPr lang="sr-Latn-CS"/>
              <a:t>U3=0.7089 V</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sr-Latn-CS"/>
              <a:t>Primeri</a:t>
            </a:r>
            <a:endParaRPr lang="en-US"/>
          </a:p>
        </p:txBody>
      </p:sp>
      <p:pic>
        <p:nvPicPr>
          <p:cNvPr id="44035" name="Picture 5"/>
          <p:cNvPicPr>
            <a:picLocks noChangeAspect="1" noChangeArrowheads="1"/>
          </p:cNvPicPr>
          <p:nvPr/>
        </p:nvPicPr>
        <p:blipFill rotWithShape="1">
          <a:blip r:embed="rId2" cstate="print"/>
          <a:srcRect l="3000" b="10666"/>
          <a:stretch/>
        </p:blipFill>
        <p:spPr bwMode="auto">
          <a:xfrm>
            <a:off x="0" y="1066800"/>
            <a:ext cx="7391400" cy="5105400"/>
          </a:xfrm>
          <a:prstGeom prst="rect">
            <a:avLst/>
          </a:prstGeom>
          <a:noFill/>
          <a:ln w="9525">
            <a:noFill/>
            <a:miter lim="800000"/>
            <a:headEnd/>
            <a:tailEnd/>
          </a:ln>
        </p:spPr>
      </p:pic>
      <p:sp>
        <p:nvSpPr>
          <p:cNvPr id="44036" name="Text Box 4"/>
          <p:cNvSpPr txBox="1">
            <a:spLocks noChangeArrowheads="1"/>
          </p:cNvSpPr>
          <p:nvPr/>
        </p:nvSpPr>
        <p:spPr bwMode="auto">
          <a:xfrm>
            <a:off x="7239000" y="1789113"/>
            <a:ext cx="1676400" cy="1190625"/>
          </a:xfrm>
          <a:prstGeom prst="rect">
            <a:avLst/>
          </a:prstGeom>
          <a:noFill/>
          <a:ln w="9525">
            <a:noFill/>
            <a:miter lim="800000"/>
            <a:headEnd/>
            <a:tailEnd/>
          </a:ln>
        </p:spPr>
        <p:txBody>
          <a:bodyPr>
            <a:spAutoFit/>
          </a:bodyPr>
          <a:lstStyle/>
          <a:p>
            <a:r>
              <a:rPr lang="sr-Latn-CS"/>
              <a:t>Teorija: 1 V</a:t>
            </a:r>
          </a:p>
          <a:p>
            <a:r>
              <a:rPr lang="sr-Latn-CS"/>
              <a:t>U1=1.092 V</a:t>
            </a:r>
          </a:p>
          <a:p>
            <a:r>
              <a:rPr lang="sr-Latn-CS"/>
              <a:t>U2=0.986 V</a:t>
            </a:r>
          </a:p>
          <a:p>
            <a:r>
              <a:rPr lang="sr-Latn-CS"/>
              <a:t>U3=1.0039 V</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sr-Latn-CS"/>
              <a:t>Primeri</a:t>
            </a:r>
            <a:endParaRPr lang="en-US"/>
          </a:p>
        </p:txBody>
      </p:sp>
      <p:pic>
        <p:nvPicPr>
          <p:cNvPr id="45059" name="Picture 5"/>
          <p:cNvPicPr>
            <a:picLocks noChangeAspect="1" noChangeArrowheads="1"/>
          </p:cNvPicPr>
          <p:nvPr/>
        </p:nvPicPr>
        <p:blipFill rotWithShape="1">
          <a:blip r:embed="rId2" cstate="print"/>
          <a:srcRect l="3999" b="10666"/>
          <a:stretch/>
        </p:blipFill>
        <p:spPr bwMode="auto">
          <a:xfrm>
            <a:off x="76200" y="1143000"/>
            <a:ext cx="7315200" cy="5105400"/>
          </a:xfrm>
          <a:prstGeom prst="rect">
            <a:avLst/>
          </a:prstGeom>
          <a:noFill/>
          <a:ln w="9525">
            <a:noFill/>
            <a:miter lim="800000"/>
            <a:headEnd/>
            <a:tailEnd/>
          </a:ln>
        </p:spPr>
      </p:pic>
      <p:sp>
        <p:nvSpPr>
          <p:cNvPr id="45060" name="Text Box 4"/>
          <p:cNvSpPr txBox="1">
            <a:spLocks noChangeArrowheads="1"/>
          </p:cNvSpPr>
          <p:nvPr/>
        </p:nvSpPr>
        <p:spPr bwMode="auto">
          <a:xfrm>
            <a:off x="7010400" y="1789113"/>
            <a:ext cx="1905000" cy="1190625"/>
          </a:xfrm>
          <a:prstGeom prst="rect">
            <a:avLst/>
          </a:prstGeom>
          <a:noFill/>
          <a:ln w="9525">
            <a:noFill/>
            <a:miter lim="800000"/>
            <a:headEnd/>
            <a:tailEnd/>
          </a:ln>
        </p:spPr>
        <p:txBody>
          <a:bodyPr>
            <a:spAutoFit/>
          </a:bodyPr>
          <a:lstStyle/>
          <a:p>
            <a:r>
              <a:rPr lang="sr-Latn-CS"/>
              <a:t>Teorija: 0.577 V</a:t>
            </a:r>
          </a:p>
          <a:p>
            <a:r>
              <a:rPr lang="sr-Latn-CS"/>
              <a:t>U1=0.552 V</a:t>
            </a:r>
          </a:p>
          <a:p>
            <a:r>
              <a:rPr lang="sr-Latn-CS"/>
              <a:t>U2=580.1 mV</a:t>
            </a:r>
          </a:p>
          <a:p>
            <a:r>
              <a:rPr lang="sr-Latn-CS"/>
              <a:t>U3=0.5791 V</a:t>
            </a:r>
            <a:endParaRPr lang="en-US"/>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sr-Latn-CS"/>
              <a:t>Primeri</a:t>
            </a:r>
            <a:endParaRPr lang="en-US"/>
          </a:p>
        </p:txBody>
      </p:sp>
      <p:pic>
        <p:nvPicPr>
          <p:cNvPr id="46083" name="Picture 5"/>
          <p:cNvPicPr>
            <a:picLocks noChangeAspect="1" noChangeArrowheads="1"/>
          </p:cNvPicPr>
          <p:nvPr/>
        </p:nvPicPr>
        <p:blipFill rotWithShape="1">
          <a:blip r:embed="rId2" cstate="print"/>
          <a:srcRect l="3999" b="10666"/>
          <a:stretch/>
        </p:blipFill>
        <p:spPr bwMode="auto">
          <a:xfrm>
            <a:off x="0" y="1066800"/>
            <a:ext cx="7315200" cy="5105400"/>
          </a:xfrm>
          <a:prstGeom prst="rect">
            <a:avLst/>
          </a:prstGeom>
          <a:noFill/>
          <a:ln w="9525">
            <a:noFill/>
            <a:miter lim="800000"/>
            <a:headEnd/>
            <a:tailEnd/>
          </a:ln>
        </p:spPr>
      </p:pic>
      <p:sp>
        <p:nvSpPr>
          <p:cNvPr id="46084" name="Text Box 4"/>
          <p:cNvSpPr txBox="1">
            <a:spLocks noChangeArrowheads="1"/>
          </p:cNvSpPr>
          <p:nvPr/>
        </p:nvSpPr>
        <p:spPr bwMode="auto">
          <a:xfrm>
            <a:off x="7010400" y="1789113"/>
            <a:ext cx="1905000" cy="1190625"/>
          </a:xfrm>
          <a:prstGeom prst="rect">
            <a:avLst/>
          </a:prstGeom>
          <a:noFill/>
          <a:ln w="9525">
            <a:noFill/>
            <a:miter lim="800000"/>
            <a:headEnd/>
            <a:tailEnd/>
          </a:ln>
        </p:spPr>
        <p:txBody>
          <a:bodyPr>
            <a:spAutoFit/>
          </a:bodyPr>
          <a:lstStyle/>
          <a:p>
            <a:r>
              <a:rPr lang="sr-Latn-CS" dirty="0"/>
              <a:t>Teorija: 0.8 V</a:t>
            </a:r>
          </a:p>
          <a:p>
            <a:r>
              <a:rPr lang="sr-Latn-CS" dirty="0"/>
              <a:t>U1=0.703 V</a:t>
            </a:r>
          </a:p>
          <a:p>
            <a:r>
              <a:rPr lang="sr-Latn-CS" dirty="0"/>
              <a:t>U2=803.0 mV</a:t>
            </a:r>
          </a:p>
          <a:p>
            <a:r>
              <a:rPr lang="sr-Latn-CS" dirty="0"/>
              <a:t>U3=0.8047 V</a:t>
            </a:r>
            <a:endParaRPr lang="en-US" dirty="0"/>
          </a:p>
        </p:txBody>
      </p:sp>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Multimetri - tačnost</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pic>
        <p:nvPicPr>
          <p:cNvPr id="7" name="Picture 6"/>
          <p:cNvPicPr>
            <a:picLocks noChangeAspect="1"/>
          </p:cNvPicPr>
          <p:nvPr/>
        </p:nvPicPr>
        <p:blipFill rotWithShape="1">
          <a:blip r:embed="rId2"/>
          <a:srcRect l="44630"/>
          <a:stretch/>
        </p:blipFill>
        <p:spPr>
          <a:xfrm>
            <a:off x="609600" y="5107455"/>
            <a:ext cx="3214201" cy="977867"/>
          </a:xfrm>
          <a:prstGeom prst="rect">
            <a:avLst/>
          </a:prstGeom>
          <a:ln>
            <a:solidFill>
              <a:srgbClr val="FF0000"/>
            </a:solidFill>
          </a:ln>
        </p:spPr>
      </p:pic>
      <p:pic>
        <p:nvPicPr>
          <p:cNvPr id="14338" name="Picture 2" descr="PeakTech® 4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22764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498137" y="1417638"/>
            <a:ext cx="6424201" cy="1498967"/>
          </a:xfrm>
          <a:prstGeom prst="rect">
            <a:avLst/>
          </a:prstGeom>
        </p:spPr>
      </p:pic>
      <p:pic>
        <p:nvPicPr>
          <p:cNvPr id="9" name="Picture 8"/>
          <p:cNvPicPr>
            <a:picLocks noChangeAspect="1"/>
          </p:cNvPicPr>
          <p:nvPr/>
        </p:nvPicPr>
        <p:blipFill>
          <a:blip r:embed="rId5"/>
          <a:stretch>
            <a:fillRect/>
          </a:stretch>
        </p:blipFill>
        <p:spPr>
          <a:xfrm>
            <a:off x="2498137" y="2998252"/>
            <a:ext cx="6217801" cy="1949300"/>
          </a:xfrm>
          <a:prstGeom prst="rect">
            <a:avLst/>
          </a:prstGeom>
        </p:spPr>
      </p:pic>
      <p:sp>
        <p:nvSpPr>
          <p:cNvPr id="10" name="TextBox 9"/>
          <p:cNvSpPr txBox="1"/>
          <p:nvPr/>
        </p:nvSpPr>
        <p:spPr>
          <a:xfrm>
            <a:off x="4081593" y="5227056"/>
            <a:ext cx="4648200" cy="369332"/>
          </a:xfrm>
          <a:prstGeom prst="rect">
            <a:avLst/>
          </a:prstGeom>
          <a:noFill/>
        </p:spPr>
        <p:txBody>
          <a:bodyPr wrap="square" rtlCol="0">
            <a:spAutoFit/>
          </a:bodyPr>
          <a:lstStyle/>
          <a:p>
            <a:r>
              <a:rPr lang="sr-Latn-RS" dirty="0"/>
              <a:t>Primer TRMS multimetar </a:t>
            </a:r>
            <a:r>
              <a:rPr lang="en-US" b="1" dirty="0" err="1"/>
              <a:t>PeakTech</a:t>
            </a:r>
            <a:r>
              <a:rPr lang="en-US" b="1" cap="all" dirty="0"/>
              <a:t>®</a:t>
            </a:r>
            <a:r>
              <a:rPr lang="en-US" b="1" dirty="0"/>
              <a:t> 4390</a:t>
            </a:r>
          </a:p>
        </p:txBody>
      </p:sp>
      <p:sp>
        <p:nvSpPr>
          <p:cNvPr id="11" name="Rectangle 10"/>
          <p:cNvSpPr/>
          <p:nvPr/>
        </p:nvSpPr>
        <p:spPr>
          <a:xfrm>
            <a:off x="3823801" y="5943600"/>
            <a:ext cx="5320199"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Ima tri „cele“ cifre i cifru na mestu najveće težine koja je 5/6 odnosno pokazuje cifre od 0 do 5</a:t>
            </a:r>
            <a:endParaRPr lang="en-US" dirty="0"/>
          </a:p>
        </p:txBody>
      </p:sp>
    </p:spTree>
    <p:extLst>
      <p:ext uri="{BB962C8B-B14F-4D97-AF65-F5344CB8AC3E}">
        <p14:creationId xmlns:p14="http://schemas.microsoft.com/office/powerpoint/2010/main" val="1116066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Multimetri - tačnost</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
        <p:nvSpPr>
          <p:cNvPr id="10" name="TextBox 9"/>
          <p:cNvSpPr txBox="1"/>
          <p:nvPr/>
        </p:nvSpPr>
        <p:spPr>
          <a:xfrm>
            <a:off x="4038600" y="5181600"/>
            <a:ext cx="4648200" cy="646331"/>
          </a:xfrm>
          <a:prstGeom prst="rect">
            <a:avLst/>
          </a:prstGeom>
          <a:noFill/>
        </p:spPr>
        <p:txBody>
          <a:bodyPr wrap="square" rtlCol="0">
            <a:spAutoFit/>
          </a:bodyPr>
          <a:lstStyle/>
          <a:p>
            <a:r>
              <a:rPr lang="sr-Latn-RS" dirty="0"/>
              <a:t>Primer multimetar sa isravljačima </a:t>
            </a:r>
            <a:r>
              <a:rPr lang="en-US" b="1" dirty="0" err="1"/>
              <a:t>PeakTech</a:t>
            </a:r>
            <a:r>
              <a:rPr lang="en-US" b="1" cap="all" dirty="0"/>
              <a:t>®</a:t>
            </a:r>
            <a:r>
              <a:rPr lang="en-US" b="1" dirty="0"/>
              <a:t> </a:t>
            </a:r>
            <a:r>
              <a:rPr lang="sr-Latn-RS" b="1" dirty="0"/>
              <a:t>2015</a:t>
            </a:r>
            <a:endParaRPr lang="en-US" b="1" dirty="0"/>
          </a:p>
        </p:txBody>
      </p:sp>
      <p:sp>
        <p:nvSpPr>
          <p:cNvPr id="11" name="Rectangle 10"/>
          <p:cNvSpPr/>
          <p:nvPr/>
        </p:nvSpPr>
        <p:spPr>
          <a:xfrm>
            <a:off x="3823801" y="5943600"/>
            <a:ext cx="5320199"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Ima tri „cele“ cifre i cifru na mestu najveće težine koja je 3/4 odnosno pokazuje cifre od 0 do 3</a:t>
            </a:r>
            <a:endParaRPr lang="en-US" dirty="0"/>
          </a:p>
        </p:txBody>
      </p:sp>
      <p:pic>
        <p:nvPicPr>
          <p:cNvPr id="3" name="Picture 2"/>
          <p:cNvPicPr>
            <a:picLocks noChangeAspect="1"/>
          </p:cNvPicPr>
          <p:nvPr/>
        </p:nvPicPr>
        <p:blipFill>
          <a:blip r:embed="rId2"/>
          <a:stretch>
            <a:fillRect/>
          </a:stretch>
        </p:blipFill>
        <p:spPr>
          <a:xfrm>
            <a:off x="2752799" y="2994860"/>
            <a:ext cx="5934001" cy="1865667"/>
          </a:xfrm>
          <a:prstGeom prst="rect">
            <a:avLst/>
          </a:prstGeom>
        </p:spPr>
      </p:pic>
      <p:pic>
        <p:nvPicPr>
          <p:cNvPr id="5" name="Picture 4"/>
          <p:cNvPicPr>
            <a:picLocks noChangeAspect="1"/>
          </p:cNvPicPr>
          <p:nvPr/>
        </p:nvPicPr>
        <p:blipFill>
          <a:blip r:embed="rId3"/>
          <a:stretch>
            <a:fillRect/>
          </a:stretch>
        </p:blipFill>
        <p:spPr>
          <a:xfrm>
            <a:off x="2817298" y="1347399"/>
            <a:ext cx="5805001" cy="1608333"/>
          </a:xfrm>
          <a:prstGeom prst="rect">
            <a:avLst/>
          </a:prstGeom>
        </p:spPr>
      </p:pic>
      <p:pic>
        <p:nvPicPr>
          <p:cNvPr id="15364" name="Picture 4" descr="https://www.peaktech.de/system/html/2015_L%20Freigestellt-c62d39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91" y="1297455"/>
            <a:ext cx="2085975"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1297" y="5222783"/>
            <a:ext cx="3292503" cy="923330"/>
          </a:xfrm>
          <a:prstGeom prst="rect">
            <a:avLst/>
          </a:prstGeom>
          <a:ln>
            <a:solidFill>
              <a:srgbClr val="FF0000"/>
            </a:solidFill>
          </a:ln>
        </p:spPr>
        <p:txBody>
          <a:bodyPr wrap="square">
            <a:spAutoFit/>
          </a:bodyPr>
          <a:lstStyle/>
          <a:p>
            <a:r>
              <a:rPr lang="en-US" dirty="0">
                <a:solidFill>
                  <a:srgbClr val="333333"/>
                </a:solidFill>
                <a:latin typeface="Trebuchet MS" panose="020B0603020202020204" pitchFamily="34" charset="0"/>
              </a:rPr>
              <a:t>3 3/4-digit LCD display (max. 3999) with backlight and 41-segment-bargraph</a:t>
            </a:r>
            <a:endParaRPr lang="en-US" dirty="0"/>
          </a:p>
        </p:txBody>
      </p:sp>
    </p:spTree>
    <p:extLst>
      <p:ext uri="{BB962C8B-B14F-4D97-AF65-F5344CB8AC3E}">
        <p14:creationId xmlns:p14="http://schemas.microsoft.com/office/powerpoint/2010/main" val="2414614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Multimetri - tačnost</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sp>
        <p:nvSpPr>
          <p:cNvPr id="10" name="TextBox 9"/>
          <p:cNvSpPr txBox="1"/>
          <p:nvPr/>
        </p:nvSpPr>
        <p:spPr>
          <a:xfrm>
            <a:off x="304800" y="3276600"/>
            <a:ext cx="2438400" cy="923330"/>
          </a:xfrm>
          <a:prstGeom prst="rect">
            <a:avLst/>
          </a:prstGeom>
          <a:noFill/>
        </p:spPr>
        <p:txBody>
          <a:bodyPr wrap="square" rtlCol="0">
            <a:spAutoFit/>
          </a:bodyPr>
          <a:lstStyle/>
          <a:p>
            <a:r>
              <a:rPr lang="sr-Latn-RS" dirty="0"/>
              <a:t>Primer multimetar sa is</a:t>
            </a:r>
            <a:r>
              <a:rPr lang="en-US" dirty="0"/>
              <a:t>p</a:t>
            </a:r>
            <a:r>
              <a:rPr lang="sr-Latn-RS" dirty="0"/>
              <a:t>ravljačima </a:t>
            </a:r>
            <a:r>
              <a:rPr lang="en-US" b="1" dirty="0" err="1"/>
              <a:t>PeakTech</a:t>
            </a:r>
            <a:r>
              <a:rPr lang="en-US" b="1" cap="all" dirty="0"/>
              <a:t>®</a:t>
            </a:r>
            <a:r>
              <a:rPr lang="en-US" b="1" dirty="0"/>
              <a:t> </a:t>
            </a:r>
            <a:r>
              <a:rPr lang="sr-Latn-RS" b="1" dirty="0"/>
              <a:t>2015</a:t>
            </a:r>
            <a:endParaRPr lang="en-US" b="1" dirty="0"/>
          </a:p>
        </p:txBody>
      </p:sp>
      <p:pic>
        <p:nvPicPr>
          <p:cNvPr id="5" name="Picture 4"/>
          <p:cNvPicPr>
            <a:picLocks noChangeAspect="1"/>
          </p:cNvPicPr>
          <p:nvPr/>
        </p:nvPicPr>
        <p:blipFill>
          <a:blip r:embed="rId2"/>
          <a:stretch>
            <a:fillRect/>
          </a:stretch>
        </p:blipFill>
        <p:spPr>
          <a:xfrm>
            <a:off x="3222336" y="2971801"/>
            <a:ext cx="5572801" cy="1544000"/>
          </a:xfrm>
          <a:prstGeom prst="rect">
            <a:avLst/>
          </a:prstGeom>
        </p:spPr>
      </p:pic>
      <p:pic>
        <p:nvPicPr>
          <p:cNvPr id="12" name="Picture 11"/>
          <p:cNvPicPr>
            <a:picLocks noChangeAspect="1"/>
          </p:cNvPicPr>
          <p:nvPr/>
        </p:nvPicPr>
        <p:blipFill>
          <a:blip r:embed="rId3"/>
          <a:stretch>
            <a:fillRect/>
          </a:stretch>
        </p:blipFill>
        <p:spPr>
          <a:xfrm>
            <a:off x="3222337" y="1462203"/>
            <a:ext cx="5781781" cy="1349070"/>
          </a:xfrm>
          <a:prstGeom prst="rect">
            <a:avLst/>
          </a:prstGeom>
        </p:spPr>
      </p:pic>
      <p:sp>
        <p:nvSpPr>
          <p:cNvPr id="7" name="Rectangle 6"/>
          <p:cNvSpPr/>
          <p:nvPr/>
        </p:nvSpPr>
        <p:spPr>
          <a:xfrm>
            <a:off x="304800" y="1947742"/>
            <a:ext cx="2438400" cy="923330"/>
          </a:xfrm>
          <a:prstGeom prst="rect">
            <a:avLst/>
          </a:prstGeom>
        </p:spPr>
        <p:txBody>
          <a:bodyPr wrap="square">
            <a:spAutoFit/>
          </a:bodyPr>
          <a:lstStyle/>
          <a:p>
            <a:r>
              <a:rPr lang="sr-Latn-RS" dirty="0"/>
              <a:t>Primer </a:t>
            </a:r>
            <a:r>
              <a:rPr lang="sr-Latn-RS" b="1" dirty="0"/>
              <a:t>TRMS</a:t>
            </a:r>
            <a:r>
              <a:rPr lang="sr-Latn-RS" dirty="0"/>
              <a:t> multimetar </a:t>
            </a:r>
            <a:r>
              <a:rPr lang="en-US" b="1" dirty="0" err="1"/>
              <a:t>PeakTech</a:t>
            </a:r>
            <a:r>
              <a:rPr lang="en-US" b="1" cap="all" dirty="0"/>
              <a:t>®</a:t>
            </a:r>
            <a:r>
              <a:rPr lang="en-US" b="1" dirty="0"/>
              <a:t> 4390</a:t>
            </a:r>
          </a:p>
        </p:txBody>
      </p:sp>
      <p:sp>
        <p:nvSpPr>
          <p:cNvPr id="8" name="Rectangle 7"/>
          <p:cNvSpPr/>
          <p:nvPr/>
        </p:nvSpPr>
        <p:spPr>
          <a:xfrm>
            <a:off x="6553200" y="2819400"/>
            <a:ext cx="2362200" cy="228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53200" y="4441268"/>
            <a:ext cx="2362200" cy="646331"/>
          </a:xfrm>
          <a:prstGeom prst="rect">
            <a:avLst/>
          </a:prstGeom>
          <a:noFill/>
        </p:spPr>
        <p:txBody>
          <a:bodyPr wrap="square" rtlCol="0">
            <a:spAutoFit/>
          </a:bodyPr>
          <a:lstStyle/>
          <a:p>
            <a:r>
              <a:rPr lang="en-US" b="1" dirty="0" err="1">
                <a:solidFill>
                  <a:srgbClr val="FF0000"/>
                </a:solidFill>
              </a:rPr>
              <a:t>Bolja</a:t>
            </a:r>
            <a:r>
              <a:rPr lang="en-US" b="1" dirty="0">
                <a:solidFill>
                  <a:srgbClr val="FF0000"/>
                </a:solidFill>
              </a:rPr>
              <a:t> ta</a:t>
            </a:r>
            <a:r>
              <a:rPr lang="sr-Latn-RS" b="1" dirty="0">
                <a:solidFill>
                  <a:srgbClr val="FF0000"/>
                </a:solidFill>
              </a:rPr>
              <a:t>čnost, „manje brojke“</a:t>
            </a:r>
            <a:endParaRPr lang="en-US" b="1" dirty="0">
              <a:solidFill>
                <a:srgbClr val="FF0000"/>
              </a:solidFill>
            </a:endParaRPr>
          </a:p>
        </p:txBody>
      </p:sp>
    </p:spTree>
    <p:extLst>
      <p:ext uri="{BB962C8B-B14F-4D97-AF65-F5344CB8AC3E}">
        <p14:creationId xmlns:p14="http://schemas.microsoft.com/office/powerpoint/2010/main" val="3772263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Zadatak</a:t>
            </a:r>
            <a:r>
              <a:rPr lang="en-US" dirty="0"/>
              <a:t> – bonus 2 </a:t>
            </a:r>
            <a:r>
              <a:rPr lang="en-US" dirty="0" err="1"/>
              <a:t>poena</a:t>
            </a:r>
            <a:endParaRPr lang="en-US" dirty="0"/>
          </a:p>
        </p:txBody>
      </p:sp>
      <p:sp>
        <p:nvSpPr>
          <p:cNvPr id="4" name="Footer Placeholder 3"/>
          <p:cNvSpPr>
            <a:spLocks noGrp="1"/>
          </p:cNvSpPr>
          <p:nvPr>
            <p:ph type="ftr" sz="quarter" idx="11"/>
          </p:nvPr>
        </p:nvSpPr>
        <p:spPr/>
        <p:txBody>
          <a:bodyPr/>
          <a:lstStyle/>
          <a:p>
            <a:r>
              <a:rPr lang="pt-BR"/>
              <a:t>Električna merenja – 19e032em http://telit.etf.rs/kurs/elektricna-merenja/</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62101386"/>
              </p:ext>
            </p:extLst>
          </p:nvPr>
        </p:nvGraphicFramePr>
        <p:xfrm>
          <a:off x="381000" y="1190192"/>
          <a:ext cx="6172200" cy="5256213"/>
        </p:xfrm>
        <a:graphic>
          <a:graphicData uri="http://schemas.openxmlformats.org/presentationml/2006/ole">
            <mc:AlternateContent xmlns:mc="http://schemas.openxmlformats.org/markup-compatibility/2006">
              <mc:Choice xmlns:v="urn:schemas-microsoft-com:vml" Requires="v">
                <p:oleObj spid="_x0000_s16394" name="Visio" r:id="rId3" imgW="4160733" imgH="3543418" progId="Visio.Drawing.11">
                  <p:embed/>
                </p:oleObj>
              </mc:Choice>
              <mc:Fallback>
                <p:oleObj name="Visio" r:id="rId3" imgW="4160733" imgH="3543418" progId="Visio.Drawing.11">
                  <p:embed/>
                  <p:pic>
                    <p:nvPicPr>
                      <p:cNvPr id="4098" name="Object 4"/>
                      <p:cNvPicPr>
                        <a:picLocks noChangeAspect="1" noChangeArrowheads="1"/>
                      </p:cNvPicPr>
                      <p:nvPr/>
                    </p:nvPicPr>
                    <p:blipFill>
                      <a:blip r:embed="rId4"/>
                      <a:srcRect/>
                      <a:stretch>
                        <a:fillRect/>
                      </a:stretch>
                    </p:blipFill>
                    <p:spPr bwMode="auto">
                      <a:xfrm>
                        <a:off x="381000" y="1190192"/>
                        <a:ext cx="6172200" cy="525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248400" y="2057400"/>
            <a:ext cx="2590800" cy="3693319"/>
          </a:xfrm>
          <a:prstGeom prst="rect">
            <a:avLst/>
          </a:prstGeom>
          <a:noFill/>
        </p:spPr>
        <p:txBody>
          <a:bodyPr wrap="square" rtlCol="0">
            <a:spAutoFit/>
          </a:bodyPr>
          <a:lstStyle/>
          <a:p>
            <a:r>
              <a:rPr lang="en-US" dirty="0" err="1"/>
              <a:t>Kojom</a:t>
            </a:r>
            <a:r>
              <a:rPr lang="en-US" dirty="0"/>
              <a:t> </a:t>
            </a:r>
            <a:r>
              <a:rPr lang="en-US" dirty="0" err="1"/>
              <a:t>kodovano</a:t>
            </a:r>
            <a:r>
              <a:rPr lang="sr-Latn-RS" dirty="0"/>
              <a:t>m</a:t>
            </a:r>
            <a:r>
              <a:rPr lang="en-US" dirty="0"/>
              <a:t> </a:t>
            </a:r>
            <a:r>
              <a:rPr lang="en-US" dirty="0" err="1"/>
              <a:t>vredno</a:t>
            </a:r>
            <a:r>
              <a:rPr lang="sr-Latn-RS" dirty="0"/>
              <a:t>šću</a:t>
            </a:r>
            <a:r>
              <a:rPr lang="en-US" dirty="0"/>
              <a:t> </a:t>
            </a:r>
            <a:r>
              <a:rPr lang="sr-Latn-RS" dirty="0"/>
              <a:t>ć</a:t>
            </a:r>
            <a:r>
              <a:rPr lang="en-US" dirty="0"/>
              <a:t>e </a:t>
            </a:r>
            <a:r>
              <a:rPr lang="en-US" dirty="0" err="1"/>
              <a:t>biti</a:t>
            </a:r>
            <a:r>
              <a:rPr lang="en-US" dirty="0"/>
              <a:t> </a:t>
            </a:r>
            <a:r>
              <a:rPr lang="en-US" dirty="0" err="1"/>
              <a:t>predstavljen</a:t>
            </a:r>
            <a:r>
              <a:rPr lang="en-US" dirty="0"/>
              <a:t> </a:t>
            </a:r>
            <a:r>
              <a:rPr lang="sr-Latn-RS" dirty="0"/>
              <a:t>napon od 9.22 V?</a:t>
            </a:r>
          </a:p>
          <a:p>
            <a:endParaRPr lang="sr-Latn-RS" dirty="0"/>
          </a:p>
          <a:p>
            <a:r>
              <a:rPr lang="sr-Latn-RS" dirty="0"/>
              <a:t>Ukoliko se digitalni izlazi predstave kao decimalni brojevi, kako će biti predstavljen rezultat?</a:t>
            </a:r>
          </a:p>
          <a:p>
            <a:endParaRPr lang="sr-Latn-RS" dirty="0"/>
          </a:p>
          <a:p>
            <a:r>
              <a:rPr lang="sr-Latn-RS" dirty="0"/>
              <a:t>Kolika je relativna greška merenja?</a:t>
            </a:r>
            <a:endParaRPr lang="en-US" dirty="0"/>
          </a:p>
        </p:txBody>
      </p:sp>
    </p:spTree>
    <p:extLst>
      <p:ext uri="{BB962C8B-B14F-4D97-AF65-F5344CB8AC3E}">
        <p14:creationId xmlns:p14="http://schemas.microsoft.com/office/powerpoint/2010/main" val="86958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a:t>Diskretizacija po vremenu</a:t>
            </a:r>
            <a:endParaRPr lang="en-US"/>
          </a:p>
        </p:txBody>
      </p:sp>
      <p:sp>
        <p:nvSpPr>
          <p:cNvPr id="1028" name="Rectangle 3"/>
          <p:cNvSpPr>
            <a:spLocks noGrp="1" noChangeArrowheads="1"/>
          </p:cNvSpPr>
          <p:nvPr>
            <p:ph type="body" idx="1"/>
          </p:nvPr>
        </p:nvSpPr>
        <p:spPr/>
        <p:txBody>
          <a:bodyPr/>
          <a:lstStyle/>
          <a:p>
            <a:pPr eaLnBrk="1" hangingPunct="1"/>
            <a:r>
              <a:rPr lang="sr-Latn-CS"/>
              <a:t>U ovom primeru signal se generiše softverski (“u računaru”):</a:t>
            </a:r>
          </a:p>
          <a:p>
            <a:pPr eaLnBrk="1" hangingPunct="1"/>
            <a:endParaRPr lang="sr-Latn-CS">
              <a:sym typeface="Symbol" pitchFamily="18" charset="2"/>
            </a:endParaRPr>
          </a:p>
          <a:p>
            <a:pPr eaLnBrk="1" hangingPunct="1"/>
            <a:endParaRPr lang="sr-Latn-CS">
              <a:sym typeface="Symbol" pitchFamily="18" charset="2"/>
            </a:endParaRPr>
          </a:p>
          <a:p>
            <a:pPr eaLnBrk="1" hangingPunct="1"/>
            <a:r>
              <a:rPr lang="sr-Latn-CS">
                <a:sym typeface="Symbol" pitchFamily="18" charset="2"/>
              </a:rPr>
              <a:t>Zvučna kartica se koristi kao “sistem za rekonstrukciju”, odnosno zvučna kartica pretvara diskretan signal u kontinualan</a:t>
            </a:r>
            <a:endParaRPr lang="en-US">
              <a:sym typeface="Symbol" pitchFamily="18" charset="2"/>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139861979"/>
              </p:ext>
            </p:extLst>
          </p:nvPr>
        </p:nvGraphicFramePr>
        <p:xfrm>
          <a:off x="76200" y="2743200"/>
          <a:ext cx="9015413" cy="1011666"/>
        </p:xfrm>
        <a:graphic>
          <a:graphicData uri="http://schemas.openxmlformats.org/presentationml/2006/ole">
            <mc:AlternateContent xmlns:mc="http://schemas.openxmlformats.org/markup-compatibility/2006">
              <mc:Choice xmlns:v="urn:schemas-microsoft-com:vml" Requires="v">
                <p:oleObj spid="_x0000_s1058" name="Equation" r:id="rId3" imgW="3733560" imgH="419040" progId="Equation.DSMT4">
                  <p:embed/>
                </p:oleObj>
              </mc:Choice>
              <mc:Fallback>
                <p:oleObj name="Equation" r:id="rId3" imgW="3733560" imgH="419040" progId="Equation.DSMT4">
                  <p:embed/>
                  <p:pic>
                    <p:nvPicPr>
                      <p:cNvPr id="0" name="Object 2"/>
                      <p:cNvPicPr>
                        <a:picLocks noChangeAspect="1" noChangeArrowheads="1"/>
                      </p:cNvPicPr>
                      <p:nvPr/>
                    </p:nvPicPr>
                    <p:blipFill>
                      <a:blip r:embed="rId4"/>
                      <a:srcRect/>
                      <a:stretch>
                        <a:fillRect/>
                      </a:stretch>
                    </p:blipFill>
                    <p:spPr bwMode="auto">
                      <a:xfrm>
                        <a:off x="76200" y="2743200"/>
                        <a:ext cx="9015413" cy="1011666"/>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r-Latn-CS"/>
              <a:t>Primer</a:t>
            </a:r>
            <a:endParaRPr lang="en-US"/>
          </a:p>
        </p:txBody>
      </p:sp>
      <p:pic>
        <p:nvPicPr>
          <p:cNvPr id="16387" name="Picture 15"/>
          <p:cNvPicPr>
            <a:picLocks noChangeAspect="1" noChangeArrowheads="1"/>
          </p:cNvPicPr>
          <p:nvPr/>
        </p:nvPicPr>
        <p:blipFill>
          <a:blip r:embed="rId6" cstate="print"/>
          <a:srcRect l="4494" t="2621" r="5618" b="2995"/>
          <a:stretch>
            <a:fillRect/>
          </a:stretch>
        </p:blipFill>
        <p:spPr bwMode="auto">
          <a:xfrm>
            <a:off x="2667000" y="2057400"/>
            <a:ext cx="6096000" cy="4800600"/>
          </a:xfrm>
          <a:prstGeom prst="rect">
            <a:avLst/>
          </a:prstGeom>
          <a:noFill/>
          <a:ln w="9525">
            <a:noFill/>
            <a:miter lim="800000"/>
            <a:headEnd/>
            <a:tailEnd/>
          </a:ln>
        </p:spPr>
      </p:pic>
      <p:pic>
        <p:nvPicPr>
          <p:cNvPr id="16388" name="Picture 16"/>
          <p:cNvPicPr>
            <a:picLocks noChangeAspect="1" noChangeArrowheads="1"/>
          </p:cNvPicPr>
          <p:nvPr/>
        </p:nvPicPr>
        <p:blipFill>
          <a:blip r:embed="rId7" cstate="print"/>
          <a:srcRect/>
          <a:stretch>
            <a:fillRect/>
          </a:stretch>
        </p:blipFill>
        <p:spPr bwMode="auto">
          <a:xfrm>
            <a:off x="2895600" y="1066800"/>
            <a:ext cx="5029200" cy="971550"/>
          </a:xfrm>
          <a:prstGeom prst="rect">
            <a:avLst/>
          </a:prstGeom>
          <a:noFill/>
          <a:ln w="9525">
            <a:noFill/>
            <a:miter lim="800000"/>
            <a:headEnd/>
            <a:tailEnd/>
          </a:ln>
        </p:spPr>
      </p:pic>
      <p:sp>
        <p:nvSpPr>
          <p:cNvPr id="19" name="Freeform 18"/>
          <p:cNvSpPr/>
          <p:nvPr/>
        </p:nvSpPr>
        <p:spPr>
          <a:xfrm>
            <a:off x="3687763" y="1905000"/>
            <a:ext cx="1201737" cy="2292350"/>
          </a:xfrm>
          <a:custGeom>
            <a:avLst/>
            <a:gdLst>
              <a:gd name="connsiteX0" fmla="*/ 116959 w 1201480"/>
              <a:gd name="connsiteY0" fmla="*/ 0 h 2092842"/>
              <a:gd name="connsiteX1" fmla="*/ 180754 w 1201480"/>
              <a:gd name="connsiteY1" fmla="*/ 1775637 h 2092842"/>
              <a:gd name="connsiteX2" fmla="*/ 1201480 w 1201480"/>
              <a:gd name="connsiteY2" fmla="*/ 1903227 h 2092842"/>
              <a:gd name="connsiteX3" fmla="*/ 1201480 w 1201480"/>
              <a:gd name="connsiteY3" fmla="*/ 1903227 h 2092842"/>
              <a:gd name="connsiteX4" fmla="*/ 1201480 w 1201480"/>
              <a:gd name="connsiteY4" fmla="*/ 1903227 h 20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480" h="2092842">
                <a:moveTo>
                  <a:pt x="116959" y="0"/>
                </a:moveTo>
                <a:cubicBezTo>
                  <a:pt x="58479" y="729216"/>
                  <a:pt x="0" y="1458432"/>
                  <a:pt x="180754" y="1775637"/>
                </a:cubicBezTo>
                <a:cubicBezTo>
                  <a:pt x="361508" y="2092842"/>
                  <a:pt x="1201480" y="1903227"/>
                  <a:pt x="1201480" y="1903227"/>
                </a:cubicBezTo>
                <a:lnTo>
                  <a:pt x="1201480" y="1903227"/>
                </a:lnTo>
                <a:lnTo>
                  <a:pt x="1201480" y="1903227"/>
                </a:ln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20" name="Freeform 19"/>
          <p:cNvSpPr/>
          <p:nvPr/>
        </p:nvSpPr>
        <p:spPr>
          <a:xfrm>
            <a:off x="4075113" y="1905000"/>
            <a:ext cx="771525" cy="2112963"/>
          </a:xfrm>
          <a:custGeom>
            <a:avLst/>
            <a:gdLst>
              <a:gd name="connsiteX0" fmla="*/ 164805 w 770860"/>
              <a:gd name="connsiteY0" fmla="*/ 0 h 1975884"/>
              <a:gd name="connsiteX1" fmla="*/ 101009 w 770860"/>
              <a:gd name="connsiteY1" fmla="*/ 1690577 h 1975884"/>
              <a:gd name="connsiteX2" fmla="*/ 770860 w 770860"/>
              <a:gd name="connsiteY2" fmla="*/ 1711842 h 1975884"/>
              <a:gd name="connsiteX3" fmla="*/ 770860 w 770860"/>
              <a:gd name="connsiteY3" fmla="*/ 1711842 h 1975884"/>
            </a:gdLst>
            <a:ahLst/>
            <a:cxnLst>
              <a:cxn ang="0">
                <a:pos x="connsiteX0" y="connsiteY0"/>
              </a:cxn>
              <a:cxn ang="0">
                <a:pos x="connsiteX1" y="connsiteY1"/>
              </a:cxn>
              <a:cxn ang="0">
                <a:pos x="connsiteX2" y="connsiteY2"/>
              </a:cxn>
              <a:cxn ang="0">
                <a:pos x="connsiteX3" y="connsiteY3"/>
              </a:cxn>
            </a:cxnLst>
            <a:rect l="l" t="t" r="r" b="b"/>
            <a:pathLst>
              <a:path w="770860" h="1975884">
                <a:moveTo>
                  <a:pt x="164805" y="0"/>
                </a:moveTo>
                <a:cubicBezTo>
                  <a:pt x="82402" y="702635"/>
                  <a:pt x="0" y="1405270"/>
                  <a:pt x="101009" y="1690577"/>
                </a:cubicBezTo>
                <a:cubicBezTo>
                  <a:pt x="202018" y="1975884"/>
                  <a:pt x="770860" y="1711842"/>
                  <a:pt x="770860" y="1711842"/>
                </a:cubicBezTo>
                <a:lnTo>
                  <a:pt x="770860" y="1711842"/>
                </a:ln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21" name="Freeform 20"/>
          <p:cNvSpPr/>
          <p:nvPr/>
        </p:nvSpPr>
        <p:spPr>
          <a:xfrm>
            <a:off x="4475163" y="1914525"/>
            <a:ext cx="3252787" cy="549275"/>
          </a:xfrm>
          <a:custGeom>
            <a:avLst/>
            <a:gdLst>
              <a:gd name="connsiteX0" fmla="*/ 3253563 w 3253563"/>
              <a:gd name="connsiteY0" fmla="*/ 0 h 549349"/>
              <a:gd name="connsiteX1" fmla="*/ 606056 w 3253563"/>
              <a:gd name="connsiteY1" fmla="*/ 467833 h 549349"/>
              <a:gd name="connsiteX2" fmla="*/ 0 w 3253563"/>
              <a:gd name="connsiteY2" fmla="*/ 489098 h 549349"/>
            </a:gdLst>
            <a:ahLst/>
            <a:cxnLst>
              <a:cxn ang="0">
                <a:pos x="connsiteX0" y="connsiteY0"/>
              </a:cxn>
              <a:cxn ang="0">
                <a:pos x="connsiteX1" y="connsiteY1"/>
              </a:cxn>
              <a:cxn ang="0">
                <a:pos x="connsiteX2" y="connsiteY2"/>
              </a:cxn>
            </a:cxnLst>
            <a:rect l="l" t="t" r="r" b="b"/>
            <a:pathLst>
              <a:path w="3253563" h="549349">
                <a:moveTo>
                  <a:pt x="3253563" y="0"/>
                </a:moveTo>
                <a:lnTo>
                  <a:pt x="606056" y="467833"/>
                </a:lnTo>
                <a:cubicBezTo>
                  <a:pt x="63796" y="549349"/>
                  <a:pt x="31898" y="519223"/>
                  <a:pt x="0" y="489098"/>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22" name="Freeform 21"/>
          <p:cNvSpPr/>
          <p:nvPr/>
        </p:nvSpPr>
        <p:spPr>
          <a:xfrm>
            <a:off x="4591050" y="1860550"/>
            <a:ext cx="1776413" cy="1257300"/>
          </a:xfrm>
          <a:custGeom>
            <a:avLst/>
            <a:gdLst>
              <a:gd name="connsiteX0" fmla="*/ 1775637 w 1775637"/>
              <a:gd name="connsiteY0" fmla="*/ 0 h 1256413"/>
              <a:gd name="connsiteX1" fmla="*/ 563526 w 1775637"/>
              <a:gd name="connsiteY1" fmla="*/ 1063255 h 1256413"/>
              <a:gd name="connsiteX2" fmla="*/ 0 w 1775637"/>
              <a:gd name="connsiteY2" fmla="*/ 1158949 h 1256413"/>
              <a:gd name="connsiteX3" fmla="*/ 0 w 1775637"/>
              <a:gd name="connsiteY3" fmla="*/ 1158949 h 1256413"/>
            </a:gdLst>
            <a:ahLst/>
            <a:cxnLst>
              <a:cxn ang="0">
                <a:pos x="connsiteX0" y="connsiteY0"/>
              </a:cxn>
              <a:cxn ang="0">
                <a:pos x="connsiteX1" y="connsiteY1"/>
              </a:cxn>
              <a:cxn ang="0">
                <a:pos x="connsiteX2" y="connsiteY2"/>
              </a:cxn>
              <a:cxn ang="0">
                <a:pos x="connsiteX3" y="connsiteY3"/>
              </a:cxn>
            </a:cxnLst>
            <a:rect l="l" t="t" r="r" b="b"/>
            <a:pathLst>
              <a:path w="1775637" h="1256413">
                <a:moveTo>
                  <a:pt x="1775637" y="0"/>
                </a:moveTo>
                <a:cubicBezTo>
                  <a:pt x="1317551" y="435048"/>
                  <a:pt x="859466" y="870097"/>
                  <a:pt x="563526" y="1063255"/>
                </a:cubicBezTo>
                <a:cubicBezTo>
                  <a:pt x="267587" y="1256413"/>
                  <a:pt x="0" y="1158949"/>
                  <a:pt x="0" y="1158949"/>
                </a:cubicBezTo>
                <a:lnTo>
                  <a:pt x="0" y="1158949"/>
                </a:ln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25" name="Freeform 24"/>
          <p:cNvSpPr/>
          <p:nvPr/>
        </p:nvSpPr>
        <p:spPr>
          <a:xfrm>
            <a:off x="4857750" y="1785938"/>
            <a:ext cx="1806575" cy="1042987"/>
          </a:xfrm>
          <a:custGeom>
            <a:avLst/>
            <a:gdLst>
              <a:gd name="connsiteX0" fmla="*/ 1807535 w 1807535"/>
              <a:gd name="connsiteY0" fmla="*/ 0 h 1041990"/>
              <a:gd name="connsiteX1" fmla="*/ 1244009 w 1807535"/>
              <a:gd name="connsiteY1" fmla="*/ 765544 h 1041990"/>
              <a:gd name="connsiteX2" fmla="*/ 0 w 1807535"/>
              <a:gd name="connsiteY2" fmla="*/ 1041990 h 1041990"/>
            </a:gdLst>
            <a:ahLst/>
            <a:cxnLst>
              <a:cxn ang="0">
                <a:pos x="connsiteX0" y="connsiteY0"/>
              </a:cxn>
              <a:cxn ang="0">
                <a:pos x="connsiteX1" y="connsiteY1"/>
              </a:cxn>
              <a:cxn ang="0">
                <a:pos x="connsiteX2" y="connsiteY2"/>
              </a:cxn>
            </a:cxnLst>
            <a:rect l="l" t="t" r="r" b="b"/>
            <a:pathLst>
              <a:path w="1807535" h="1041990">
                <a:moveTo>
                  <a:pt x="1807535" y="0"/>
                </a:moveTo>
                <a:cubicBezTo>
                  <a:pt x="1676400" y="295939"/>
                  <a:pt x="1545265" y="591879"/>
                  <a:pt x="1244009" y="765544"/>
                </a:cubicBezTo>
                <a:cubicBezTo>
                  <a:pt x="942753" y="939209"/>
                  <a:pt x="471376" y="990599"/>
                  <a:pt x="0" y="1041990"/>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26" name="Freeform 25"/>
          <p:cNvSpPr/>
          <p:nvPr/>
        </p:nvSpPr>
        <p:spPr>
          <a:xfrm>
            <a:off x="4633913" y="1765300"/>
            <a:ext cx="2466975" cy="885825"/>
          </a:xfrm>
          <a:custGeom>
            <a:avLst/>
            <a:gdLst>
              <a:gd name="connsiteX0" fmla="*/ 2466754 w 2466754"/>
              <a:gd name="connsiteY0" fmla="*/ 0 h 886046"/>
              <a:gd name="connsiteX1" fmla="*/ 574158 w 2466754"/>
              <a:gd name="connsiteY1" fmla="*/ 744279 h 886046"/>
              <a:gd name="connsiteX2" fmla="*/ 0 w 2466754"/>
              <a:gd name="connsiteY2" fmla="*/ 850604 h 886046"/>
            </a:gdLst>
            <a:ahLst/>
            <a:cxnLst>
              <a:cxn ang="0">
                <a:pos x="connsiteX0" y="connsiteY0"/>
              </a:cxn>
              <a:cxn ang="0">
                <a:pos x="connsiteX1" y="connsiteY1"/>
              </a:cxn>
              <a:cxn ang="0">
                <a:pos x="connsiteX2" y="connsiteY2"/>
              </a:cxn>
            </a:cxnLst>
            <a:rect l="l" t="t" r="r" b="b"/>
            <a:pathLst>
              <a:path w="2466754" h="886046">
                <a:moveTo>
                  <a:pt x="2466754" y="0"/>
                </a:moveTo>
                <a:cubicBezTo>
                  <a:pt x="1726019" y="301256"/>
                  <a:pt x="985284" y="602512"/>
                  <a:pt x="574158" y="744279"/>
                </a:cubicBezTo>
                <a:cubicBezTo>
                  <a:pt x="163032" y="886046"/>
                  <a:pt x="81516" y="868325"/>
                  <a:pt x="0" y="850604"/>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Cyrl-CS"/>
          </a:p>
        </p:txBody>
      </p:sp>
      <p:sp>
        <p:nvSpPr>
          <p:cNvPr id="28" name="Oval 27"/>
          <p:cNvSpPr/>
          <p:nvPr/>
        </p:nvSpPr>
        <p:spPr>
          <a:xfrm>
            <a:off x="6477000" y="3581400"/>
            <a:ext cx="2362200" cy="1752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b="1" dirty="0">
                <a:solidFill>
                  <a:srgbClr val="FFFF00"/>
                </a:solidFill>
              </a:rPr>
              <a:t>Spekt</a:t>
            </a:r>
            <a:r>
              <a:rPr lang="en-US" b="1" dirty="0">
                <a:solidFill>
                  <a:srgbClr val="FFFF00"/>
                </a:solidFill>
              </a:rPr>
              <a:t>r</a:t>
            </a:r>
            <a:r>
              <a:rPr lang="sr-Latn-RS" b="1" dirty="0">
                <a:solidFill>
                  <a:srgbClr val="FFFF00"/>
                </a:solidFill>
              </a:rPr>
              <a:t>ogrami</a:t>
            </a:r>
          </a:p>
          <a:p>
            <a:pPr algn="ctr">
              <a:defRPr/>
            </a:pPr>
            <a:r>
              <a:rPr lang="sr-Latn-CS" b="1" dirty="0">
                <a:solidFill>
                  <a:srgbClr val="FFFF00"/>
                </a:solidFill>
              </a:rPr>
              <a:t>z</a:t>
            </a:r>
            <a:r>
              <a:rPr lang="sr-Latn-RS" b="1" dirty="0">
                <a:solidFill>
                  <a:srgbClr val="FFFF00"/>
                </a:solidFill>
              </a:rPr>
              <a:t>a dve različite oktave</a:t>
            </a:r>
            <a:endParaRPr lang="sr-Cyrl-CS" b="1" dirty="0">
              <a:solidFill>
                <a:srgbClr val="FFFF00"/>
              </a:solidFill>
            </a:endParaRPr>
          </a:p>
        </p:txBody>
      </p:sp>
      <p:pic>
        <p:nvPicPr>
          <p:cNvPr id="15" name="y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143000" y="5300663"/>
            <a:ext cx="609600" cy="609600"/>
          </a:xfrm>
          <a:prstGeom prst="rect">
            <a:avLst/>
          </a:prstGeom>
        </p:spPr>
      </p:pic>
      <p:pic>
        <p:nvPicPr>
          <p:cNvPr id="16" name="x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cstate="print"/>
          <a:stretch>
            <a:fillRect/>
          </a:stretch>
        </p:blipFill>
        <p:spPr>
          <a:xfrm>
            <a:off x="1143000" y="3051175"/>
            <a:ext cx="609600" cy="609600"/>
          </a:xfrm>
          <a:prstGeom prst="rect">
            <a:avLst/>
          </a:prstGeom>
        </p:spPr>
      </p:pic>
      <p:sp>
        <p:nvSpPr>
          <p:cNvPr id="2" name="Footer Placeholder 1">
            <a:extLst>
              <a:ext uri="{FF2B5EF4-FFF2-40B4-BE49-F238E27FC236}">
                <a16:creationId xmlns:a16="http://schemas.microsoft.com/office/drawing/2014/main" id="{508F840A-0A97-4054-9204-90428DE94AC5}"/>
              </a:ext>
            </a:extLst>
          </p:cNvPr>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0" fill="hold"/>
                                        <p:tgtEl>
                                          <p:spTgt spid="15"/>
                                        </p:tgtEl>
                                      </p:cBhvr>
                                    </p:cmd>
                                  </p:childTnLst>
                                </p:cTn>
                              </p:par>
                            </p:childTnLst>
                          </p:cTn>
                        </p:par>
                      </p:childTnLst>
                    </p:cTn>
                  </p:par>
                </p:childTnLst>
              </p:cTn>
              <p:nextCondLst>
                <p:cond evt="onClick" delay="0">
                  <p:tgtEl>
                    <p:spTgt spid="15"/>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0" fill="hold"/>
                                        <p:tgtEl>
                                          <p:spTgt spid="16"/>
                                        </p:tgtEl>
                                      </p:cBhvr>
                                    </p:cmd>
                                  </p:childTnLst>
                                </p:cTn>
                              </p:par>
                            </p:childTnLst>
                          </p:cTn>
                        </p:par>
                      </p:childTnLst>
                    </p:cTn>
                  </p:par>
                </p:childTnLst>
              </p:cTn>
              <p:nextCondLst>
                <p:cond evt="onClick" delay="0">
                  <p:tgtEl>
                    <p:spTgt spid="16"/>
                  </p:tgtEl>
                </p:cond>
              </p:nextCondLst>
            </p:seq>
            <p:audio>
              <p:cMediaNode vol="100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r-Latn-CS"/>
              <a:t>Primer</a:t>
            </a:r>
            <a:endParaRPr lang="en-US"/>
          </a:p>
        </p:txBody>
      </p:sp>
      <p:pic>
        <p:nvPicPr>
          <p:cNvPr id="17411" name="Picture 7"/>
          <p:cNvPicPr>
            <a:picLocks noChangeAspect="1" noChangeArrowheads="1"/>
          </p:cNvPicPr>
          <p:nvPr/>
        </p:nvPicPr>
        <p:blipFill>
          <a:blip r:embed="rId6" cstate="print"/>
          <a:srcRect/>
          <a:stretch>
            <a:fillRect/>
          </a:stretch>
        </p:blipFill>
        <p:spPr bwMode="auto">
          <a:xfrm>
            <a:off x="2057400" y="1447800"/>
            <a:ext cx="7010400" cy="5257800"/>
          </a:xfrm>
          <a:prstGeom prst="rect">
            <a:avLst/>
          </a:prstGeom>
          <a:noFill/>
          <a:ln w="9525">
            <a:noFill/>
            <a:miter lim="800000"/>
            <a:headEnd/>
            <a:tailEnd/>
          </a:ln>
        </p:spPr>
      </p:pic>
      <p:sp>
        <p:nvSpPr>
          <p:cNvPr id="11" name="Cloud Callout 10"/>
          <p:cNvSpPr/>
          <p:nvPr/>
        </p:nvSpPr>
        <p:spPr>
          <a:xfrm>
            <a:off x="6477000" y="152400"/>
            <a:ext cx="2590800" cy="1447800"/>
          </a:xfrm>
          <a:prstGeom prst="cloudCallout">
            <a:avLst>
              <a:gd name="adj1" fmla="val -33819"/>
              <a:gd name="adj2" fmla="val 541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b="1" dirty="0">
                <a:solidFill>
                  <a:srgbClr val="FFFF00"/>
                </a:solidFill>
              </a:rPr>
              <a:t>Promenjena je frekvencija odabiranja</a:t>
            </a:r>
            <a:endParaRPr lang="sr-Cyrl-CS" b="1" dirty="0">
              <a:solidFill>
                <a:srgbClr val="FFFF00"/>
              </a:solidFill>
            </a:endParaRPr>
          </a:p>
        </p:txBody>
      </p:sp>
      <p:sp>
        <p:nvSpPr>
          <p:cNvPr id="12" name="Rounded Rectangle 11"/>
          <p:cNvSpPr/>
          <p:nvPr/>
        </p:nvSpPr>
        <p:spPr>
          <a:xfrm>
            <a:off x="6477000" y="4419600"/>
            <a:ext cx="1828800" cy="1600200"/>
          </a:xfrm>
          <a:prstGeom prst="roundRect">
            <a:avLst/>
          </a:prstGeom>
          <a:solidFill>
            <a:schemeClr val="accent1">
              <a:lumMod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b="1" dirty="0">
                <a:solidFill>
                  <a:srgbClr val="FFFF00"/>
                </a:solidFill>
              </a:rPr>
              <a:t>Biće objašnjeno kasnije</a:t>
            </a:r>
            <a:endParaRPr lang="sr-Cyrl-CS" b="1" dirty="0">
              <a:solidFill>
                <a:srgbClr val="FFFF00"/>
              </a:solidFill>
            </a:endParaRPr>
          </a:p>
        </p:txBody>
      </p:sp>
      <p:pic>
        <p:nvPicPr>
          <p:cNvPr id="13" name="x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rcRect/>
          <a:stretch>
            <a:fillRect/>
          </a:stretch>
        </p:blipFill>
        <p:spPr bwMode="auto">
          <a:xfrm>
            <a:off x="1028700" y="2514600"/>
            <a:ext cx="609600" cy="609600"/>
          </a:xfrm>
          <a:prstGeom prst="rect">
            <a:avLst/>
          </a:prstGeom>
          <a:noFill/>
          <a:ln w="9525">
            <a:noFill/>
            <a:miter lim="800000"/>
            <a:headEnd/>
            <a:tailEnd/>
          </a:ln>
        </p:spPr>
      </p:pic>
      <p:pic>
        <p:nvPicPr>
          <p:cNvPr id="14" name="y3.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rcRect/>
          <a:stretch>
            <a:fillRect/>
          </a:stretch>
        </p:blipFill>
        <p:spPr bwMode="auto">
          <a:xfrm>
            <a:off x="1028700" y="4724400"/>
            <a:ext cx="609600" cy="609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0" fill="hold"/>
                                        <p:tgtEl>
                                          <p:spTgt spid="13"/>
                                        </p:tgtEl>
                                      </p:cBhvr>
                                    </p:cmd>
                                  </p:childTnLst>
                                </p:cTn>
                              </p:par>
                            </p:childTnLst>
                          </p:cTn>
                        </p:par>
                      </p:childTnLst>
                    </p:cTn>
                  </p:par>
                </p:childTnLst>
              </p:cTn>
              <p:nextCondLst>
                <p:cond evt="onClick" delay="0">
                  <p:tgtEl>
                    <p:spTgt spid="13"/>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0" fill="hold"/>
                                        <p:tgtEl>
                                          <p:spTgt spid="14"/>
                                        </p:tgtEl>
                                      </p:cBhvr>
                                    </p:cmd>
                                  </p:childTnLst>
                                </p:cTn>
                              </p:par>
                            </p:childTnLst>
                          </p:cTn>
                        </p:par>
                      </p:childTnLst>
                    </p:cTn>
                  </p:par>
                </p:childTnLst>
              </p:cTn>
              <p:nextCondLst>
                <p:cond evt="onClick" delay="0">
                  <p:tgtEl>
                    <p:spTgt spid="14"/>
                  </p:tgtEl>
                </p:cond>
              </p:nextCondLst>
            </p:seq>
            <p:audio>
              <p:cMediaNode vol="100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2"/>
          <p:cNvSpPr/>
          <p:nvPr/>
        </p:nvSpPr>
        <p:spPr>
          <a:xfrm>
            <a:off x="83663" y="4618512"/>
            <a:ext cx="2324100" cy="1447800"/>
          </a:xfrm>
          <a:prstGeom prst="cloudCallout">
            <a:avLst>
              <a:gd name="adj1" fmla="val 4481"/>
              <a:gd name="adj2" fmla="val -87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b="1">
                <a:solidFill>
                  <a:srgbClr val="FFFF00"/>
                </a:solidFill>
              </a:rPr>
              <a:t>Zvuči pogrešno!!!</a:t>
            </a:r>
            <a:endParaRPr lang="sr-Cyrl-CS" b="1" dirty="0">
              <a:solidFill>
                <a:srgbClr val="FFFF00"/>
              </a:solidFill>
            </a:endParaRPr>
          </a:p>
        </p:txBody>
      </p:sp>
      <p:pic>
        <p:nvPicPr>
          <p:cNvPr id="18434" name="Picture 2"/>
          <p:cNvPicPr>
            <a:picLocks noChangeAspect="1" noChangeArrowheads="1"/>
          </p:cNvPicPr>
          <p:nvPr/>
        </p:nvPicPr>
        <p:blipFill rotWithShape="1">
          <a:blip r:embed="rId6" cstate="print"/>
          <a:srcRect r="6075"/>
          <a:stretch/>
        </p:blipFill>
        <p:spPr bwMode="auto">
          <a:xfrm>
            <a:off x="2438400" y="1473200"/>
            <a:ext cx="6553200" cy="5248275"/>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pPr eaLnBrk="1" hangingPunct="1"/>
            <a:r>
              <a:rPr lang="sr-Latn-CS"/>
              <a:t>Primer</a:t>
            </a:r>
            <a:endParaRPr lang="en-US"/>
          </a:p>
        </p:txBody>
      </p:sp>
      <p:sp>
        <p:nvSpPr>
          <p:cNvPr id="11" name="Cloud Callout 10"/>
          <p:cNvSpPr/>
          <p:nvPr/>
        </p:nvSpPr>
        <p:spPr>
          <a:xfrm>
            <a:off x="6523348" y="139667"/>
            <a:ext cx="2590800" cy="1447800"/>
          </a:xfrm>
          <a:prstGeom prst="cloudCallout">
            <a:avLst>
              <a:gd name="adj1" fmla="val -22540"/>
              <a:gd name="adj2" fmla="val 561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b="1" dirty="0">
                <a:solidFill>
                  <a:srgbClr val="FFFF00"/>
                </a:solidFill>
              </a:rPr>
              <a:t>Promenjena je frekvencija odabiranja</a:t>
            </a:r>
            <a:endParaRPr lang="sr-Cyrl-CS" b="1" dirty="0">
              <a:solidFill>
                <a:srgbClr val="FFFF00"/>
              </a:solidFill>
            </a:endParaRPr>
          </a:p>
        </p:txBody>
      </p:sp>
      <p:sp>
        <p:nvSpPr>
          <p:cNvPr id="12" name="Rounded Rectangle 11"/>
          <p:cNvSpPr/>
          <p:nvPr/>
        </p:nvSpPr>
        <p:spPr>
          <a:xfrm>
            <a:off x="5181599" y="4435475"/>
            <a:ext cx="3505200" cy="1600200"/>
          </a:xfrm>
          <a:prstGeom prst="roundRect">
            <a:avLst/>
          </a:prstGeom>
          <a:solidFill>
            <a:schemeClr val="accent1">
              <a:lumMod val="9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b="1" dirty="0">
                <a:solidFill>
                  <a:srgbClr val="FFFF00"/>
                </a:solidFill>
              </a:rPr>
              <a:t>Biće objašnjeno kasnije</a:t>
            </a:r>
            <a:endParaRPr lang="sr-Cyrl-CS" b="1" dirty="0">
              <a:solidFill>
                <a:srgbClr val="FFFF00"/>
              </a:solidFill>
            </a:endParaRPr>
          </a:p>
        </p:txBody>
      </p:sp>
      <p:pic>
        <p:nvPicPr>
          <p:cNvPr id="9" name="x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rcRect/>
          <a:stretch>
            <a:fillRect/>
          </a:stretch>
        </p:blipFill>
        <p:spPr bwMode="auto">
          <a:xfrm>
            <a:off x="1562100" y="2503488"/>
            <a:ext cx="609600" cy="609600"/>
          </a:xfrm>
          <a:prstGeom prst="rect">
            <a:avLst/>
          </a:prstGeom>
          <a:noFill/>
          <a:ln w="9525">
            <a:noFill/>
            <a:miter lim="800000"/>
            <a:headEnd/>
            <a:tailEnd/>
          </a:ln>
        </p:spPr>
      </p:pic>
      <p:pic>
        <p:nvPicPr>
          <p:cNvPr id="10" name="y2.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rcRect/>
          <a:stretch>
            <a:fillRect/>
          </a:stretch>
        </p:blipFill>
        <p:spPr bwMode="auto">
          <a:xfrm>
            <a:off x="1562100" y="4845050"/>
            <a:ext cx="609600" cy="609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0" fill="hold"/>
                                        <p:tgtEl>
                                          <p:spTgt spid="9"/>
                                        </p:tgtEl>
                                      </p:cBhvr>
                                    </p:cmd>
                                  </p:childTnLst>
                                </p:cTn>
                              </p:par>
                            </p:childTnLst>
                          </p:cTn>
                        </p:par>
                      </p:childTnLst>
                    </p:cTn>
                  </p:par>
                </p:childTnLst>
              </p:cTn>
              <p:nextCondLst>
                <p:cond evt="onClick" delay="0">
                  <p:tgtEl>
                    <p:spTgt spid="9"/>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0" fill="hold"/>
                                        <p:tgtEl>
                                          <p:spTgt spid="10"/>
                                        </p:tgtEl>
                                      </p:cBhvr>
                                    </p:cmd>
                                  </p:childTnLst>
                                </p:cTn>
                              </p:par>
                            </p:childTnLst>
                          </p:cTn>
                        </p:par>
                      </p:childTnLst>
                    </p:cTn>
                  </p:par>
                </p:childTnLst>
              </p:cTn>
              <p:nextCondLst>
                <p:cond evt="onClick" delay="0">
                  <p:tgtEl>
                    <p:spTgt spid="10"/>
                  </p:tgtEl>
                </p:cond>
              </p:nextCondLst>
            </p:seq>
            <p:audio>
              <p:cMediaNode vol="100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2902</Words>
  <Application>Microsoft Office PowerPoint</Application>
  <PresentationFormat>On-screen Show (4:3)</PresentationFormat>
  <Paragraphs>330</Paragraphs>
  <Slides>59</Slides>
  <Notes>1</Notes>
  <HiddenSlides>0</HiddenSlides>
  <MMClips>6</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5" baseType="lpstr">
      <vt:lpstr>Arial</vt:lpstr>
      <vt:lpstr>Calibri</vt:lpstr>
      <vt:lpstr>Trebuchet MS</vt:lpstr>
      <vt:lpstr>Default Design</vt:lpstr>
      <vt:lpstr>Equation</vt:lpstr>
      <vt:lpstr>Visio</vt:lpstr>
      <vt:lpstr>Električna merenja  Digitalni merni instrumenti</vt:lpstr>
      <vt:lpstr>Digitalizacija</vt:lpstr>
      <vt:lpstr>Diskretizacija po vremenu</vt:lpstr>
      <vt:lpstr>Diskretizacija po vremenu</vt:lpstr>
      <vt:lpstr>Diskretizacija po vremenu</vt:lpstr>
      <vt:lpstr>Diskretizacija po vremenu</vt:lpstr>
      <vt:lpstr>Primer</vt:lpstr>
      <vt:lpstr>Primer</vt:lpstr>
      <vt:lpstr>Primer</vt:lpstr>
      <vt:lpstr>Primer</vt:lpstr>
      <vt:lpstr>Primer</vt:lpstr>
      <vt:lpstr>Diskretizacija po vremenu</vt:lpstr>
      <vt:lpstr>Teorema o odabiranju</vt:lpstr>
      <vt:lpstr>Primer – fs=1000Hz</vt:lpstr>
      <vt:lpstr>Primer – fs=1000Hz</vt:lpstr>
      <vt:lpstr>Aliasing</vt:lpstr>
      <vt:lpstr>Principska blok šema</vt:lpstr>
      <vt:lpstr>Diskretizacija po amplitudi</vt:lpstr>
      <vt:lpstr>Karakteristika kvantizacije</vt:lpstr>
      <vt:lpstr>Karakteristika kvantizacije</vt:lpstr>
      <vt:lpstr>Greška* kvantizacije</vt:lpstr>
      <vt:lpstr>Greška kvantizacije</vt:lpstr>
      <vt:lpstr>Greška kvantizacije</vt:lpstr>
      <vt:lpstr>Greška kvantizacije</vt:lpstr>
      <vt:lpstr>Primer</vt:lpstr>
      <vt:lpstr>Primer 1</vt:lpstr>
      <vt:lpstr>Primer 2</vt:lpstr>
      <vt:lpstr>Primer 3</vt:lpstr>
      <vt:lpstr>A/D konvertori</vt:lpstr>
      <vt:lpstr>Komparator (1 bit A/D)</vt:lpstr>
      <vt:lpstr>Paralelni</vt:lpstr>
      <vt:lpstr>Sa generatorom rampe</vt:lpstr>
      <vt:lpstr>Sa dvojnim nagibom</vt:lpstr>
      <vt:lpstr>Sa dvojnim nagibom</vt:lpstr>
      <vt:lpstr>Sa dvojnim nagibom</vt:lpstr>
      <vt:lpstr>Sa sukcesivnim aproksimacijama</vt:lpstr>
      <vt:lpstr>Sigma-delta A/D (ΣΔ A/D) konvertori</vt:lpstr>
      <vt:lpstr>Poredjenje</vt:lpstr>
      <vt:lpstr>Poredjenje</vt:lpstr>
      <vt:lpstr>Digitalni merni instrumenti i sistemi</vt:lpstr>
      <vt:lpstr>Digitalni merni instrumenti i sistemi</vt:lpstr>
      <vt:lpstr>Digitalni merni instrumenti i sistemi</vt:lpstr>
      <vt:lpstr>Digitalni merni instrumenti i sistemi</vt:lpstr>
      <vt:lpstr>Digitalni merni instrumenti i sistemi</vt:lpstr>
      <vt:lpstr>Digitalni multimetar</vt:lpstr>
      <vt:lpstr>Digitalni multimetar ulazno kolo</vt:lpstr>
      <vt:lpstr>Digitalni multimetar ulazno kolo</vt:lpstr>
      <vt:lpstr>Multimetar</vt:lpstr>
      <vt:lpstr>True RMS</vt:lpstr>
      <vt:lpstr>True RMS</vt:lpstr>
      <vt:lpstr>Primeri</vt:lpstr>
      <vt:lpstr>Primeri</vt:lpstr>
      <vt:lpstr>Primeri</vt:lpstr>
      <vt:lpstr>Primeri</vt:lpstr>
      <vt:lpstr>Primeri</vt:lpstr>
      <vt:lpstr>Multimetri - tačnost</vt:lpstr>
      <vt:lpstr>Multimetri - tačnost</vt:lpstr>
      <vt:lpstr>Multimetri - tačnost</vt:lpstr>
      <vt:lpstr>Zadatak – bonus 2 poena</vt:lpstr>
    </vt:vector>
  </TitlesOfParts>
  <Company>ETF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Digitalni instrumenti</dc:title>
  <dc:creator>Jelena</dc:creator>
  <cp:lastModifiedBy>jelena certic</cp:lastModifiedBy>
  <cp:revision>70</cp:revision>
  <cp:lastPrinted>2019-10-10T06:54:44Z</cp:lastPrinted>
  <dcterms:created xsi:type="dcterms:W3CDTF">2011-10-25T21:47:21Z</dcterms:created>
  <dcterms:modified xsi:type="dcterms:W3CDTF">2022-03-14T12:43:01Z</dcterms:modified>
</cp:coreProperties>
</file>