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58" r:id="rId3"/>
    <p:sldId id="257" r:id="rId4"/>
    <p:sldId id="259" r:id="rId5"/>
    <p:sldId id="260" r:id="rId6"/>
    <p:sldId id="261" r:id="rId7"/>
    <p:sldId id="262" r:id="rId8"/>
    <p:sldId id="263" r:id="rId9"/>
    <p:sldId id="264" r:id="rId10"/>
    <p:sldId id="265" r:id="rId11"/>
    <p:sldId id="267" r:id="rId12"/>
    <p:sldId id="288" r:id="rId13"/>
    <p:sldId id="268" r:id="rId14"/>
    <p:sldId id="269" r:id="rId15"/>
    <p:sldId id="284" r:id="rId16"/>
    <p:sldId id="285" r:id="rId17"/>
    <p:sldId id="286" r:id="rId18"/>
    <p:sldId id="287" r:id="rId19"/>
    <p:sldId id="266" r:id="rId20"/>
    <p:sldId id="271" r:id="rId21"/>
    <p:sldId id="272" r:id="rId22"/>
    <p:sldId id="273" r:id="rId23"/>
    <p:sldId id="270" r:id="rId24"/>
    <p:sldId id="275" r:id="rId25"/>
    <p:sldId id="276" r:id="rId26"/>
    <p:sldId id="279" r:id="rId27"/>
    <p:sldId id="289" r:id="rId28"/>
    <p:sldId id="290" r:id="rId29"/>
    <p:sldId id="291" r:id="rId30"/>
    <p:sldId id="274" r:id="rId31"/>
    <p:sldId id="280" r:id="rId32"/>
    <p:sldId id="281" r:id="rId33"/>
    <p:sldId id="282" r:id="rId34"/>
    <p:sldId id="283" r:id="rId35"/>
    <p:sldId id="292" r:id="rId36"/>
    <p:sldId id="293" r:id="rId37"/>
    <p:sldId id="294" r:id="rId38"/>
    <p:sldId id="295" r:id="rId39"/>
    <p:sldId id="297" r:id="rId40"/>
    <p:sldId id="296" r:id="rId41"/>
    <p:sldId id="298" r:id="rId42"/>
    <p:sldId id="305" r:id="rId43"/>
    <p:sldId id="299" r:id="rId44"/>
    <p:sldId id="300" r:id="rId45"/>
    <p:sldId id="301" r:id="rId46"/>
    <p:sldId id="302" r:id="rId47"/>
    <p:sldId id="303" r:id="rId48"/>
    <p:sldId id="304"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474BC-4F4B-4733-B284-267403559430}"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17539-0D66-4101-A0BF-6E79CCA26340}" type="slidenum">
              <a:rPr lang="en-US" smtClean="0"/>
              <a:t>‹#›</a:t>
            </a:fld>
            <a:endParaRPr lang="en-US"/>
          </a:p>
        </p:txBody>
      </p:sp>
    </p:spTree>
    <p:extLst>
      <p:ext uri="{BB962C8B-B14F-4D97-AF65-F5344CB8AC3E}">
        <p14:creationId xmlns:p14="http://schemas.microsoft.com/office/powerpoint/2010/main" val="182520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0" y="6356350"/>
            <a:ext cx="3538491" cy="365125"/>
          </a:xfrm>
        </p:spPr>
        <p:txBody>
          <a:bodyPr/>
          <a:lstStyle>
            <a:lvl1pPr algn="l">
              <a:defRPr sz="1000"/>
            </a:lvl1pPr>
          </a:lstStyle>
          <a:p>
            <a:r>
              <a:rPr lang="pt-BR" dirty="0"/>
              <a:t>Električna merenja – 1</a:t>
            </a:r>
            <a:r>
              <a:rPr lang="sr-Latn-RS" dirty="0"/>
              <a:t>9</a:t>
            </a:r>
            <a:r>
              <a:rPr lang="pt-BR" dirty="0"/>
              <a:t>e032em/19e052em http://telit.etf.rs/kurs/elektricna-merenja/ http://automatika.etf.rs/sr/13e052em</a:t>
            </a:r>
            <a:endParaRPr lang="en-US" dirty="0"/>
          </a:p>
        </p:txBody>
      </p:sp>
      <p:sp>
        <p:nvSpPr>
          <p:cNvPr id="6" name="Slide Number Placeholder 5"/>
          <p:cNvSpPr>
            <a:spLocks noGrp="1"/>
          </p:cNvSpPr>
          <p:nvPr>
            <p:ph type="sldNum" sz="quarter" idx="12"/>
          </p:nvPr>
        </p:nvSpPr>
        <p:spPr/>
        <p:txBody>
          <a:bodyPr/>
          <a:lstStyle/>
          <a:p>
            <a:fld id="{726A995F-06F9-4392-B6B8-33038B8D706A}" type="slidenum">
              <a:rPr lang="en-US" smtClean="0"/>
              <a:t>‹#›</a:t>
            </a:fld>
            <a:endParaRPr lang="en-US"/>
          </a:p>
        </p:txBody>
      </p:sp>
    </p:spTree>
    <p:extLst>
      <p:ext uri="{BB962C8B-B14F-4D97-AF65-F5344CB8AC3E}">
        <p14:creationId xmlns:p14="http://schemas.microsoft.com/office/powerpoint/2010/main" val="2161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3041342" cy="365125"/>
          </a:xfrm>
        </p:spPr>
        <p:txBody>
          <a:bodyPr/>
          <a:lstStyle>
            <a:lvl1pPr algn="l">
              <a:defRPr sz="1000"/>
            </a:lvl1pPr>
          </a:lstStyle>
          <a:p>
            <a:r>
              <a:rPr lang="pt-BR" dirty="0"/>
              <a:t>Električna merenja – 1</a:t>
            </a:r>
            <a:r>
              <a:rPr lang="sr-Latn-RS" dirty="0"/>
              <a:t>9</a:t>
            </a:r>
            <a:r>
              <a:rPr lang="pt-BR" dirty="0"/>
              <a:t>e032em/19e052em http://telit.etf.rs/kurs/elektricna-merenja/ http://automatika.etf.rs/sr/13e052em</a:t>
            </a:r>
            <a:endParaRPr lang="en-US" dirty="0"/>
          </a:p>
        </p:txBody>
      </p:sp>
      <p:sp>
        <p:nvSpPr>
          <p:cNvPr id="6" name="Slide Number Placeholder 5"/>
          <p:cNvSpPr>
            <a:spLocks noGrp="1"/>
          </p:cNvSpPr>
          <p:nvPr>
            <p:ph type="sldNum" sz="quarter" idx="12"/>
          </p:nvPr>
        </p:nvSpPr>
        <p:spPr/>
        <p:txBody>
          <a:bodyPr/>
          <a:lstStyle/>
          <a:p>
            <a:fld id="{726A995F-06F9-4392-B6B8-33038B8D706A}" type="slidenum">
              <a:rPr lang="en-US" smtClean="0"/>
              <a:t>‹#›</a:t>
            </a:fld>
            <a:endParaRPr lang="en-US"/>
          </a:p>
        </p:txBody>
      </p:sp>
    </p:spTree>
    <p:extLst>
      <p:ext uri="{BB962C8B-B14F-4D97-AF65-F5344CB8AC3E}">
        <p14:creationId xmlns:p14="http://schemas.microsoft.com/office/powerpoint/2010/main" val="4247222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Električna merenja – 19e032em/19e052em http://telit.etf.rs/kurs/elektricna-merenja/ http://automatika.etf.rs/sr/13e052em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A995F-06F9-4392-B6B8-33038B8D706A}" type="slidenum">
              <a:rPr lang="en-US" smtClean="0"/>
              <a:t>‹#›</a:t>
            </a:fld>
            <a:endParaRPr lang="en-US"/>
          </a:p>
        </p:txBody>
      </p:sp>
    </p:spTree>
    <p:extLst>
      <p:ext uri="{BB962C8B-B14F-4D97-AF65-F5344CB8AC3E}">
        <p14:creationId xmlns:p14="http://schemas.microsoft.com/office/powerpoint/2010/main" val="4192027875"/>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4" Type="http://schemas.openxmlformats.org/officeDocument/2006/relationships/audio" Target="../media/media2.wav"/></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Elektri</a:t>
            </a:r>
            <a:r>
              <a:rPr lang="sr-Latn-RS" dirty="0"/>
              <a:t>čna merenja</a:t>
            </a:r>
            <a:endParaRPr lang="en-US" dirty="0"/>
          </a:p>
        </p:txBody>
      </p:sp>
      <p:sp>
        <p:nvSpPr>
          <p:cNvPr id="3" name="Subtitle 2"/>
          <p:cNvSpPr>
            <a:spLocks noGrp="1"/>
          </p:cNvSpPr>
          <p:nvPr>
            <p:ph type="subTitle" idx="1"/>
          </p:nvPr>
        </p:nvSpPr>
        <p:spPr/>
        <p:txBody>
          <a:bodyPr/>
          <a:lstStyle/>
          <a:p>
            <a:r>
              <a:rPr lang="sr-Latn-RS" dirty="0"/>
              <a:t>12.03.20</a:t>
            </a:r>
            <a:r>
              <a:rPr lang="en-US" dirty="0"/>
              <a:t>2</a:t>
            </a:r>
            <a:r>
              <a:rPr lang="sr-Latn-RS" dirty="0"/>
              <a:t>4.</a:t>
            </a:r>
            <a:endParaRPr lang="en-US" dirty="0"/>
          </a:p>
        </p:txBody>
      </p:sp>
    </p:spTree>
    <p:extLst>
      <p:ext uri="{BB962C8B-B14F-4D97-AF65-F5344CB8AC3E}">
        <p14:creationId xmlns:p14="http://schemas.microsoft.com/office/powerpoint/2010/main" val="212011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Osnovna merenja pomoću osciloskopa</a:t>
            </a:r>
            <a:endParaRPr lang="en-US" dirty="0"/>
          </a:p>
        </p:txBody>
      </p:sp>
      <p:sp>
        <p:nvSpPr>
          <p:cNvPr id="3" name="Content Placeholder 2"/>
          <p:cNvSpPr>
            <a:spLocks noGrp="1"/>
          </p:cNvSpPr>
          <p:nvPr>
            <p:ph idx="1"/>
          </p:nvPr>
        </p:nvSpPr>
        <p:spPr/>
        <p:txBody>
          <a:bodyPr/>
          <a:lstStyle/>
          <a:p>
            <a:r>
              <a:rPr lang="sr-Latn-RS" dirty="0"/>
              <a:t>Merenje napona</a:t>
            </a:r>
          </a:p>
          <a:p>
            <a:r>
              <a:rPr lang="sr-Latn-RS" dirty="0"/>
              <a:t>Merenje periode (proračun osnovne frekvencije)</a:t>
            </a:r>
          </a:p>
          <a:p>
            <a:r>
              <a:rPr lang="sr-Latn-RS" dirty="0"/>
              <a:t>Merenje fazne razlike</a:t>
            </a:r>
          </a:p>
          <a:p>
            <a:r>
              <a:rPr lang="sr-Latn-RS" dirty="0"/>
              <a:t>Merenje trajanja uzlazne i/ili silazne ivice signala</a:t>
            </a:r>
          </a:p>
          <a:p>
            <a:r>
              <a:rPr lang="sr-Latn-RS" dirty="0"/>
              <a:t>Merenje faktora ispunjenosti kod povorke impulsa</a:t>
            </a:r>
          </a:p>
          <a:p>
            <a:r>
              <a:rPr lang="sr-Latn-RS" dirty="0"/>
              <a:t>…</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20656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Osnovni delovi osciloskopa (koje „vidimo“ kao korisnici)</a:t>
            </a:r>
            <a:endParaRPr lang="en-US" dirty="0"/>
          </a:p>
        </p:txBody>
      </p:sp>
      <p:sp>
        <p:nvSpPr>
          <p:cNvPr id="3" name="Content Placeholder 2"/>
          <p:cNvSpPr>
            <a:spLocks noGrp="1"/>
          </p:cNvSpPr>
          <p:nvPr>
            <p:ph idx="1"/>
          </p:nvPr>
        </p:nvSpPr>
        <p:spPr/>
        <p:txBody>
          <a:bodyPr/>
          <a:lstStyle/>
          <a:p>
            <a:r>
              <a:rPr lang="sr-Latn-RS" dirty="0"/>
              <a:t>Ekran</a:t>
            </a:r>
          </a:p>
          <a:p>
            <a:r>
              <a:rPr lang="sr-Latn-RS" dirty="0"/>
              <a:t>Kontrole za podešavanje</a:t>
            </a:r>
          </a:p>
          <a:p>
            <a:pPr lvl="1"/>
            <a:r>
              <a:rPr lang="sr-Latn-RS" dirty="0"/>
              <a:t>Po naponoskoj osi</a:t>
            </a:r>
            <a:r>
              <a:rPr lang="en-US" dirty="0"/>
              <a:t>/</a:t>
            </a:r>
            <a:r>
              <a:rPr lang="en-US" dirty="0" err="1"/>
              <a:t>vertikalne</a:t>
            </a:r>
            <a:r>
              <a:rPr lang="en-US" dirty="0"/>
              <a:t> </a:t>
            </a:r>
            <a:r>
              <a:rPr lang="en-US" dirty="0" err="1"/>
              <a:t>kontrole</a:t>
            </a:r>
            <a:endParaRPr lang="sr-Latn-RS" dirty="0"/>
          </a:p>
          <a:p>
            <a:pPr lvl="1"/>
            <a:r>
              <a:rPr lang="sr-Latn-RS" dirty="0"/>
              <a:t>Po vremenskoj osi</a:t>
            </a:r>
            <a:r>
              <a:rPr lang="en-US" dirty="0"/>
              <a:t>/</a:t>
            </a:r>
            <a:r>
              <a:rPr lang="en-US" dirty="0" err="1"/>
              <a:t>horizontalne</a:t>
            </a:r>
            <a:r>
              <a:rPr lang="en-US" dirty="0"/>
              <a:t> </a:t>
            </a:r>
            <a:r>
              <a:rPr lang="en-US" dirty="0" err="1"/>
              <a:t>kontrole</a:t>
            </a:r>
            <a:endParaRPr lang="sr-Latn-RS" dirty="0"/>
          </a:p>
          <a:p>
            <a:pPr lvl="1"/>
            <a:r>
              <a:rPr lang="sr-Latn-RS" dirty="0"/>
              <a:t>Za sinhronizaciju</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18438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Ekran osciloskopa</a:t>
            </a:r>
            <a:endParaRPr lang="en-US" dirty="0"/>
          </a:p>
        </p:txBody>
      </p:sp>
      <p:pic>
        <p:nvPicPr>
          <p:cNvPr id="4" name="Picture 3"/>
          <p:cNvPicPr>
            <a:picLocks noChangeAspect="1"/>
          </p:cNvPicPr>
          <p:nvPr/>
        </p:nvPicPr>
        <p:blipFill>
          <a:blip r:embed="rId2"/>
          <a:stretch>
            <a:fillRect/>
          </a:stretch>
        </p:blipFill>
        <p:spPr>
          <a:xfrm>
            <a:off x="838200" y="1354363"/>
            <a:ext cx="6184126" cy="4966400"/>
          </a:xfrm>
          <a:prstGeom prst="rect">
            <a:avLst/>
          </a:prstGeom>
        </p:spPr>
      </p:pic>
      <p:sp>
        <p:nvSpPr>
          <p:cNvPr id="5" name="TextBox 4"/>
          <p:cNvSpPr txBox="1"/>
          <p:nvPr/>
        </p:nvSpPr>
        <p:spPr>
          <a:xfrm>
            <a:off x="7381875" y="1079569"/>
            <a:ext cx="4667250" cy="5632311"/>
          </a:xfrm>
          <a:prstGeom prst="rect">
            <a:avLst/>
          </a:prstGeom>
          <a:noFill/>
        </p:spPr>
        <p:txBody>
          <a:bodyPr wrap="square" rtlCol="0">
            <a:spAutoFit/>
          </a:bodyPr>
          <a:lstStyle/>
          <a:p>
            <a:r>
              <a:rPr lang="sr-Latn-RS" dirty="0"/>
              <a:t>Standardni ekrani imaju 10 „</a:t>
            </a:r>
            <a:r>
              <a:rPr lang="en-US" dirty="0" err="1"/>
              <a:t>kockica</a:t>
            </a:r>
            <a:r>
              <a:rPr lang="sr-Latn-RS" dirty="0"/>
              <a:t>“</a:t>
            </a:r>
            <a:r>
              <a:rPr lang="en-US" dirty="0"/>
              <a:t>/</a:t>
            </a:r>
            <a:r>
              <a:rPr lang="sr-Latn-RS" dirty="0"/>
              <a:t>kvardatića</a:t>
            </a:r>
            <a:r>
              <a:rPr lang="en-US" dirty="0"/>
              <a:t>/</a:t>
            </a:r>
            <a:r>
              <a:rPr lang="en-US" dirty="0" err="1"/>
              <a:t>podelaka</a:t>
            </a:r>
            <a:r>
              <a:rPr lang="en-US" dirty="0"/>
              <a:t>/div</a:t>
            </a:r>
            <a:r>
              <a:rPr lang="sr-Latn-RS" dirty="0"/>
              <a:t> po horizontalnoj i 8 po vertilanoj osi</a:t>
            </a:r>
          </a:p>
          <a:p>
            <a:endParaRPr lang="sr-Latn-RS" dirty="0"/>
          </a:p>
          <a:p>
            <a:r>
              <a:rPr lang="sr-Latn-RS" dirty="0"/>
              <a:t>Linije na sredini ekrana imaju dodatnu „finiju“ podelu koja omogućava veću tačnost očitavanja</a:t>
            </a:r>
          </a:p>
          <a:p>
            <a:endParaRPr lang="sr-Latn-RS" dirty="0"/>
          </a:p>
          <a:p>
            <a:r>
              <a:rPr lang="sr-Latn-RS" dirty="0"/>
              <a:t>Standardno je jedan „mali“ pode</a:t>
            </a:r>
            <a:r>
              <a:rPr lang="en-US" dirty="0" err="1"/>
              <a:t>lak</a:t>
            </a:r>
            <a:r>
              <a:rPr lang="en-US" dirty="0"/>
              <a:t>/</a:t>
            </a:r>
            <a:r>
              <a:rPr lang="en-US" dirty="0" err="1"/>
              <a:t>crtica</a:t>
            </a:r>
            <a:r>
              <a:rPr lang="sr-Latn-RS" dirty="0"/>
              <a:t> 1/5 veliko</a:t>
            </a:r>
            <a:r>
              <a:rPr lang="en-US" dirty="0"/>
              <a:t>g</a:t>
            </a:r>
            <a:r>
              <a:rPr lang="sr-Latn-RS" dirty="0"/>
              <a:t> podeoka</a:t>
            </a:r>
          </a:p>
          <a:p>
            <a:endParaRPr lang="sr-Latn-RS" dirty="0"/>
          </a:p>
          <a:p>
            <a:r>
              <a:rPr lang="sr-Latn-RS" dirty="0"/>
              <a:t>Podešavanjem kontrola, ako se posmatraju vremenski oblici signala, definišu se vrednosti koje odgovaraju „velikom“ podeoku po </a:t>
            </a:r>
            <a:r>
              <a:rPr lang="sr-Latn-RS" dirty="0">
                <a:solidFill>
                  <a:srgbClr val="00B0F0"/>
                </a:solidFill>
              </a:rPr>
              <a:t>vertikalnoj </a:t>
            </a:r>
            <a:r>
              <a:rPr lang="sr-Latn-RS" i="1" dirty="0">
                <a:solidFill>
                  <a:srgbClr val="00B0F0"/>
                </a:solidFill>
              </a:rPr>
              <a:t>k</a:t>
            </a:r>
            <a:r>
              <a:rPr lang="sr-Latn-RS" i="1" baseline="-25000" dirty="0">
                <a:solidFill>
                  <a:srgbClr val="00B0F0"/>
                </a:solidFill>
              </a:rPr>
              <a:t>y</a:t>
            </a:r>
            <a:r>
              <a:rPr lang="sr-Latn-RS" i="1" dirty="0">
                <a:solidFill>
                  <a:srgbClr val="00B0F0"/>
                </a:solidFill>
              </a:rPr>
              <a:t> </a:t>
            </a:r>
            <a:r>
              <a:rPr lang="en-US" dirty="0">
                <a:solidFill>
                  <a:srgbClr val="00B0F0"/>
                </a:solidFill>
              </a:rPr>
              <a:t>[V/div]</a:t>
            </a:r>
            <a:r>
              <a:rPr lang="sr-Latn-RS" dirty="0"/>
              <a:t> i </a:t>
            </a:r>
            <a:r>
              <a:rPr lang="sr-Latn-RS" dirty="0">
                <a:solidFill>
                  <a:srgbClr val="FF0000"/>
                </a:solidFill>
              </a:rPr>
              <a:t>horizontalnoj </a:t>
            </a:r>
            <a:r>
              <a:rPr lang="sr-Latn-RS" i="1" dirty="0">
                <a:solidFill>
                  <a:srgbClr val="FF0000"/>
                </a:solidFill>
              </a:rPr>
              <a:t>k</a:t>
            </a:r>
            <a:r>
              <a:rPr lang="sr-Latn-RS" i="1" baseline="-25000" dirty="0">
                <a:solidFill>
                  <a:srgbClr val="FF0000"/>
                </a:solidFill>
              </a:rPr>
              <a:t>x</a:t>
            </a:r>
            <a:r>
              <a:rPr lang="sr-Latn-RS" dirty="0"/>
              <a:t> </a:t>
            </a:r>
            <a:r>
              <a:rPr lang="en-US" dirty="0">
                <a:solidFill>
                  <a:srgbClr val="FF0000"/>
                </a:solidFill>
              </a:rPr>
              <a:t>[s/div]</a:t>
            </a:r>
            <a:r>
              <a:rPr lang="en-US" dirty="0"/>
              <a:t> </a:t>
            </a:r>
            <a:r>
              <a:rPr lang="sr-Latn-RS" dirty="0"/>
              <a:t>osi (čime je omogućeno merenje napona i vremenskih intervala)</a:t>
            </a:r>
          </a:p>
          <a:p>
            <a:endParaRPr lang="sr-Latn-RS" dirty="0"/>
          </a:p>
          <a:p>
            <a:r>
              <a:rPr lang="sr-Latn-RS" dirty="0"/>
              <a:t>Za neka merenja, kontrole se izvode iz kalibrisanog položaja, tj. omogućava se </a:t>
            </a:r>
            <a:r>
              <a:rPr lang="sr-Latn-RS" dirty="0">
                <a:solidFill>
                  <a:srgbClr val="FF0000"/>
                </a:solidFill>
              </a:rPr>
              <a:t>kontinulana</a:t>
            </a:r>
            <a:r>
              <a:rPr lang="en-US" dirty="0"/>
              <a:t>*</a:t>
            </a:r>
            <a:r>
              <a:rPr lang="sr-Latn-RS" dirty="0"/>
              <a:t> promena po jednoj ili obe ose</a:t>
            </a:r>
          </a:p>
        </p:txBody>
      </p:sp>
      <p:sp>
        <p:nvSpPr>
          <p:cNvPr id="6" name="Oval 5"/>
          <p:cNvSpPr/>
          <p:nvPr/>
        </p:nvSpPr>
        <p:spPr>
          <a:xfrm>
            <a:off x="4513556" y="3704306"/>
            <a:ext cx="666750" cy="2381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67150" y="2573871"/>
            <a:ext cx="95250" cy="70485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
        <p:nvSpPr>
          <p:cNvPr id="9" name="TextBox 8"/>
          <p:cNvSpPr txBox="1"/>
          <p:nvPr/>
        </p:nvSpPr>
        <p:spPr>
          <a:xfrm>
            <a:off x="6035153" y="6356350"/>
            <a:ext cx="1166948" cy="369332"/>
          </a:xfrm>
          <a:prstGeom prst="rect">
            <a:avLst/>
          </a:prstGeom>
          <a:noFill/>
          <a:ln>
            <a:solidFill>
              <a:srgbClr val="FF0000"/>
            </a:solidFill>
          </a:ln>
        </p:spPr>
        <p:txBody>
          <a:bodyPr wrap="square" rtlCol="0">
            <a:spAutoFit/>
          </a:bodyPr>
          <a:lstStyle/>
          <a:p>
            <a:r>
              <a:rPr lang="en-US" dirty="0"/>
              <a:t>*</a:t>
            </a:r>
            <a:r>
              <a:rPr lang="en-US" dirty="0" err="1"/>
              <a:t>ili</a:t>
            </a:r>
            <a:r>
              <a:rPr lang="en-US" dirty="0"/>
              <a:t> </a:t>
            </a:r>
            <a:r>
              <a:rPr lang="sr-Latn-RS" dirty="0"/>
              <a:t>„</a:t>
            </a:r>
            <a:r>
              <a:rPr lang="en-US" dirty="0" err="1"/>
              <a:t>finija</a:t>
            </a:r>
            <a:r>
              <a:rPr lang="sr-Latn-RS" dirty="0"/>
              <a:t>“</a:t>
            </a:r>
            <a:endParaRPr lang="en-US" dirty="0"/>
          </a:p>
        </p:txBody>
      </p:sp>
    </p:spTree>
    <p:extLst>
      <p:ext uri="{BB962C8B-B14F-4D97-AF65-F5344CB8AC3E}">
        <p14:creationId xmlns:p14="http://schemas.microsoft.com/office/powerpoint/2010/main" val="138072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19" t="24635" r="6953" b="28254"/>
          <a:stretch/>
        </p:blipFill>
        <p:spPr>
          <a:xfrm>
            <a:off x="478972" y="1403846"/>
            <a:ext cx="7628708" cy="3230881"/>
          </a:xfrm>
          <a:prstGeom prst="rect">
            <a:avLst/>
          </a:prstGeom>
        </p:spPr>
      </p:pic>
      <p:sp>
        <p:nvSpPr>
          <p:cNvPr id="2" name="Title 1"/>
          <p:cNvSpPr>
            <a:spLocks noGrp="1"/>
          </p:cNvSpPr>
          <p:nvPr>
            <p:ph type="title"/>
          </p:nvPr>
        </p:nvSpPr>
        <p:spPr/>
        <p:txBody>
          <a:bodyPr/>
          <a:lstStyle/>
          <a:p>
            <a:r>
              <a:rPr lang="sr-Latn-RS" dirty="0"/>
              <a:t>Kontrole</a:t>
            </a:r>
            <a:endParaRPr lang="en-US" dirty="0"/>
          </a:p>
        </p:txBody>
      </p:sp>
      <p:sp>
        <p:nvSpPr>
          <p:cNvPr id="6" name="TextBox 5"/>
          <p:cNvSpPr txBox="1"/>
          <p:nvPr/>
        </p:nvSpPr>
        <p:spPr>
          <a:xfrm>
            <a:off x="9020175" y="1781175"/>
            <a:ext cx="2867025" cy="2677656"/>
          </a:xfrm>
          <a:prstGeom prst="rect">
            <a:avLst/>
          </a:prstGeom>
          <a:noFill/>
        </p:spPr>
        <p:txBody>
          <a:bodyPr wrap="square" rtlCol="0">
            <a:spAutoFit/>
          </a:bodyPr>
          <a:lstStyle/>
          <a:p>
            <a:r>
              <a:rPr lang="sr-Latn-RS" sz="2400" dirty="0"/>
              <a:t>Kod analognih osciloskopa su, uglavnom, kontrole dostupne na prednjoj strani osciloskopa i intuitivno jasno organizovane</a:t>
            </a:r>
            <a:endParaRPr lang="en-US" sz="2400" dirty="0"/>
          </a:p>
        </p:txBody>
      </p:sp>
      <p:sp>
        <p:nvSpPr>
          <p:cNvPr id="7" name="Rectangle 6"/>
          <p:cNvSpPr/>
          <p:nvPr/>
        </p:nvSpPr>
        <p:spPr>
          <a:xfrm>
            <a:off x="4284616" y="1339850"/>
            <a:ext cx="1811383" cy="284897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71950" y="377031"/>
            <a:ext cx="1905000" cy="923330"/>
          </a:xfrm>
          <a:prstGeom prst="rect">
            <a:avLst/>
          </a:prstGeom>
          <a:noFill/>
        </p:spPr>
        <p:txBody>
          <a:bodyPr wrap="square" rtlCol="0">
            <a:spAutoFit/>
          </a:bodyPr>
          <a:lstStyle/>
          <a:p>
            <a:r>
              <a:rPr lang="sr-Latn-RS" b="1" dirty="0">
                <a:solidFill>
                  <a:srgbClr val="FF0000"/>
                </a:solidFill>
              </a:rPr>
              <a:t>Naponska osa</a:t>
            </a:r>
          </a:p>
          <a:p>
            <a:r>
              <a:rPr lang="sr-Latn-RS" b="1" dirty="0">
                <a:solidFill>
                  <a:srgbClr val="FF0000"/>
                </a:solidFill>
              </a:rPr>
              <a:t>Vertikalne kontrole</a:t>
            </a:r>
            <a:endParaRPr lang="en-US" b="1" dirty="0">
              <a:solidFill>
                <a:srgbClr val="FF0000"/>
              </a:solidFill>
            </a:endParaRPr>
          </a:p>
        </p:txBody>
      </p:sp>
      <p:sp>
        <p:nvSpPr>
          <p:cNvPr id="9" name="Rectangle 8"/>
          <p:cNvSpPr/>
          <p:nvPr/>
        </p:nvSpPr>
        <p:spPr>
          <a:xfrm>
            <a:off x="6841805" y="1349375"/>
            <a:ext cx="1568770" cy="2752725"/>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19900" y="468610"/>
            <a:ext cx="1905000" cy="923330"/>
          </a:xfrm>
          <a:prstGeom prst="rect">
            <a:avLst/>
          </a:prstGeom>
          <a:noFill/>
        </p:spPr>
        <p:txBody>
          <a:bodyPr wrap="square" rtlCol="0">
            <a:spAutoFit/>
          </a:bodyPr>
          <a:lstStyle/>
          <a:p>
            <a:r>
              <a:rPr lang="sr-Latn-RS" b="1" dirty="0">
                <a:solidFill>
                  <a:srgbClr val="0070C0"/>
                </a:solidFill>
              </a:rPr>
              <a:t>Vremenska osa</a:t>
            </a:r>
          </a:p>
          <a:p>
            <a:r>
              <a:rPr lang="sr-Latn-RS" b="1" dirty="0">
                <a:solidFill>
                  <a:srgbClr val="0070C0"/>
                </a:solidFill>
              </a:rPr>
              <a:t>Horizontalne kontrole</a:t>
            </a:r>
            <a:endParaRPr lang="en-US" b="1" dirty="0">
              <a:solidFill>
                <a:srgbClr val="0070C0"/>
              </a:solidFill>
            </a:endParaRPr>
          </a:p>
        </p:txBody>
      </p:sp>
      <p:sp>
        <p:nvSpPr>
          <p:cNvPr id="11" name="Rectangle 10"/>
          <p:cNvSpPr/>
          <p:nvPr/>
        </p:nvSpPr>
        <p:spPr>
          <a:xfrm>
            <a:off x="6109327" y="1349375"/>
            <a:ext cx="732478" cy="27527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21190" y="4902200"/>
            <a:ext cx="1905000" cy="368300"/>
          </a:xfrm>
          <a:prstGeom prst="rect">
            <a:avLst/>
          </a:prstGeom>
          <a:noFill/>
        </p:spPr>
        <p:txBody>
          <a:bodyPr wrap="square" rtlCol="0">
            <a:spAutoFit/>
          </a:bodyPr>
          <a:lstStyle/>
          <a:p>
            <a:r>
              <a:rPr lang="sr-Latn-RS" b="1" dirty="0">
                <a:solidFill>
                  <a:srgbClr val="92D050"/>
                </a:solidFill>
              </a:rPr>
              <a:t>Sinhronizacija</a:t>
            </a:r>
            <a:endParaRPr lang="en-US" b="1" dirty="0">
              <a:solidFill>
                <a:srgbClr val="92D050"/>
              </a:solidFill>
            </a:endParaRPr>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87575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48" t="25016" r="3428" b="16064"/>
          <a:stretch/>
        </p:blipFill>
        <p:spPr>
          <a:xfrm>
            <a:off x="261256" y="1490761"/>
            <a:ext cx="8551817" cy="4040778"/>
          </a:xfrm>
          <a:prstGeom prst="rect">
            <a:avLst/>
          </a:prstGeom>
        </p:spPr>
      </p:pic>
      <p:sp>
        <p:nvSpPr>
          <p:cNvPr id="2" name="Title 1"/>
          <p:cNvSpPr>
            <a:spLocks noGrp="1"/>
          </p:cNvSpPr>
          <p:nvPr>
            <p:ph type="title"/>
          </p:nvPr>
        </p:nvSpPr>
        <p:spPr/>
        <p:txBody>
          <a:bodyPr/>
          <a:lstStyle/>
          <a:p>
            <a:r>
              <a:rPr lang="sr-Latn-RS" dirty="0"/>
              <a:t>Kontrole</a:t>
            </a:r>
            <a:endParaRPr lang="en-US" dirty="0"/>
          </a:p>
        </p:txBody>
      </p:sp>
      <p:sp>
        <p:nvSpPr>
          <p:cNvPr id="6" name="TextBox 5"/>
          <p:cNvSpPr txBox="1"/>
          <p:nvPr/>
        </p:nvSpPr>
        <p:spPr>
          <a:xfrm>
            <a:off x="9020175" y="1781175"/>
            <a:ext cx="2867025" cy="3785652"/>
          </a:xfrm>
          <a:prstGeom prst="rect">
            <a:avLst/>
          </a:prstGeom>
          <a:noFill/>
        </p:spPr>
        <p:txBody>
          <a:bodyPr wrap="square" rtlCol="0">
            <a:spAutoFit/>
          </a:bodyPr>
          <a:lstStyle/>
          <a:p>
            <a:r>
              <a:rPr lang="sr-Latn-RS" sz="2400" dirty="0"/>
              <a:t>Kod digitalnih osciloskopa su osnovne kontrole realizovane preko „dugmića“ a postoji i sistem menija/podmenija kroz koji se podešavaju neke dodatne opcije</a:t>
            </a:r>
            <a:endParaRPr lang="en-US" sz="2400" dirty="0"/>
          </a:p>
        </p:txBody>
      </p:sp>
      <p:sp>
        <p:nvSpPr>
          <p:cNvPr id="7" name="Rectangle 6"/>
          <p:cNvSpPr/>
          <p:nvPr/>
        </p:nvSpPr>
        <p:spPr>
          <a:xfrm>
            <a:off x="5799909" y="2798043"/>
            <a:ext cx="1748978" cy="27527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43887" y="891034"/>
            <a:ext cx="1905000" cy="368300"/>
          </a:xfrm>
          <a:prstGeom prst="rect">
            <a:avLst/>
          </a:prstGeom>
          <a:noFill/>
        </p:spPr>
        <p:txBody>
          <a:bodyPr wrap="square" rtlCol="0">
            <a:spAutoFit/>
          </a:bodyPr>
          <a:lstStyle/>
          <a:p>
            <a:r>
              <a:rPr lang="sr-Latn-RS" b="1" dirty="0">
                <a:solidFill>
                  <a:srgbClr val="FF0000"/>
                </a:solidFill>
              </a:rPr>
              <a:t>Naponska osa</a:t>
            </a:r>
            <a:endParaRPr lang="en-US" b="1" dirty="0">
              <a:solidFill>
                <a:srgbClr val="FF0000"/>
              </a:solidFill>
            </a:endParaRPr>
          </a:p>
        </p:txBody>
      </p:sp>
      <p:sp>
        <p:nvSpPr>
          <p:cNvPr id="9" name="Rectangle 8"/>
          <p:cNvSpPr/>
          <p:nvPr/>
        </p:nvSpPr>
        <p:spPr>
          <a:xfrm>
            <a:off x="7532914" y="2816323"/>
            <a:ext cx="627018" cy="1955973"/>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97758" y="5626094"/>
            <a:ext cx="1905000" cy="368300"/>
          </a:xfrm>
          <a:prstGeom prst="rect">
            <a:avLst/>
          </a:prstGeom>
          <a:noFill/>
        </p:spPr>
        <p:txBody>
          <a:bodyPr wrap="square" rtlCol="0">
            <a:spAutoFit/>
          </a:bodyPr>
          <a:lstStyle/>
          <a:p>
            <a:r>
              <a:rPr lang="sr-Latn-RS" b="1" dirty="0">
                <a:solidFill>
                  <a:srgbClr val="0070C0"/>
                </a:solidFill>
              </a:rPr>
              <a:t>Vremenska osa</a:t>
            </a:r>
            <a:endParaRPr lang="en-US" b="1" dirty="0">
              <a:solidFill>
                <a:srgbClr val="0070C0"/>
              </a:solidFill>
            </a:endParaRPr>
          </a:p>
        </p:txBody>
      </p:sp>
      <p:sp>
        <p:nvSpPr>
          <p:cNvPr id="11" name="Rectangle 10"/>
          <p:cNvSpPr/>
          <p:nvPr/>
        </p:nvSpPr>
        <p:spPr>
          <a:xfrm>
            <a:off x="8214417" y="2816323"/>
            <a:ext cx="732478" cy="190579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94395" y="891034"/>
            <a:ext cx="1905000" cy="368300"/>
          </a:xfrm>
          <a:prstGeom prst="rect">
            <a:avLst/>
          </a:prstGeom>
          <a:noFill/>
        </p:spPr>
        <p:txBody>
          <a:bodyPr wrap="square" rtlCol="0">
            <a:spAutoFit/>
          </a:bodyPr>
          <a:lstStyle/>
          <a:p>
            <a:r>
              <a:rPr lang="sr-Latn-RS" b="1" dirty="0">
                <a:solidFill>
                  <a:srgbClr val="92D050"/>
                </a:solidFill>
              </a:rPr>
              <a:t>Sinhronizacija</a:t>
            </a:r>
            <a:endParaRPr lang="en-US" b="1" dirty="0">
              <a:solidFill>
                <a:srgbClr val="92D050"/>
              </a:solidFill>
            </a:endParaRPr>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61027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Kontrola</a:t>
            </a:r>
            <a:r>
              <a:rPr lang="en-US" dirty="0"/>
              <a:t> </a:t>
            </a:r>
            <a:r>
              <a:rPr lang="en-US" dirty="0" err="1"/>
              <a:t>naponske</a:t>
            </a:r>
            <a:r>
              <a:rPr lang="en-US" dirty="0"/>
              <a:t> </a:t>
            </a:r>
            <a:r>
              <a:rPr lang="en-US" dirty="0" err="1"/>
              <a:t>ose</a:t>
            </a:r>
            <a:r>
              <a:rPr lang="sr-Latn-RS" dirty="0"/>
              <a:t> – analogni osciloskop</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381" r="8667" b="3492"/>
          <a:stretch/>
        </p:blipFill>
        <p:spPr>
          <a:xfrm>
            <a:off x="1027611" y="1803055"/>
            <a:ext cx="4955177" cy="5054945"/>
          </a:xfrm>
          <a:prstGeom prst="rect">
            <a:avLst/>
          </a:prstGeom>
        </p:spPr>
      </p:pic>
      <p:sp>
        <p:nvSpPr>
          <p:cNvPr id="5" name="TextBox 4"/>
          <p:cNvSpPr txBox="1"/>
          <p:nvPr/>
        </p:nvSpPr>
        <p:spPr>
          <a:xfrm>
            <a:off x="6168934" y="4143375"/>
            <a:ext cx="4743451" cy="2246769"/>
          </a:xfrm>
          <a:prstGeom prst="rect">
            <a:avLst/>
          </a:prstGeom>
          <a:noFill/>
        </p:spPr>
        <p:txBody>
          <a:bodyPr wrap="square" rtlCol="0">
            <a:spAutoFit/>
          </a:bodyPr>
          <a:lstStyle/>
          <a:p>
            <a:r>
              <a:rPr lang="sr-Latn-RS" sz="2000" dirty="0">
                <a:solidFill>
                  <a:srgbClr val="FF0000"/>
                </a:solidFill>
              </a:rPr>
              <a:t>Podešavanjem vertikaln</a:t>
            </a:r>
            <a:r>
              <a:rPr lang="en-US" sz="2000" dirty="0" err="1">
                <a:solidFill>
                  <a:srgbClr val="FF0000"/>
                </a:solidFill>
              </a:rPr>
              <a:t>ih</a:t>
            </a:r>
            <a:r>
              <a:rPr lang="en-US" sz="2000" dirty="0">
                <a:solidFill>
                  <a:srgbClr val="FF0000"/>
                </a:solidFill>
              </a:rPr>
              <a:t> </a:t>
            </a:r>
            <a:r>
              <a:rPr lang="en-US" sz="2000" dirty="0" err="1">
                <a:solidFill>
                  <a:srgbClr val="FF0000"/>
                </a:solidFill>
              </a:rPr>
              <a:t>ko</a:t>
            </a:r>
            <a:r>
              <a:rPr lang="sr-Latn-RS" sz="2000" dirty="0">
                <a:solidFill>
                  <a:srgbClr val="FF0000"/>
                </a:solidFill>
              </a:rPr>
              <a:t>n</a:t>
            </a:r>
            <a:r>
              <a:rPr lang="en-US" sz="2000" dirty="0" err="1">
                <a:solidFill>
                  <a:srgbClr val="FF0000"/>
                </a:solidFill>
              </a:rPr>
              <a:t>trola</a:t>
            </a:r>
            <a:r>
              <a:rPr lang="en-US" sz="2000" dirty="0">
                <a:solidFill>
                  <a:srgbClr val="FF0000"/>
                </a:solidFill>
              </a:rPr>
              <a:t>, </a:t>
            </a:r>
            <a:r>
              <a:rPr lang="en-US" sz="2000" dirty="0" err="1">
                <a:solidFill>
                  <a:srgbClr val="FF0000"/>
                </a:solidFill>
              </a:rPr>
              <a:t>nezavisno</a:t>
            </a:r>
            <a:r>
              <a:rPr lang="en-US" sz="2000" dirty="0">
                <a:solidFill>
                  <a:srgbClr val="FF0000"/>
                </a:solidFill>
              </a:rPr>
              <a:t> </a:t>
            </a:r>
            <a:r>
              <a:rPr lang="en-US" sz="2000" dirty="0" err="1">
                <a:solidFill>
                  <a:srgbClr val="FF0000"/>
                </a:solidFill>
              </a:rPr>
              <a:t>za</a:t>
            </a:r>
            <a:r>
              <a:rPr lang="en-US" sz="2000" dirty="0">
                <a:solidFill>
                  <a:srgbClr val="FF0000"/>
                </a:solidFill>
              </a:rPr>
              <a:t> </a:t>
            </a:r>
            <a:r>
              <a:rPr lang="en-US" sz="2000" dirty="0" err="1">
                <a:solidFill>
                  <a:srgbClr val="FF0000"/>
                </a:solidFill>
              </a:rPr>
              <a:t>svaki</a:t>
            </a:r>
            <a:r>
              <a:rPr lang="en-US" sz="2000" dirty="0">
                <a:solidFill>
                  <a:srgbClr val="FF0000"/>
                </a:solidFill>
              </a:rPr>
              <a:t> </a:t>
            </a:r>
            <a:r>
              <a:rPr lang="en-US" sz="2000" dirty="0" err="1">
                <a:solidFill>
                  <a:srgbClr val="FF0000"/>
                </a:solidFill>
              </a:rPr>
              <a:t>kanal</a:t>
            </a:r>
            <a:r>
              <a:rPr lang="en-US" sz="2000" dirty="0">
                <a:solidFill>
                  <a:srgbClr val="FF0000"/>
                </a:solidFill>
              </a:rPr>
              <a:t>,</a:t>
            </a:r>
            <a:r>
              <a:rPr lang="sr-Latn-RS" sz="2000" dirty="0">
                <a:solidFill>
                  <a:srgbClr val="FF0000"/>
                </a:solidFill>
              </a:rPr>
              <a:t> definišemo kolikom naponu odgovara jedan podela</a:t>
            </a:r>
            <a:r>
              <a:rPr lang="en-US" sz="2000" dirty="0">
                <a:solidFill>
                  <a:srgbClr val="FF0000"/>
                </a:solidFill>
              </a:rPr>
              <a:t>k</a:t>
            </a:r>
            <a:r>
              <a:rPr lang="sr-Latn-RS" sz="2000" dirty="0">
                <a:solidFill>
                  <a:srgbClr val="FF0000"/>
                </a:solidFill>
              </a:rPr>
              <a:t> po vertikalnoj osi, pode</a:t>
            </a:r>
            <a:r>
              <a:rPr lang="en-US" sz="2000" dirty="0">
                <a:solidFill>
                  <a:srgbClr val="FF0000"/>
                </a:solidFill>
              </a:rPr>
              <a:t>la</a:t>
            </a:r>
            <a:r>
              <a:rPr lang="sr-Latn-RS" sz="2000" dirty="0">
                <a:solidFill>
                  <a:srgbClr val="FF0000"/>
                </a:solidFill>
              </a:rPr>
              <a:t>k može imati jednu od predefinisanih vrednosti</a:t>
            </a:r>
            <a:r>
              <a:rPr lang="en-US" sz="2000" dirty="0">
                <a:solidFill>
                  <a:srgbClr val="FF0000"/>
                </a:solidFill>
              </a:rPr>
              <a:t>, </a:t>
            </a:r>
            <a:r>
              <a:rPr lang="en-US" sz="2000" dirty="0" err="1">
                <a:solidFill>
                  <a:srgbClr val="FF0000"/>
                </a:solidFill>
              </a:rPr>
              <a:t>na</a:t>
            </a:r>
            <a:r>
              <a:rPr lang="en-US" sz="2000" dirty="0">
                <a:solidFill>
                  <a:srgbClr val="FF0000"/>
                </a:solidFill>
              </a:rPr>
              <a:t> primer:</a:t>
            </a:r>
          </a:p>
          <a:p>
            <a:r>
              <a:rPr lang="en-US" sz="2000" dirty="0">
                <a:solidFill>
                  <a:srgbClr val="FF0000"/>
                </a:solidFill>
              </a:rPr>
              <a:t>5mV, 10mV, 20mV, 50mV, 0.1V, 0.2V, 0.5V, 1V, 2V, 5V</a:t>
            </a:r>
          </a:p>
        </p:txBody>
      </p:sp>
      <p:sp>
        <p:nvSpPr>
          <p:cNvPr id="6" name="Oval 5"/>
          <p:cNvSpPr/>
          <p:nvPr/>
        </p:nvSpPr>
        <p:spPr>
          <a:xfrm>
            <a:off x="2377984" y="4801961"/>
            <a:ext cx="269966" cy="22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0050" y="4801961"/>
            <a:ext cx="1028700" cy="369332"/>
          </a:xfrm>
          <a:prstGeom prst="rect">
            <a:avLst/>
          </a:prstGeom>
          <a:noFill/>
        </p:spPr>
        <p:txBody>
          <a:bodyPr wrap="square" rtlCol="0">
            <a:spAutoFit/>
          </a:bodyPr>
          <a:lstStyle/>
          <a:p>
            <a:r>
              <a:rPr lang="en-US" b="1" dirty="0">
                <a:solidFill>
                  <a:srgbClr val="FF0000"/>
                </a:solidFill>
              </a:rPr>
              <a:t>0.5V</a:t>
            </a:r>
          </a:p>
        </p:txBody>
      </p:sp>
      <p:cxnSp>
        <p:nvCxnSpPr>
          <p:cNvPr id="9" name="Straight Arrow Connector 8"/>
          <p:cNvCxnSpPr/>
          <p:nvPr/>
        </p:nvCxnSpPr>
        <p:spPr>
          <a:xfrm flipV="1">
            <a:off x="1027611" y="4915172"/>
            <a:ext cx="1350373" cy="7145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68934" y="2185988"/>
            <a:ext cx="5823041" cy="400110"/>
          </a:xfrm>
          <a:prstGeom prst="rect">
            <a:avLst/>
          </a:prstGeom>
          <a:noFill/>
        </p:spPr>
        <p:txBody>
          <a:bodyPr wrap="square" rtlCol="0">
            <a:spAutoFit/>
          </a:bodyPr>
          <a:lstStyle/>
          <a:p>
            <a:r>
              <a:rPr lang="en-US" sz="2000" b="1" dirty="0">
                <a:solidFill>
                  <a:srgbClr val="00B0F0"/>
                </a:solidFill>
              </a:rPr>
              <a:t>“</a:t>
            </a:r>
            <a:r>
              <a:rPr lang="en-US" sz="2000" b="1" dirty="0" err="1">
                <a:solidFill>
                  <a:srgbClr val="00B0F0"/>
                </a:solidFill>
              </a:rPr>
              <a:t>Pomeranje</a:t>
            </a:r>
            <a:r>
              <a:rPr lang="en-US" sz="2000" b="1" dirty="0">
                <a:solidFill>
                  <a:srgbClr val="00B0F0"/>
                </a:solidFill>
              </a:rPr>
              <a:t> </a:t>
            </a:r>
            <a:r>
              <a:rPr lang="en-US" sz="2000" b="1" dirty="0" err="1">
                <a:solidFill>
                  <a:srgbClr val="00B0F0"/>
                </a:solidFill>
              </a:rPr>
              <a:t>slike</a:t>
            </a:r>
            <a:r>
              <a:rPr lang="en-US" sz="2000" b="1" dirty="0">
                <a:solidFill>
                  <a:srgbClr val="00B0F0"/>
                </a:solidFill>
              </a:rPr>
              <a:t>” gore-dole, </a:t>
            </a:r>
            <a:r>
              <a:rPr lang="en-US" sz="2000" b="1" dirty="0" err="1">
                <a:solidFill>
                  <a:srgbClr val="00B0F0"/>
                </a:solidFill>
              </a:rPr>
              <a:t>nezavisno</a:t>
            </a:r>
            <a:r>
              <a:rPr lang="en-US" sz="2000" b="1" dirty="0">
                <a:solidFill>
                  <a:srgbClr val="00B0F0"/>
                </a:solidFill>
              </a:rPr>
              <a:t> </a:t>
            </a:r>
            <a:r>
              <a:rPr lang="en-US" sz="2000" b="1" dirty="0" err="1">
                <a:solidFill>
                  <a:srgbClr val="00B0F0"/>
                </a:solidFill>
              </a:rPr>
              <a:t>za</a:t>
            </a:r>
            <a:r>
              <a:rPr lang="en-US" sz="2000" b="1" dirty="0">
                <a:solidFill>
                  <a:srgbClr val="00B0F0"/>
                </a:solidFill>
              </a:rPr>
              <a:t> </a:t>
            </a:r>
            <a:r>
              <a:rPr lang="en-US" sz="2000" b="1" dirty="0" err="1">
                <a:solidFill>
                  <a:srgbClr val="00B0F0"/>
                </a:solidFill>
              </a:rPr>
              <a:t>svaki</a:t>
            </a:r>
            <a:r>
              <a:rPr lang="en-US" sz="2000" b="1" dirty="0">
                <a:solidFill>
                  <a:srgbClr val="00B0F0"/>
                </a:solidFill>
              </a:rPr>
              <a:t> </a:t>
            </a:r>
            <a:r>
              <a:rPr lang="en-US" sz="2000" b="1" dirty="0" err="1">
                <a:solidFill>
                  <a:srgbClr val="00B0F0"/>
                </a:solidFill>
              </a:rPr>
              <a:t>kanal</a:t>
            </a:r>
            <a:endParaRPr lang="en-US" sz="2000" b="1" dirty="0">
              <a:solidFill>
                <a:srgbClr val="00B0F0"/>
              </a:solidFill>
            </a:endParaRPr>
          </a:p>
        </p:txBody>
      </p:sp>
      <p:sp>
        <p:nvSpPr>
          <p:cNvPr id="11" name="Rectangle 10"/>
          <p:cNvSpPr/>
          <p:nvPr/>
        </p:nvSpPr>
        <p:spPr>
          <a:xfrm>
            <a:off x="1027611" y="4133850"/>
            <a:ext cx="10211889" cy="2486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52650" y="1571625"/>
            <a:ext cx="9839325" cy="131445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73388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416" t="34722" r="29583"/>
          <a:stretch/>
        </p:blipFill>
        <p:spPr>
          <a:xfrm>
            <a:off x="2226673" y="2228850"/>
            <a:ext cx="2743200" cy="4476750"/>
          </a:xfrm>
          <a:prstGeom prst="rect">
            <a:avLst/>
          </a:prstGeom>
        </p:spPr>
      </p:pic>
      <p:sp>
        <p:nvSpPr>
          <p:cNvPr id="2" name="Title 1"/>
          <p:cNvSpPr>
            <a:spLocks noGrp="1"/>
          </p:cNvSpPr>
          <p:nvPr>
            <p:ph type="title"/>
          </p:nvPr>
        </p:nvSpPr>
        <p:spPr/>
        <p:txBody>
          <a:bodyPr/>
          <a:lstStyle/>
          <a:p>
            <a:r>
              <a:rPr lang="en-US" dirty="0" err="1"/>
              <a:t>Kontrola</a:t>
            </a:r>
            <a:r>
              <a:rPr lang="en-US" dirty="0"/>
              <a:t> </a:t>
            </a:r>
            <a:r>
              <a:rPr lang="en-US" dirty="0" err="1"/>
              <a:t>naponske</a:t>
            </a:r>
            <a:r>
              <a:rPr lang="en-US" dirty="0"/>
              <a:t> </a:t>
            </a:r>
            <a:r>
              <a:rPr lang="en-US" dirty="0" err="1"/>
              <a:t>ose</a:t>
            </a:r>
            <a:r>
              <a:rPr lang="sr-Latn-RS" dirty="0"/>
              <a:t> – digitalni osciloskop</a:t>
            </a:r>
            <a:endParaRPr lang="en-US" dirty="0"/>
          </a:p>
        </p:txBody>
      </p:sp>
      <p:sp>
        <p:nvSpPr>
          <p:cNvPr id="5" name="TextBox 4"/>
          <p:cNvSpPr txBox="1"/>
          <p:nvPr/>
        </p:nvSpPr>
        <p:spPr>
          <a:xfrm>
            <a:off x="6168934" y="4143375"/>
            <a:ext cx="5897064" cy="1631216"/>
          </a:xfrm>
          <a:prstGeom prst="rect">
            <a:avLst/>
          </a:prstGeom>
          <a:noFill/>
        </p:spPr>
        <p:txBody>
          <a:bodyPr wrap="square" rtlCol="0">
            <a:spAutoFit/>
          </a:bodyPr>
          <a:lstStyle/>
          <a:p>
            <a:r>
              <a:rPr lang="sr-Latn-RS" sz="2000" dirty="0">
                <a:solidFill>
                  <a:srgbClr val="FF0000"/>
                </a:solidFill>
              </a:rPr>
              <a:t>Podešavanjem vertikaln</a:t>
            </a:r>
            <a:r>
              <a:rPr lang="en-US" sz="2000" dirty="0" err="1">
                <a:solidFill>
                  <a:srgbClr val="FF0000"/>
                </a:solidFill>
              </a:rPr>
              <a:t>ih</a:t>
            </a:r>
            <a:r>
              <a:rPr lang="en-US" sz="2000" dirty="0">
                <a:solidFill>
                  <a:srgbClr val="FF0000"/>
                </a:solidFill>
              </a:rPr>
              <a:t> </a:t>
            </a:r>
            <a:r>
              <a:rPr lang="en-US" sz="2000" dirty="0" err="1">
                <a:solidFill>
                  <a:srgbClr val="FF0000"/>
                </a:solidFill>
              </a:rPr>
              <a:t>kontrola</a:t>
            </a:r>
            <a:r>
              <a:rPr lang="en-US" sz="2000" dirty="0">
                <a:solidFill>
                  <a:srgbClr val="FF0000"/>
                </a:solidFill>
              </a:rPr>
              <a:t>, </a:t>
            </a:r>
            <a:r>
              <a:rPr lang="en-US" sz="2000" dirty="0" err="1">
                <a:solidFill>
                  <a:srgbClr val="FF0000"/>
                </a:solidFill>
              </a:rPr>
              <a:t>nezavisno</a:t>
            </a:r>
            <a:r>
              <a:rPr lang="en-US" sz="2000" dirty="0">
                <a:solidFill>
                  <a:srgbClr val="FF0000"/>
                </a:solidFill>
              </a:rPr>
              <a:t> </a:t>
            </a:r>
            <a:r>
              <a:rPr lang="en-US" sz="2000" dirty="0" err="1">
                <a:solidFill>
                  <a:srgbClr val="FF0000"/>
                </a:solidFill>
              </a:rPr>
              <a:t>za</a:t>
            </a:r>
            <a:r>
              <a:rPr lang="en-US" sz="2000" dirty="0">
                <a:solidFill>
                  <a:srgbClr val="FF0000"/>
                </a:solidFill>
              </a:rPr>
              <a:t> </a:t>
            </a:r>
            <a:r>
              <a:rPr lang="en-US" sz="2000" dirty="0" err="1">
                <a:solidFill>
                  <a:srgbClr val="FF0000"/>
                </a:solidFill>
              </a:rPr>
              <a:t>svaki</a:t>
            </a:r>
            <a:r>
              <a:rPr lang="en-US" sz="2000" dirty="0">
                <a:solidFill>
                  <a:srgbClr val="FF0000"/>
                </a:solidFill>
              </a:rPr>
              <a:t> </a:t>
            </a:r>
            <a:r>
              <a:rPr lang="en-US" sz="2000" dirty="0" err="1">
                <a:solidFill>
                  <a:srgbClr val="FF0000"/>
                </a:solidFill>
              </a:rPr>
              <a:t>kanal</a:t>
            </a:r>
            <a:r>
              <a:rPr lang="en-US" sz="2000" dirty="0">
                <a:solidFill>
                  <a:srgbClr val="FF0000"/>
                </a:solidFill>
              </a:rPr>
              <a:t>,</a:t>
            </a:r>
            <a:r>
              <a:rPr lang="sr-Latn-RS" sz="2000" dirty="0">
                <a:solidFill>
                  <a:srgbClr val="FF0000"/>
                </a:solidFill>
              </a:rPr>
              <a:t> definišemo kolikom naponu odgovara jedan pode</a:t>
            </a:r>
            <a:r>
              <a:rPr lang="en-US" sz="2000" dirty="0" err="1">
                <a:solidFill>
                  <a:srgbClr val="FF0000"/>
                </a:solidFill>
              </a:rPr>
              <a:t>lak</a:t>
            </a:r>
            <a:r>
              <a:rPr lang="sr-Latn-RS" sz="2000" dirty="0">
                <a:solidFill>
                  <a:srgbClr val="FF0000"/>
                </a:solidFill>
              </a:rPr>
              <a:t> po vertikalnoj osi, pode</a:t>
            </a:r>
            <a:r>
              <a:rPr lang="en-US" sz="2000" dirty="0" err="1">
                <a:solidFill>
                  <a:srgbClr val="FF0000"/>
                </a:solidFill>
              </a:rPr>
              <a:t>lak</a:t>
            </a:r>
            <a:r>
              <a:rPr lang="sr-Latn-RS" sz="2000" dirty="0">
                <a:solidFill>
                  <a:srgbClr val="FF0000"/>
                </a:solidFill>
              </a:rPr>
              <a:t> može imati jednu od predefinisanih vrednosti, odabrana vrednost se ispisuje na ekranu osciloskopa</a:t>
            </a:r>
            <a:endParaRPr lang="en-US" sz="2000" dirty="0">
              <a:solidFill>
                <a:srgbClr val="FF0000"/>
              </a:solidFill>
            </a:endParaRPr>
          </a:p>
        </p:txBody>
      </p:sp>
      <p:sp>
        <p:nvSpPr>
          <p:cNvPr id="10" name="TextBox 9"/>
          <p:cNvSpPr txBox="1"/>
          <p:nvPr/>
        </p:nvSpPr>
        <p:spPr>
          <a:xfrm>
            <a:off x="6168934" y="2185988"/>
            <a:ext cx="5661115" cy="400110"/>
          </a:xfrm>
          <a:prstGeom prst="rect">
            <a:avLst/>
          </a:prstGeom>
          <a:noFill/>
        </p:spPr>
        <p:txBody>
          <a:bodyPr wrap="square" rtlCol="0">
            <a:spAutoFit/>
          </a:bodyPr>
          <a:lstStyle/>
          <a:p>
            <a:r>
              <a:rPr lang="en-US" sz="2000" b="1" dirty="0" err="1">
                <a:solidFill>
                  <a:srgbClr val="00B0F0"/>
                </a:solidFill>
              </a:rPr>
              <a:t>Pomeranje</a:t>
            </a:r>
            <a:r>
              <a:rPr lang="en-US" sz="2000" b="1" dirty="0">
                <a:solidFill>
                  <a:srgbClr val="00B0F0"/>
                </a:solidFill>
              </a:rPr>
              <a:t> </a:t>
            </a:r>
            <a:r>
              <a:rPr lang="en-US" sz="2000" b="1" dirty="0" err="1">
                <a:solidFill>
                  <a:srgbClr val="00B0F0"/>
                </a:solidFill>
              </a:rPr>
              <a:t>slike</a:t>
            </a:r>
            <a:r>
              <a:rPr lang="en-US" sz="2000" b="1" dirty="0">
                <a:solidFill>
                  <a:srgbClr val="00B0F0"/>
                </a:solidFill>
              </a:rPr>
              <a:t> gore-dole, </a:t>
            </a:r>
            <a:r>
              <a:rPr lang="en-US" sz="2000" b="1" dirty="0" err="1">
                <a:solidFill>
                  <a:srgbClr val="00B0F0"/>
                </a:solidFill>
              </a:rPr>
              <a:t>nezavisno</a:t>
            </a:r>
            <a:r>
              <a:rPr lang="en-US" sz="2000" b="1" dirty="0">
                <a:solidFill>
                  <a:srgbClr val="00B0F0"/>
                </a:solidFill>
              </a:rPr>
              <a:t> </a:t>
            </a:r>
            <a:r>
              <a:rPr lang="en-US" sz="2000" b="1" dirty="0" err="1">
                <a:solidFill>
                  <a:srgbClr val="00B0F0"/>
                </a:solidFill>
              </a:rPr>
              <a:t>za</a:t>
            </a:r>
            <a:r>
              <a:rPr lang="en-US" sz="2000" b="1" dirty="0">
                <a:solidFill>
                  <a:srgbClr val="00B0F0"/>
                </a:solidFill>
              </a:rPr>
              <a:t> </a:t>
            </a:r>
            <a:r>
              <a:rPr lang="en-US" sz="2000" b="1" dirty="0" err="1">
                <a:solidFill>
                  <a:srgbClr val="00B0F0"/>
                </a:solidFill>
              </a:rPr>
              <a:t>svaki</a:t>
            </a:r>
            <a:r>
              <a:rPr lang="en-US" sz="2000" b="1" dirty="0">
                <a:solidFill>
                  <a:srgbClr val="00B0F0"/>
                </a:solidFill>
              </a:rPr>
              <a:t> </a:t>
            </a:r>
            <a:r>
              <a:rPr lang="en-US" sz="2000" b="1" dirty="0" err="1">
                <a:solidFill>
                  <a:srgbClr val="00B0F0"/>
                </a:solidFill>
              </a:rPr>
              <a:t>kanal</a:t>
            </a:r>
            <a:endParaRPr lang="en-US" sz="2000" b="1" dirty="0">
              <a:solidFill>
                <a:srgbClr val="00B0F0"/>
              </a:solidFill>
            </a:endParaRPr>
          </a:p>
        </p:txBody>
      </p:sp>
      <p:sp>
        <p:nvSpPr>
          <p:cNvPr id="11" name="Rectangle 10"/>
          <p:cNvSpPr/>
          <p:nvPr/>
        </p:nvSpPr>
        <p:spPr>
          <a:xfrm>
            <a:off x="2152649" y="4133850"/>
            <a:ext cx="9839325" cy="16407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52650" y="2045524"/>
            <a:ext cx="9839325" cy="131445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72588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0729" r="4584" b="13889"/>
          <a:stretch/>
        </p:blipFill>
        <p:spPr>
          <a:xfrm>
            <a:off x="1544139" y="2009774"/>
            <a:ext cx="2532344" cy="4714875"/>
          </a:xfrm>
          <a:prstGeom prst="rect">
            <a:avLst/>
          </a:prstGeom>
        </p:spPr>
      </p:pic>
      <p:sp>
        <p:nvSpPr>
          <p:cNvPr id="2" name="Title 1"/>
          <p:cNvSpPr>
            <a:spLocks noGrp="1"/>
          </p:cNvSpPr>
          <p:nvPr>
            <p:ph type="title"/>
          </p:nvPr>
        </p:nvSpPr>
        <p:spPr/>
        <p:txBody>
          <a:bodyPr/>
          <a:lstStyle/>
          <a:p>
            <a:r>
              <a:rPr lang="en-US" dirty="0" err="1"/>
              <a:t>Kontrola</a:t>
            </a:r>
            <a:r>
              <a:rPr lang="en-US" dirty="0"/>
              <a:t> </a:t>
            </a:r>
            <a:r>
              <a:rPr lang="en-US" dirty="0" err="1"/>
              <a:t>vremenske</a:t>
            </a:r>
            <a:r>
              <a:rPr lang="en-US" dirty="0"/>
              <a:t> </a:t>
            </a:r>
            <a:r>
              <a:rPr lang="en-US" dirty="0" err="1"/>
              <a:t>ose</a:t>
            </a:r>
            <a:r>
              <a:rPr lang="sr-Latn-RS" dirty="0"/>
              <a:t> – analogni osciloskop</a:t>
            </a:r>
            <a:endParaRPr lang="en-US" dirty="0"/>
          </a:p>
        </p:txBody>
      </p:sp>
      <p:sp>
        <p:nvSpPr>
          <p:cNvPr id="5" name="TextBox 4"/>
          <p:cNvSpPr txBox="1"/>
          <p:nvPr/>
        </p:nvSpPr>
        <p:spPr>
          <a:xfrm>
            <a:off x="5892709" y="4626946"/>
            <a:ext cx="4743451" cy="1323439"/>
          </a:xfrm>
          <a:prstGeom prst="rect">
            <a:avLst/>
          </a:prstGeom>
          <a:noFill/>
        </p:spPr>
        <p:txBody>
          <a:bodyPr wrap="square" rtlCol="0">
            <a:spAutoFit/>
          </a:bodyPr>
          <a:lstStyle/>
          <a:p>
            <a:r>
              <a:rPr lang="en-US" sz="2000" dirty="0" err="1">
                <a:solidFill>
                  <a:srgbClr val="FF0000"/>
                </a:solidFill>
              </a:rPr>
              <a:t>Odre</a:t>
            </a:r>
            <a:r>
              <a:rPr lang="sr-Latn-RS" sz="2000" dirty="0">
                <a:solidFill>
                  <a:srgbClr val="FF0000"/>
                </a:solidFill>
              </a:rPr>
              <a:t>đ</a:t>
            </a:r>
            <a:r>
              <a:rPr lang="en-US" sz="2000" dirty="0" err="1">
                <a:solidFill>
                  <a:srgbClr val="FF0000"/>
                </a:solidFill>
              </a:rPr>
              <a:t>uje</a:t>
            </a:r>
            <a:r>
              <a:rPr lang="en-US" sz="2000" dirty="0">
                <a:solidFill>
                  <a:srgbClr val="FF0000"/>
                </a:solidFill>
              </a:rPr>
              <a:t> </a:t>
            </a:r>
            <a:r>
              <a:rPr lang="sr-Latn-RS" sz="2000" dirty="0">
                <a:solidFill>
                  <a:srgbClr val="FF0000"/>
                </a:solidFill>
              </a:rPr>
              <a:t>kolikom </a:t>
            </a:r>
            <a:r>
              <a:rPr lang="en-US" sz="2000" dirty="0" err="1">
                <a:solidFill>
                  <a:srgbClr val="FF0000"/>
                </a:solidFill>
              </a:rPr>
              <a:t>vremenskom</a:t>
            </a:r>
            <a:r>
              <a:rPr lang="en-US" sz="2000" dirty="0">
                <a:solidFill>
                  <a:srgbClr val="FF0000"/>
                </a:solidFill>
              </a:rPr>
              <a:t> </a:t>
            </a:r>
            <a:r>
              <a:rPr lang="en-US" sz="2000" dirty="0" err="1">
                <a:solidFill>
                  <a:srgbClr val="FF0000"/>
                </a:solidFill>
              </a:rPr>
              <a:t>intervalu</a:t>
            </a:r>
            <a:r>
              <a:rPr lang="en-US" sz="2000" dirty="0">
                <a:solidFill>
                  <a:srgbClr val="FF0000"/>
                </a:solidFill>
              </a:rPr>
              <a:t> </a:t>
            </a:r>
            <a:r>
              <a:rPr lang="en-US" sz="2000" dirty="0" err="1">
                <a:solidFill>
                  <a:srgbClr val="FF0000"/>
                </a:solidFill>
              </a:rPr>
              <a:t>odgovara</a:t>
            </a:r>
            <a:r>
              <a:rPr lang="sr-Latn-RS" sz="2000" dirty="0">
                <a:solidFill>
                  <a:srgbClr val="FF0000"/>
                </a:solidFill>
              </a:rPr>
              <a:t> </a:t>
            </a:r>
            <a:r>
              <a:rPr lang="en-US" sz="2000" dirty="0" err="1">
                <a:solidFill>
                  <a:srgbClr val="FF0000"/>
                </a:solidFill>
              </a:rPr>
              <a:t>jedan</a:t>
            </a:r>
            <a:r>
              <a:rPr lang="en-US" sz="2000" dirty="0">
                <a:solidFill>
                  <a:srgbClr val="FF0000"/>
                </a:solidFill>
              </a:rPr>
              <a:t> </a:t>
            </a:r>
            <a:r>
              <a:rPr lang="sr-Latn-RS" sz="2000" dirty="0">
                <a:solidFill>
                  <a:srgbClr val="FF0000"/>
                </a:solidFill>
              </a:rPr>
              <a:t>pode</a:t>
            </a:r>
            <a:r>
              <a:rPr lang="en-US" sz="2000" dirty="0">
                <a:solidFill>
                  <a:srgbClr val="FF0000"/>
                </a:solidFill>
              </a:rPr>
              <a:t>la</a:t>
            </a:r>
            <a:r>
              <a:rPr lang="sr-Latn-RS" sz="2000" dirty="0">
                <a:solidFill>
                  <a:srgbClr val="FF0000"/>
                </a:solidFill>
              </a:rPr>
              <a:t>k po </a:t>
            </a:r>
            <a:r>
              <a:rPr lang="en-US" sz="2000" dirty="0" err="1">
                <a:solidFill>
                  <a:srgbClr val="FF0000"/>
                </a:solidFill>
              </a:rPr>
              <a:t>hori</a:t>
            </a:r>
            <a:r>
              <a:rPr lang="sr-Latn-RS" sz="2000" dirty="0">
                <a:solidFill>
                  <a:srgbClr val="FF0000"/>
                </a:solidFill>
              </a:rPr>
              <a:t>z</a:t>
            </a:r>
            <a:r>
              <a:rPr lang="en-US" sz="2000" dirty="0" err="1">
                <a:solidFill>
                  <a:srgbClr val="FF0000"/>
                </a:solidFill>
              </a:rPr>
              <a:t>ontalnoj</a:t>
            </a:r>
            <a:r>
              <a:rPr lang="en-US" sz="2000" dirty="0">
                <a:solidFill>
                  <a:srgbClr val="FF0000"/>
                </a:solidFill>
              </a:rPr>
              <a:t> </a:t>
            </a:r>
            <a:r>
              <a:rPr lang="sr-Latn-RS" sz="2000" dirty="0">
                <a:solidFill>
                  <a:srgbClr val="FF0000"/>
                </a:solidFill>
              </a:rPr>
              <a:t> osi, pode</a:t>
            </a:r>
            <a:r>
              <a:rPr lang="en-US" sz="2000" dirty="0">
                <a:solidFill>
                  <a:srgbClr val="FF0000"/>
                </a:solidFill>
              </a:rPr>
              <a:t>la</a:t>
            </a:r>
            <a:r>
              <a:rPr lang="sr-Latn-RS" sz="2000" dirty="0">
                <a:solidFill>
                  <a:srgbClr val="FF0000"/>
                </a:solidFill>
              </a:rPr>
              <a:t>k može imati jednu od predefinisanih vrednosti</a:t>
            </a:r>
            <a:endParaRPr lang="en-US" sz="2000" dirty="0">
              <a:solidFill>
                <a:srgbClr val="FF0000"/>
              </a:solidFill>
            </a:endParaRPr>
          </a:p>
        </p:txBody>
      </p:sp>
      <p:sp>
        <p:nvSpPr>
          <p:cNvPr id="10" name="TextBox 9"/>
          <p:cNvSpPr txBox="1"/>
          <p:nvPr/>
        </p:nvSpPr>
        <p:spPr>
          <a:xfrm>
            <a:off x="4827434" y="2302519"/>
            <a:ext cx="5661115" cy="400110"/>
          </a:xfrm>
          <a:prstGeom prst="rect">
            <a:avLst/>
          </a:prstGeom>
          <a:noFill/>
        </p:spPr>
        <p:txBody>
          <a:bodyPr wrap="square" rtlCol="0">
            <a:spAutoFit/>
          </a:bodyPr>
          <a:lstStyle/>
          <a:p>
            <a:r>
              <a:rPr lang="en-US" sz="2000" b="1" dirty="0" err="1">
                <a:solidFill>
                  <a:srgbClr val="00B0F0"/>
                </a:solidFill>
              </a:rPr>
              <a:t>Pomeranje</a:t>
            </a:r>
            <a:r>
              <a:rPr lang="en-US" sz="2000" b="1" dirty="0">
                <a:solidFill>
                  <a:srgbClr val="00B0F0"/>
                </a:solidFill>
              </a:rPr>
              <a:t> </a:t>
            </a:r>
            <a:r>
              <a:rPr lang="en-US" sz="2000" b="1" dirty="0" err="1">
                <a:solidFill>
                  <a:srgbClr val="00B0F0"/>
                </a:solidFill>
              </a:rPr>
              <a:t>slike</a:t>
            </a:r>
            <a:r>
              <a:rPr lang="en-US" sz="2000" b="1" dirty="0">
                <a:solidFill>
                  <a:srgbClr val="00B0F0"/>
                </a:solidFill>
              </a:rPr>
              <a:t> </a:t>
            </a:r>
            <a:r>
              <a:rPr lang="en-US" sz="2000" b="1" dirty="0" err="1">
                <a:solidFill>
                  <a:srgbClr val="00B0F0"/>
                </a:solidFill>
              </a:rPr>
              <a:t>levo-desno</a:t>
            </a:r>
            <a:endParaRPr lang="en-US" sz="2000" b="1" dirty="0">
              <a:solidFill>
                <a:srgbClr val="00B0F0"/>
              </a:solidFill>
            </a:endParaRPr>
          </a:p>
        </p:txBody>
      </p:sp>
      <p:sp>
        <p:nvSpPr>
          <p:cNvPr id="11" name="Rectangle 10"/>
          <p:cNvSpPr/>
          <p:nvPr/>
        </p:nvSpPr>
        <p:spPr>
          <a:xfrm>
            <a:off x="1027611" y="4276725"/>
            <a:ext cx="10211889" cy="23431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4139" y="1928873"/>
            <a:ext cx="1294311" cy="131445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33537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0833" t="34027" r="16146" b="20833"/>
          <a:stretch/>
        </p:blipFill>
        <p:spPr>
          <a:xfrm>
            <a:off x="3327218" y="2233611"/>
            <a:ext cx="1190625" cy="3095626"/>
          </a:xfrm>
          <a:prstGeom prst="rect">
            <a:avLst/>
          </a:prstGeom>
        </p:spPr>
      </p:pic>
      <p:sp>
        <p:nvSpPr>
          <p:cNvPr id="2" name="Title 1"/>
          <p:cNvSpPr>
            <a:spLocks noGrp="1"/>
          </p:cNvSpPr>
          <p:nvPr>
            <p:ph type="title"/>
          </p:nvPr>
        </p:nvSpPr>
        <p:spPr/>
        <p:txBody>
          <a:bodyPr/>
          <a:lstStyle/>
          <a:p>
            <a:r>
              <a:rPr lang="en-US" dirty="0" err="1"/>
              <a:t>Kontrola</a:t>
            </a:r>
            <a:r>
              <a:rPr lang="en-US" dirty="0"/>
              <a:t> </a:t>
            </a:r>
            <a:r>
              <a:rPr lang="sr-Latn-RS" dirty="0"/>
              <a:t>vremenske</a:t>
            </a:r>
            <a:r>
              <a:rPr lang="en-US" dirty="0"/>
              <a:t> </a:t>
            </a:r>
            <a:r>
              <a:rPr lang="en-US" dirty="0" err="1"/>
              <a:t>ose</a:t>
            </a:r>
            <a:r>
              <a:rPr lang="sr-Latn-RS" dirty="0"/>
              <a:t> – digitalni osciloskop</a:t>
            </a:r>
            <a:endParaRPr lang="en-US" dirty="0"/>
          </a:p>
        </p:txBody>
      </p:sp>
      <p:sp>
        <p:nvSpPr>
          <p:cNvPr id="5" name="TextBox 4"/>
          <p:cNvSpPr txBox="1"/>
          <p:nvPr/>
        </p:nvSpPr>
        <p:spPr>
          <a:xfrm>
            <a:off x="6168934" y="4143375"/>
            <a:ext cx="4743451" cy="1631216"/>
          </a:xfrm>
          <a:prstGeom prst="rect">
            <a:avLst/>
          </a:prstGeom>
          <a:noFill/>
        </p:spPr>
        <p:txBody>
          <a:bodyPr wrap="square" rtlCol="0">
            <a:spAutoFit/>
          </a:bodyPr>
          <a:lstStyle/>
          <a:p>
            <a:r>
              <a:rPr lang="en-US" sz="2000" dirty="0" err="1">
                <a:solidFill>
                  <a:srgbClr val="FF0000"/>
                </a:solidFill>
              </a:rPr>
              <a:t>Odre</a:t>
            </a:r>
            <a:r>
              <a:rPr lang="sr-Latn-RS" sz="2000" dirty="0">
                <a:solidFill>
                  <a:srgbClr val="FF0000"/>
                </a:solidFill>
              </a:rPr>
              <a:t>đ</a:t>
            </a:r>
            <a:r>
              <a:rPr lang="en-US" sz="2000" dirty="0" err="1">
                <a:solidFill>
                  <a:srgbClr val="FF0000"/>
                </a:solidFill>
              </a:rPr>
              <a:t>uje</a:t>
            </a:r>
            <a:r>
              <a:rPr lang="en-US" sz="2000" dirty="0">
                <a:solidFill>
                  <a:srgbClr val="FF0000"/>
                </a:solidFill>
              </a:rPr>
              <a:t> </a:t>
            </a:r>
            <a:r>
              <a:rPr lang="sr-Latn-RS" sz="2000" dirty="0">
                <a:solidFill>
                  <a:srgbClr val="FF0000"/>
                </a:solidFill>
              </a:rPr>
              <a:t>kolikom </a:t>
            </a:r>
            <a:r>
              <a:rPr lang="en-US" sz="2000" dirty="0" err="1">
                <a:solidFill>
                  <a:srgbClr val="FF0000"/>
                </a:solidFill>
              </a:rPr>
              <a:t>vremenskom</a:t>
            </a:r>
            <a:r>
              <a:rPr lang="en-US" sz="2000" dirty="0">
                <a:solidFill>
                  <a:srgbClr val="FF0000"/>
                </a:solidFill>
              </a:rPr>
              <a:t> </a:t>
            </a:r>
            <a:r>
              <a:rPr lang="en-US" sz="2000" dirty="0" err="1">
                <a:solidFill>
                  <a:srgbClr val="FF0000"/>
                </a:solidFill>
              </a:rPr>
              <a:t>intervalu</a:t>
            </a:r>
            <a:r>
              <a:rPr lang="en-US" sz="2000" dirty="0">
                <a:solidFill>
                  <a:srgbClr val="FF0000"/>
                </a:solidFill>
              </a:rPr>
              <a:t> </a:t>
            </a:r>
            <a:r>
              <a:rPr lang="en-US" sz="2000" dirty="0" err="1">
                <a:solidFill>
                  <a:srgbClr val="FF0000"/>
                </a:solidFill>
              </a:rPr>
              <a:t>odgovara</a:t>
            </a:r>
            <a:r>
              <a:rPr lang="sr-Latn-RS" sz="2000" dirty="0">
                <a:solidFill>
                  <a:srgbClr val="FF0000"/>
                </a:solidFill>
              </a:rPr>
              <a:t> </a:t>
            </a:r>
            <a:r>
              <a:rPr lang="en-US" sz="2000" dirty="0" err="1">
                <a:solidFill>
                  <a:srgbClr val="FF0000"/>
                </a:solidFill>
              </a:rPr>
              <a:t>jedan</a:t>
            </a:r>
            <a:r>
              <a:rPr lang="en-US" sz="2000" dirty="0">
                <a:solidFill>
                  <a:srgbClr val="FF0000"/>
                </a:solidFill>
              </a:rPr>
              <a:t> </a:t>
            </a:r>
            <a:r>
              <a:rPr lang="sr-Latn-RS" sz="2000" dirty="0">
                <a:solidFill>
                  <a:srgbClr val="FF0000"/>
                </a:solidFill>
              </a:rPr>
              <a:t>pode</a:t>
            </a:r>
            <a:r>
              <a:rPr lang="en-US" sz="2000" dirty="0">
                <a:solidFill>
                  <a:srgbClr val="FF0000"/>
                </a:solidFill>
              </a:rPr>
              <a:t>la</a:t>
            </a:r>
            <a:r>
              <a:rPr lang="sr-Latn-RS" sz="2000" dirty="0">
                <a:solidFill>
                  <a:srgbClr val="FF0000"/>
                </a:solidFill>
              </a:rPr>
              <a:t>k po </a:t>
            </a:r>
            <a:r>
              <a:rPr lang="en-US" sz="2000" dirty="0" err="1">
                <a:solidFill>
                  <a:srgbClr val="FF0000"/>
                </a:solidFill>
              </a:rPr>
              <a:t>hori</a:t>
            </a:r>
            <a:r>
              <a:rPr lang="sr-Latn-RS" sz="2000" dirty="0">
                <a:solidFill>
                  <a:srgbClr val="FF0000"/>
                </a:solidFill>
              </a:rPr>
              <a:t>z</a:t>
            </a:r>
            <a:r>
              <a:rPr lang="en-US" sz="2000" dirty="0" err="1">
                <a:solidFill>
                  <a:srgbClr val="FF0000"/>
                </a:solidFill>
              </a:rPr>
              <a:t>ontalnoj</a:t>
            </a:r>
            <a:r>
              <a:rPr lang="en-US" sz="2000" dirty="0">
                <a:solidFill>
                  <a:srgbClr val="FF0000"/>
                </a:solidFill>
              </a:rPr>
              <a:t> </a:t>
            </a:r>
            <a:r>
              <a:rPr lang="sr-Latn-RS" sz="2000" dirty="0">
                <a:solidFill>
                  <a:srgbClr val="FF0000"/>
                </a:solidFill>
              </a:rPr>
              <a:t> osi, pode</a:t>
            </a:r>
            <a:r>
              <a:rPr lang="en-US" sz="2000" dirty="0">
                <a:solidFill>
                  <a:srgbClr val="FF0000"/>
                </a:solidFill>
              </a:rPr>
              <a:t>la</a:t>
            </a:r>
            <a:r>
              <a:rPr lang="sr-Latn-RS" sz="2000" dirty="0">
                <a:solidFill>
                  <a:srgbClr val="FF0000"/>
                </a:solidFill>
              </a:rPr>
              <a:t>k može imati jednu od predefinisanih vrednosti, izabrana vrednost se prikazuje na ekranu osciloskopa</a:t>
            </a:r>
            <a:endParaRPr lang="en-US" sz="2000" dirty="0">
              <a:solidFill>
                <a:srgbClr val="FF0000"/>
              </a:solidFill>
            </a:endParaRPr>
          </a:p>
        </p:txBody>
      </p:sp>
      <p:sp>
        <p:nvSpPr>
          <p:cNvPr id="10" name="TextBox 9"/>
          <p:cNvSpPr txBox="1"/>
          <p:nvPr/>
        </p:nvSpPr>
        <p:spPr>
          <a:xfrm>
            <a:off x="5578385" y="2502694"/>
            <a:ext cx="5661115" cy="400110"/>
          </a:xfrm>
          <a:prstGeom prst="rect">
            <a:avLst/>
          </a:prstGeom>
          <a:noFill/>
        </p:spPr>
        <p:txBody>
          <a:bodyPr wrap="square" rtlCol="0">
            <a:spAutoFit/>
          </a:bodyPr>
          <a:lstStyle/>
          <a:p>
            <a:r>
              <a:rPr lang="en-US" sz="2000" b="1" dirty="0" err="1">
                <a:solidFill>
                  <a:srgbClr val="00B0F0"/>
                </a:solidFill>
              </a:rPr>
              <a:t>Pomeranje</a:t>
            </a:r>
            <a:r>
              <a:rPr lang="en-US" sz="2000" b="1" dirty="0">
                <a:solidFill>
                  <a:srgbClr val="00B0F0"/>
                </a:solidFill>
              </a:rPr>
              <a:t> </a:t>
            </a:r>
            <a:r>
              <a:rPr lang="en-US" sz="2000" b="1" dirty="0" err="1">
                <a:solidFill>
                  <a:srgbClr val="00B0F0"/>
                </a:solidFill>
              </a:rPr>
              <a:t>slike</a:t>
            </a:r>
            <a:r>
              <a:rPr lang="en-US" sz="2000" b="1" dirty="0">
                <a:solidFill>
                  <a:srgbClr val="00B0F0"/>
                </a:solidFill>
              </a:rPr>
              <a:t> </a:t>
            </a:r>
            <a:r>
              <a:rPr lang="en-US" sz="2000" b="1" dirty="0" err="1">
                <a:solidFill>
                  <a:srgbClr val="00B0F0"/>
                </a:solidFill>
              </a:rPr>
              <a:t>levo-desno</a:t>
            </a:r>
            <a:endParaRPr lang="en-US" sz="2000" b="1" dirty="0">
              <a:solidFill>
                <a:srgbClr val="00B0F0"/>
              </a:solidFill>
            </a:endParaRPr>
          </a:p>
        </p:txBody>
      </p:sp>
      <p:sp>
        <p:nvSpPr>
          <p:cNvPr id="11" name="Rectangle 10"/>
          <p:cNvSpPr/>
          <p:nvPr/>
        </p:nvSpPr>
        <p:spPr>
          <a:xfrm>
            <a:off x="1990723" y="3953691"/>
            <a:ext cx="9839325" cy="20552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0724" y="2045524"/>
            <a:ext cx="9839325" cy="131445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81725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 periodični signali</a:t>
            </a:r>
            <a:endParaRPr lang="en-US" dirty="0"/>
          </a:p>
        </p:txBody>
      </p:sp>
      <p:sp>
        <p:nvSpPr>
          <p:cNvPr id="3" name="Content Placeholder 2"/>
          <p:cNvSpPr>
            <a:spLocks noGrp="1"/>
          </p:cNvSpPr>
          <p:nvPr>
            <p:ph idx="1"/>
          </p:nvPr>
        </p:nvSpPr>
        <p:spPr/>
        <p:txBody>
          <a:bodyPr/>
          <a:lstStyle/>
          <a:p>
            <a:r>
              <a:rPr lang="sr-Latn-RS" dirty="0"/>
              <a:t>Pretpostavka je da je kolo pravilno povezano i da je napon koji merimo/posmatramo pravilno doveden na jedan od kanala osciloskopa</a:t>
            </a:r>
            <a:r>
              <a:rPr lang="en-GB" baseline="30000" dirty="0">
                <a:solidFill>
                  <a:srgbClr val="FF0000"/>
                </a:solidFill>
              </a:rPr>
              <a:t>*</a:t>
            </a:r>
            <a:endParaRPr lang="sr-Latn-RS" baseline="30000" dirty="0">
              <a:solidFill>
                <a:srgbClr val="FF0000"/>
              </a:solidFill>
            </a:endParaRPr>
          </a:p>
          <a:p>
            <a:r>
              <a:rPr lang="sr-Latn-RS" dirty="0"/>
              <a:t>Ukoliko posmatamo samo jedan </a:t>
            </a:r>
            <a:r>
              <a:rPr lang="en-US" dirty="0"/>
              <a:t>signal</a:t>
            </a:r>
            <a:r>
              <a:rPr lang="sr-Latn-RS" dirty="0"/>
              <a:t>, uobičajeno je da koristimo prvi kanal</a:t>
            </a:r>
            <a:r>
              <a:rPr lang="en-US" dirty="0"/>
              <a:t> (</a:t>
            </a:r>
            <a:r>
              <a:rPr lang="en-US" dirty="0" err="1"/>
              <a:t>kod</a:t>
            </a:r>
            <a:r>
              <a:rPr lang="en-US" dirty="0"/>
              <a:t> </a:t>
            </a:r>
            <a:r>
              <a:rPr lang="en-US" dirty="0" err="1"/>
              <a:t>jednostavnijih</a:t>
            </a:r>
            <a:r>
              <a:rPr lang="en-US" dirty="0"/>
              <a:t> </a:t>
            </a:r>
            <a:r>
              <a:rPr lang="en-US" dirty="0" err="1"/>
              <a:t>osciloskopa</a:t>
            </a:r>
            <a:r>
              <a:rPr lang="en-US" dirty="0"/>
              <a:t>, </a:t>
            </a:r>
            <a:r>
              <a:rPr lang="en-US" dirty="0" err="1"/>
              <a:t>mo</a:t>
            </a:r>
            <a:r>
              <a:rPr lang="sr-Latn-RS" dirty="0"/>
              <a:t>že se desiti da prvi kanal, čak i ako osciloskop ima više kanala, ima već skup mogućih podešavanja)</a:t>
            </a:r>
          </a:p>
          <a:p>
            <a:r>
              <a:rPr lang="sr-Latn-RS" dirty="0"/>
              <a:t>Ukoliko je pravilno izvršena sinhronizacija, na ekranu osciloskopa se formira „mirna“ slika</a:t>
            </a:r>
            <a:endParaRPr lang="en-US" dirty="0"/>
          </a:p>
        </p:txBody>
      </p:sp>
      <p:sp>
        <p:nvSpPr>
          <p:cNvPr id="4" name="TextBox 3"/>
          <p:cNvSpPr txBox="1"/>
          <p:nvPr/>
        </p:nvSpPr>
        <p:spPr>
          <a:xfrm>
            <a:off x="5738949" y="6176963"/>
            <a:ext cx="6183086" cy="369332"/>
          </a:xfrm>
          <a:prstGeom prst="rect">
            <a:avLst/>
          </a:prstGeom>
          <a:noFill/>
        </p:spPr>
        <p:txBody>
          <a:bodyPr wrap="square" rtlCol="0">
            <a:spAutoFit/>
          </a:bodyPr>
          <a:lstStyle/>
          <a:p>
            <a:r>
              <a:rPr lang="en-GB" dirty="0">
                <a:solidFill>
                  <a:srgbClr val="FF0000"/>
                </a:solidFill>
              </a:rPr>
              <a:t>*Na </a:t>
            </a:r>
            <a:r>
              <a:rPr lang="en-GB" dirty="0" err="1">
                <a:solidFill>
                  <a:srgbClr val="FF0000"/>
                </a:solidFill>
              </a:rPr>
              <a:t>nekom</a:t>
            </a:r>
            <a:r>
              <a:rPr lang="en-GB" dirty="0">
                <a:solidFill>
                  <a:srgbClr val="FF0000"/>
                </a:solidFill>
              </a:rPr>
              <a:t> od </a:t>
            </a:r>
            <a:r>
              <a:rPr lang="en-GB" dirty="0" err="1">
                <a:solidFill>
                  <a:srgbClr val="FF0000"/>
                </a:solidFill>
              </a:rPr>
              <a:t>narednih</a:t>
            </a:r>
            <a:r>
              <a:rPr lang="en-GB" dirty="0">
                <a:solidFill>
                  <a:srgbClr val="FF0000"/>
                </a:solidFill>
              </a:rPr>
              <a:t> </a:t>
            </a:r>
            <a:r>
              <a:rPr lang="sr-Latn-RS" dirty="0">
                <a:solidFill>
                  <a:srgbClr val="FF0000"/>
                </a:solidFill>
              </a:rPr>
              <a:t>časova ćemo „razraditi“ šta ovo znači</a:t>
            </a:r>
            <a:endParaRPr lang="en-US" dirty="0">
              <a:solidFill>
                <a:srgbClr val="FF0000"/>
              </a:solidFill>
            </a:endParaRPr>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89334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Vizuelizacija signala (napona)</a:t>
            </a:r>
            <a:endParaRPr lang="en-US" dirty="0"/>
          </a:p>
        </p:txBody>
      </p:sp>
      <p:sp>
        <p:nvSpPr>
          <p:cNvPr id="3" name="Content Placeholder 2"/>
          <p:cNvSpPr>
            <a:spLocks noGrp="1"/>
          </p:cNvSpPr>
          <p:nvPr>
            <p:ph idx="1"/>
          </p:nvPr>
        </p:nvSpPr>
        <p:spPr/>
        <p:txBody>
          <a:bodyPr/>
          <a:lstStyle/>
          <a:p>
            <a:r>
              <a:rPr lang="sr-Latn-RS" dirty="0"/>
              <a:t>Merni instrumetni koje smo do sada pominjali, omogućavaju nam da napon (ili struju), opišemo preko jednog jedinog parametra, na primer, efektivne vrednosti</a:t>
            </a:r>
          </a:p>
          <a:p>
            <a:r>
              <a:rPr lang="sr-Latn-RS" dirty="0"/>
              <a:t>Na osnovu tog jednog podatka, nemamo nikakvu dodatnu informaciju o prirodi signala (da li je periodičan, da li je „zašumljen“, da li ima i jednosmernu i naizmeničnu komponentu…)</a:t>
            </a:r>
          </a:p>
          <a:p>
            <a:r>
              <a:rPr lang="sr-Latn-RS" dirty="0"/>
              <a:t>Osciloskop je instrument koji nam omogućava vizuelizaciju napona (napona direktno, moguća je i posredna vizuelizacija drugih veličina)</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39119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oscilo</a:t>
            </a:r>
            <a:r>
              <a:rPr lang="en-US" dirty="0" err="1"/>
              <a:t>sko</a:t>
            </a:r>
            <a:r>
              <a:rPr lang="sr-Latn-RS" dirty="0"/>
              <a:t>pu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704850"/>
            <a:ext cx="4114800" cy="6858000"/>
          </a:xfrm>
          <a:prstGeom prst="rect">
            <a:avLst/>
          </a:prstGeom>
        </p:spPr>
      </p:pic>
      <p:sp>
        <p:nvSpPr>
          <p:cNvPr id="5" name="Oval 4"/>
          <p:cNvSpPr/>
          <p:nvPr/>
        </p:nvSpPr>
        <p:spPr>
          <a:xfrm>
            <a:off x="6017622" y="4670788"/>
            <a:ext cx="757646" cy="25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13069" y="4265294"/>
            <a:ext cx="95250" cy="62565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2667000" y="5643152"/>
            <a:ext cx="1003663" cy="426721"/>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0926" y="3579223"/>
            <a:ext cx="1672045" cy="923330"/>
          </a:xfrm>
          <a:prstGeom prst="rect">
            <a:avLst/>
          </a:prstGeom>
          <a:noFill/>
        </p:spPr>
        <p:txBody>
          <a:bodyPr wrap="square" rtlCol="0">
            <a:spAutoFit/>
          </a:bodyPr>
          <a:lstStyle/>
          <a:p>
            <a:r>
              <a:rPr lang="sr-Latn-RS" b="1" dirty="0">
                <a:solidFill>
                  <a:srgbClr val="FFC000"/>
                </a:solidFill>
              </a:rPr>
              <a:t>Podela po vertikalnoj osi 200 mV/div</a:t>
            </a:r>
            <a:endParaRPr lang="en-US" b="1" dirty="0">
              <a:solidFill>
                <a:srgbClr val="FFC000"/>
              </a:solidFill>
            </a:endParaRPr>
          </a:p>
        </p:txBody>
      </p:sp>
      <p:cxnSp>
        <p:nvCxnSpPr>
          <p:cNvPr id="10" name="Straight Arrow Connector 9"/>
          <p:cNvCxnSpPr>
            <a:stCxn id="8" idx="3"/>
            <a:endCxn id="6" idx="2"/>
          </p:cNvCxnSpPr>
          <p:nvPr/>
        </p:nvCxnSpPr>
        <p:spPr>
          <a:xfrm>
            <a:off x="2002971" y="4040888"/>
            <a:ext cx="2110098" cy="537235"/>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7" idx="3"/>
          </p:cNvCxnSpPr>
          <p:nvPr/>
        </p:nvCxnSpPr>
        <p:spPr>
          <a:xfrm>
            <a:off x="2002971" y="4040888"/>
            <a:ext cx="811012" cy="1664756"/>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89029" y="4859657"/>
            <a:ext cx="1672045" cy="923330"/>
          </a:xfrm>
          <a:prstGeom prst="rect">
            <a:avLst/>
          </a:prstGeom>
          <a:noFill/>
        </p:spPr>
        <p:txBody>
          <a:bodyPr wrap="square" rtlCol="0">
            <a:spAutoFit/>
          </a:bodyPr>
          <a:lstStyle/>
          <a:p>
            <a:r>
              <a:rPr lang="sr-Latn-RS" b="1" dirty="0">
                <a:solidFill>
                  <a:srgbClr val="FF0000"/>
                </a:solidFill>
              </a:rPr>
              <a:t>Podela po horizontalnoj osi 500 µs/div</a:t>
            </a:r>
            <a:endParaRPr lang="en-US" b="1" dirty="0">
              <a:solidFill>
                <a:srgbClr val="FF0000"/>
              </a:solidFill>
            </a:endParaRPr>
          </a:p>
        </p:txBody>
      </p:sp>
      <p:cxnSp>
        <p:nvCxnSpPr>
          <p:cNvPr id="14" name="Straight Arrow Connector 13"/>
          <p:cNvCxnSpPr>
            <a:stCxn id="13" idx="1"/>
          </p:cNvCxnSpPr>
          <p:nvPr/>
        </p:nvCxnSpPr>
        <p:spPr>
          <a:xfrm flipH="1" flipV="1">
            <a:off x="6775268" y="4799919"/>
            <a:ext cx="3413761" cy="521403"/>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04632" y="5635179"/>
            <a:ext cx="953318" cy="4346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1"/>
            <a:endCxn id="17" idx="6"/>
          </p:cNvCxnSpPr>
          <p:nvPr/>
        </p:nvCxnSpPr>
        <p:spPr>
          <a:xfrm flipH="1">
            <a:off x="6457950" y="5321322"/>
            <a:ext cx="3731079" cy="53120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58400" y="1461109"/>
            <a:ext cx="1802674" cy="1754326"/>
          </a:xfrm>
          <a:prstGeom prst="rect">
            <a:avLst/>
          </a:prstGeom>
          <a:noFill/>
        </p:spPr>
        <p:txBody>
          <a:bodyPr wrap="square" rtlCol="0">
            <a:spAutoFit/>
          </a:bodyPr>
          <a:lstStyle/>
          <a:p>
            <a:r>
              <a:rPr lang="sr-Latn-RS" dirty="0"/>
              <a:t>Ovaj model osciloskopa je „</a:t>
            </a:r>
            <a:r>
              <a:rPr lang="sr-Latn-RS" i="1" dirty="0"/>
              <a:t>wide screen</a:t>
            </a:r>
            <a:r>
              <a:rPr lang="sr-Latn-RS" dirty="0"/>
              <a:t>“ pa je uobičajena „kockica“ postala pravougaonik</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15469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oscilo</a:t>
            </a:r>
            <a:r>
              <a:rPr lang="en-US" dirty="0" err="1"/>
              <a:t>sko</a:t>
            </a:r>
            <a:r>
              <a:rPr lang="sr-Latn-RS" dirty="0"/>
              <a:t>pu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558709"/>
            <a:ext cx="4114800" cy="6858000"/>
          </a:xfrm>
          <a:prstGeom prst="rect">
            <a:avLst/>
          </a:prstGeom>
        </p:spPr>
      </p:pic>
      <p:sp>
        <p:nvSpPr>
          <p:cNvPr id="5" name="Oval 4"/>
          <p:cNvSpPr/>
          <p:nvPr/>
        </p:nvSpPr>
        <p:spPr>
          <a:xfrm flipV="1">
            <a:off x="2667000" y="5512517"/>
            <a:ext cx="1003663" cy="426721"/>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0926" y="3579223"/>
            <a:ext cx="1672045" cy="923330"/>
          </a:xfrm>
          <a:prstGeom prst="rect">
            <a:avLst/>
          </a:prstGeom>
          <a:noFill/>
        </p:spPr>
        <p:txBody>
          <a:bodyPr wrap="square" rtlCol="0">
            <a:spAutoFit/>
          </a:bodyPr>
          <a:lstStyle/>
          <a:p>
            <a:r>
              <a:rPr lang="sr-Latn-RS" b="1" dirty="0">
                <a:solidFill>
                  <a:srgbClr val="FFC000"/>
                </a:solidFill>
              </a:rPr>
              <a:t>Podela po vertikalnoj osi 1 V/div</a:t>
            </a:r>
            <a:endParaRPr lang="en-US" b="1" dirty="0">
              <a:solidFill>
                <a:srgbClr val="FFC000"/>
              </a:solidFill>
            </a:endParaRPr>
          </a:p>
        </p:txBody>
      </p:sp>
      <p:cxnSp>
        <p:nvCxnSpPr>
          <p:cNvPr id="7" name="Straight Arrow Connector 6"/>
          <p:cNvCxnSpPr>
            <a:stCxn id="6" idx="3"/>
            <a:endCxn id="5" idx="3"/>
          </p:cNvCxnSpPr>
          <p:nvPr/>
        </p:nvCxnSpPr>
        <p:spPr>
          <a:xfrm>
            <a:off x="2002971" y="4040888"/>
            <a:ext cx="811012" cy="1534121"/>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41281" y="4729022"/>
            <a:ext cx="1672045" cy="923330"/>
          </a:xfrm>
          <a:prstGeom prst="rect">
            <a:avLst/>
          </a:prstGeom>
          <a:noFill/>
        </p:spPr>
        <p:txBody>
          <a:bodyPr wrap="square" rtlCol="0">
            <a:spAutoFit/>
          </a:bodyPr>
          <a:lstStyle/>
          <a:p>
            <a:r>
              <a:rPr lang="sr-Latn-RS" b="1" dirty="0">
                <a:solidFill>
                  <a:srgbClr val="FF0000"/>
                </a:solidFill>
              </a:rPr>
              <a:t>Podela po horizontalnoj osi 500 µs/div</a:t>
            </a:r>
            <a:endParaRPr lang="en-US" b="1" dirty="0">
              <a:solidFill>
                <a:srgbClr val="FF0000"/>
              </a:solidFill>
            </a:endParaRPr>
          </a:p>
        </p:txBody>
      </p:sp>
      <p:sp>
        <p:nvSpPr>
          <p:cNvPr id="9" name="Oval 8"/>
          <p:cNvSpPr/>
          <p:nvPr/>
        </p:nvSpPr>
        <p:spPr>
          <a:xfrm>
            <a:off x="5556884" y="5504544"/>
            <a:ext cx="953318" cy="4346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1"/>
            <a:endCxn id="9" idx="6"/>
          </p:cNvCxnSpPr>
          <p:nvPr/>
        </p:nvCxnSpPr>
        <p:spPr>
          <a:xfrm flipH="1">
            <a:off x="6510202" y="5190687"/>
            <a:ext cx="3731079" cy="53120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547264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oscilo</a:t>
            </a:r>
            <a:r>
              <a:rPr lang="en-US" dirty="0" err="1"/>
              <a:t>sko</a:t>
            </a:r>
            <a:r>
              <a:rPr lang="sr-Latn-RS" dirty="0"/>
              <a:t>pu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438150"/>
            <a:ext cx="4114800" cy="6858000"/>
          </a:xfrm>
          <a:prstGeom prst="rect">
            <a:avLst/>
          </a:prstGeom>
        </p:spPr>
      </p:pic>
      <p:sp>
        <p:nvSpPr>
          <p:cNvPr id="4" name="Oval 3"/>
          <p:cNvSpPr/>
          <p:nvPr/>
        </p:nvSpPr>
        <p:spPr>
          <a:xfrm flipV="1">
            <a:off x="2667000" y="5416718"/>
            <a:ext cx="1003663" cy="426721"/>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0926" y="3579223"/>
            <a:ext cx="1672045" cy="923330"/>
          </a:xfrm>
          <a:prstGeom prst="rect">
            <a:avLst/>
          </a:prstGeom>
          <a:noFill/>
        </p:spPr>
        <p:txBody>
          <a:bodyPr wrap="square" rtlCol="0">
            <a:spAutoFit/>
          </a:bodyPr>
          <a:lstStyle/>
          <a:p>
            <a:r>
              <a:rPr lang="sr-Latn-RS" b="1" dirty="0">
                <a:solidFill>
                  <a:srgbClr val="FFC000"/>
                </a:solidFill>
              </a:rPr>
              <a:t>Podela po vertikalnoj osi </a:t>
            </a:r>
            <a:r>
              <a:rPr lang="en-US" b="1" dirty="0">
                <a:solidFill>
                  <a:srgbClr val="FFC000"/>
                </a:solidFill>
              </a:rPr>
              <a:t>5</a:t>
            </a:r>
            <a:r>
              <a:rPr lang="sr-Latn-RS" b="1" dirty="0">
                <a:solidFill>
                  <a:srgbClr val="FFC000"/>
                </a:solidFill>
              </a:rPr>
              <a:t> V/div</a:t>
            </a:r>
            <a:endParaRPr lang="en-US" b="1" dirty="0">
              <a:solidFill>
                <a:srgbClr val="FFC000"/>
              </a:solidFill>
            </a:endParaRPr>
          </a:p>
        </p:txBody>
      </p:sp>
      <p:cxnSp>
        <p:nvCxnSpPr>
          <p:cNvPr id="6" name="Straight Arrow Connector 5"/>
          <p:cNvCxnSpPr>
            <a:stCxn id="5" idx="3"/>
            <a:endCxn id="4" idx="3"/>
          </p:cNvCxnSpPr>
          <p:nvPr/>
        </p:nvCxnSpPr>
        <p:spPr>
          <a:xfrm>
            <a:off x="2002971" y="4040888"/>
            <a:ext cx="811012" cy="1438322"/>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77337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oscilopu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85950" y="619125"/>
            <a:ext cx="4114800" cy="6858000"/>
          </a:xfrm>
          <a:prstGeom prst="rect">
            <a:avLst/>
          </a:prstGeom>
        </p:spPr>
      </p:pic>
      <p:sp>
        <p:nvSpPr>
          <p:cNvPr id="5" name="TextBox 4"/>
          <p:cNvSpPr txBox="1"/>
          <p:nvPr/>
        </p:nvSpPr>
        <p:spPr>
          <a:xfrm>
            <a:off x="7896225" y="1690688"/>
            <a:ext cx="3838575" cy="923330"/>
          </a:xfrm>
          <a:prstGeom prst="rect">
            <a:avLst/>
          </a:prstGeom>
          <a:noFill/>
        </p:spPr>
        <p:txBody>
          <a:bodyPr wrap="square" rtlCol="0">
            <a:spAutoFit/>
          </a:bodyPr>
          <a:lstStyle/>
          <a:p>
            <a:r>
              <a:rPr lang="sr-Latn-RS" dirty="0"/>
              <a:t>Podesimo vertikalne kontrole i „položaj nule“ tako da „lepo razvučemo“ signal po vertikalnoj osi</a:t>
            </a:r>
          </a:p>
        </p:txBody>
      </p:sp>
      <p:sp>
        <p:nvSpPr>
          <p:cNvPr id="6" name="TextBox 5"/>
          <p:cNvSpPr txBox="1"/>
          <p:nvPr/>
        </p:nvSpPr>
        <p:spPr>
          <a:xfrm>
            <a:off x="8115300" y="3067050"/>
            <a:ext cx="2886075" cy="1754326"/>
          </a:xfrm>
          <a:prstGeom prst="rect">
            <a:avLst/>
          </a:prstGeom>
          <a:noFill/>
        </p:spPr>
        <p:txBody>
          <a:bodyPr wrap="square" rtlCol="0">
            <a:spAutoFit/>
          </a:bodyPr>
          <a:lstStyle/>
          <a:p>
            <a:r>
              <a:rPr lang="sr-Latn-RS" dirty="0">
                <a:solidFill>
                  <a:srgbClr val="FF0000"/>
                </a:solidFill>
              </a:rPr>
              <a:t>Podešavanjem vertikalnih kontrola definišemo kolikom naponu odgovara jedan pode</a:t>
            </a:r>
            <a:r>
              <a:rPr lang="en-US" dirty="0">
                <a:solidFill>
                  <a:srgbClr val="FF0000"/>
                </a:solidFill>
              </a:rPr>
              <a:t>la</a:t>
            </a:r>
            <a:r>
              <a:rPr lang="sr-Latn-RS" dirty="0">
                <a:solidFill>
                  <a:srgbClr val="FF0000"/>
                </a:solidFill>
              </a:rPr>
              <a:t>k po vertikalnoj osi, pode</a:t>
            </a:r>
            <a:r>
              <a:rPr lang="en-US" dirty="0">
                <a:solidFill>
                  <a:srgbClr val="FF0000"/>
                </a:solidFill>
              </a:rPr>
              <a:t>la</a:t>
            </a:r>
            <a:r>
              <a:rPr lang="sr-Latn-RS" dirty="0">
                <a:solidFill>
                  <a:srgbClr val="FF0000"/>
                </a:solidFill>
              </a:rPr>
              <a:t>k može imati jednu od predefinisanih vrednosti</a:t>
            </a:r>
            <a:endParaRPr lang="en-US" dirty="0">
              <a:solidFill>
                <a:srgbClr val="FF0000"/>
              </a:solidFill>
            </a:endParaRPr>
          </a:p>
        </p:txBody>
      </p:sp>
      <p:sp>
        <p:nvSpPr>
          <p:cNvPr id="9" name="Oval 8"/>
          <p:cNvSpPr/>
          <p:nvPr/>
        </p:nvSpPr>
        <p:spPr>
          <a:xfrm>
            <a:off x="3181350" y="3286125"/>
            <a:ext cx="152400" cy="6534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429000" y="3524250"/>
            <a:ext cx="4467225" cy="886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95400" y="3939581"/>
            <a:ext cx="1885950" cy="169921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7896225" y="5330785"/>
            <a:ext cx="3000375" cy="1477328"/>
          </a:xfrm>
          <a:prstGeom prst="rect">
            <a:avLst/>
          </a:prstGeom>
          <a:solidFill>
            <a:srgbClr val="FFFF00"/>
          </a:solidFill>
        </p:spPr>
        <p:txBody>
          <a:bodyPr wrap="square" rtlCol="0">
            <a:spAutoFit/>
          </a:bodyPr>
          <a:lstStyle/>
          <a:p>
            <a:r>
              <a:rPr lang="sr-Latn-RS" dirty="0"/>
              <a:t>Kod digitalnih osciloskopa, najčešće se položaj nul</a:t>
            </a:r>
            <a:r>
              <a:rPr lang="en-US" dirty="0"/>
              <a:t>tog </a:t>
            </a:r>
            <a:r>
              <a:rPr lang="en-US" dirty="0" err="1"/>
              <a:t>potencijala</a:t>
            </a:r>
            <a:r>
              <a:rPr lang="sr-Latn-RS" dirty="0"/>
              <a:t> vidi na ekranu (podešava se odgovarajućom kontrolom)</a:t>
            </a:r>
            <a:endParaRPr lang="en-US" dirty="0"/>
          </a:p>
        </p:txBody>
      </p:sp>
      <p:sp>
        <p:nvSpPr>
          <p:cNvPr id="15" name="Oval 14"/>
          <p:cNvSpPr/>
          <p:nvPr/>
        </p:nvSpPr>
        <p:spPr>
          <a:xfrm>
            <a:off x="200025" y="3568551"/>
            <a:ext cx="781050" cy="574824"/>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981075" y="4048124"/>
            <a:ext cx="6810375" cy="1590676"/>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47084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a:t>
            </a:r>
            <a:r>
              <a:rPr lang="en-US" dirty="0" err="1"/>
              <a:t>osk</a:t>
            </a:r>
            <a:r>
              <a:rPr lang="sr-Latn-RS" dirty="0"/>
              <a:t>opu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650578"/>
            <a:ext cx="4114800" cy="6858000"/>
          </a:xfrm>
          <a:prstGeom prst="rect">
            <a:avLst/>
          </a:prstGeom>
        </p:spPr>
      </p:pic>
      <p:sp>
        <p:nvSpPr>
          <p:cNvPr id="4" name="TextBox 3"/>
          <p:cNvSpPr txBox="1"/>
          <p:nvPr/>
        </p:nvSpPr>
        <p:spPr>
          <a:xfrm>
            <a:off x="10241281" y="4729022"/>
            <a:ext cx="1672045" cy="923330"/>
          </a:xfrm>
          <a:prstGeom prst="rect">
            <a:avLst/>
          </a:prstGeom>
          <a:noFill/>
        </p:spPr>
        <p:txBody>
          <a:bodyPr wrap="square" rtlCol="0">
            <a:spAutoFit/>
          </a:bodyPr>
          <a:lstStyle/>
          <a:p>
            <a:r>
              <a:rPr lang="sr-Latn-RS" b="1" dirty="0">
                <a:solidFill>
                  <a:srgbClr val="FF0000"/>
                </a:solidFill>
              </a:rPr>
              <a:t>Podela po horizontalnoj osi 50 µs/div</a:t>
            </a:r>
            <a:endParaRPr lang="en-US" b="1" dirty="0">
              <a:solidFill>
                <a:srgbClr val="FF0000"/>
              </a:solidFill>
            </a:endParaRPr>
          </a:p>
        </p:txBody>
      </p:sp>
      <p:sp>
        <p:nvSpPr>
          <p:cNvPr id="5" name="Oval 4"/>
          <p:cNvSpPr/>
          <p:nvPr/>
        </p:nvSpPr>
        <p:spPr>
          <a:xfrm>
            <a:off x="5556884" y="5556798"/>
            <a:ext cx="953318" cy="4346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1"/>
            <a:endCxn id="5" idx="6"/>
          </p:cNvCxnSpPr>
          <p:nvPr/>
        </p:nvCxnSpPr>
        <p:spPr>
          <a:xfrm flipH="1">
            <a:off x="6510202" y="5190687"/>
            <a:ext cx="3731079" cy="58345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61741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a:t>
            </a:r>
            <a:r>
              <a:rPr lang="en-US" dirty="0" err="1"/>
              <a:t>osk</a:t>
            </a:r>
            <a:r>
              <a:rPr lang="sr-Latn-RS" dirty="0"/>
              <a:t>opu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38600" y="542925"/>
            <a:ext cx="4114800" cy="6858000"/>
          </a:xfrm>
          <a:prstGeom prst="rect">
            <a:avLst/>
          </a:prstGeom>
        </p:spPr>
      </p:pic>
      <p:sp>
        <p:nvSpPr>
          <p:cNvPr id="5" name="TextBox 4"/>
          <p:cNvSpPr txBox="1"/>
          <p:nvPr/>
        </p:nvSpPr>
        <p:spPr>
          <a:xfrm>
            <a:off x="10241281" y="4729022"/>
            <a:ext cx="1672045" cy="923330"/>
          </a:xfrm>
          <a:prstGeom prst="rect">
            <a:avLst/>
          </a:prstGeom>
          <a:noFill/>
        </p:spPr>
        <p:txBody>
          <a:bodyPr wrap="square" rtlCol="0">
            <a:spAutoFit/>
          </a:bodyPr>
          <a:lstStyle/>
          <a:p>
            <a:r>
              <a:rPr lang="sr-Latn-RS" b="1" dirty="0">
                <a:solidFill>
                  <a:srgbClr val="FF0000"/>
                </a:solidFill>
              </a:rPr>
              <a:t>Podela po horizontalnoj osi </a:t>
            </a:r>
            <a:r>
              <a:rPr lang="en-US" b="1" dirty="0">
                <a:solidFill>
                  <a:srgbClr val="FF0000"/>
                </a:solidFill>
              </a:rPr>
              <a:t>1</a:t>
            </a:r>
            <a:r>
              <a:rPr lang="sr-Latn-RS" b="1" dirty="0">
                <a:solidFill>
                  <a:srgbClr val="FF0000"/>
                </a:solidFill>
              </a:rPr>
              <a:t>00 µs/div</a:t>
            </a:r>
            <a:endParaRPr lang="en-US" b="1" dirty="0">
              <a:solidFill>
                <a:srgbClr val="FF0000"/>
              </a:solidFill>
            </a:endParaRPr>
          </a:p>
        </p:txBody>
      </p:sp>
      <p:sp>
        <p:nvSpPr>
          <p:cNvPr id="6" name="Oval 5"/>
          <p:cNvSpPr/>
          <p:nvPr/>
        </p:nvSpPr>
        <p:spPr>
          <a:xfrm>
            <a:off x="5556884" y="5504544"/>
            <a:ext cx="953318" cy="4346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1"/>
            <a:endCxn id="6" idx="6"/>
          </p:cNvCxnSpPr>
          <p:nvPr/>
        </p:nvCxnSpPr>
        <p:spPr>
          <a:xfrm flipH="1">
            <a:off x="6510202" y="5190687"/>
            <a:ext cx="3731079" cy="53120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53078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 slika formirana na digitalnom oscil</a:t>
            </a:r>
            <a:r>
              <a:rPr lang="en-US" dirty="0" err="1"/>
              <a:t>osk</a:t>
            </a:r>
            <a:r>
              <a:rPr lang="sr-Latn-RS" dirty="0"/>
              <a:t>opu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85950" y="619125"/>
            <a:ext cx="4114800" cy="6858000"/>
          </a:xfrm>
          <a:prstGeom prst="rect">
            <a:avLst/>
          </a:prstGeom>
        </p:spPr>
      </p:pic>
      <p:sp>
        <p:nvSpPr>
          <p:cNvPr id="5" name="TextBox 4"/>
          <p:cNvSpPr txBox="1"/>
          <p:nvPr/>
        </p:nvSpPr>
        <p:spPr>
          <a:xfrm>
            <a:off x="7896225" y="1536279"/>
            <a:ext cx="3838575" cy="1754326"/>
          </a:xfrm>
          <a:prstGeom prst="rect">
            <a:avLst/>
          </a:prstGeom>
          <a:noFill/>
        </p:spPr>
        <p:txBody>
          <a:bodyPr wrap="square" rtlCol="0">
            <a:spAutoFit/>
          </a:bodyPr>
          <a:lstStyle/>
          <a:p>
            <a:r>
              <a:rPr lang="sr-Latn-RS" dirty="0"/>
              <a:t>Podesimo horizontalne kontrole tako da možemo da sagledamo vremenski oblik signala</a:t>
            </a:r>
          </a:p>
          <a:p>
            <a:r>
              <a:rPr lang="sr-Latn-RS" dirty="0"/>
              <a:t>Za tačnije merenje kod periodičnih signala, poželjno je da se na ekranu vide „ok</a:t>
            </a:r>
            <a:r>
              <a:rPr lang="en-US" dirty="0"/>
              <a:t>o</a:t>
            </a:r>
            <a:r>
              <a:rPr lang="sr-Latn-RS" dirty="0"/>
              <a:t>“ dve periode signala</a:t>
            </a:r>
          </a:p>
        </p:txBody>
      </p:sp>
      <p:sp>
        <p:nvSpPr>
          <p:cNvPr id="6" name="TextBox 5"/>
          <p:cNvSpPr txBox="1"/>
          <p:nvPr/>
        </p:nvSpPr>
        <p:spPr>
          <a:xfrm>
            <a:off x="8129587" y="3482548"/>
            <a:ext cx="3500438" cy="1200329"/>
          </a:xfrm>
          <a:prstGeom prst="rect">
            <a:avLst/>
          </a:prstGeom>
          <a:noFill/>
        </p:spPr>
        <p:txBody>
          <a:bodyPr wrap="square" rtlCol="0">
            <a:spAutoFit/>
          </a:bodyPr>
          <a:lstStyle/>
          <a:p>
            <a:r>
              <a:rPr lang="sr-Latn-RS" dirty="0">
                <a:solidFill>
                  <a:srgbClr val="FF0000"/>
                </a:solidFill>
              </a:rPr>
              <a:t>Podešavanjem definišemo kolikom vremenskom intervalu odgovara jedan pode</a:t>
            </a:r>
            <a:r>
              <a:rPr lang="en-US" dirty="0">
                <a:solidFill>
                  <a:srgbClr val="FF0000"/>
                </a:solidFill>
              </a:rPr>
              <a:t>la</a:t>
            </a:r>
            <a:r>
              <a:rPr lang="sr-Latn-RS" dirty="0">
                <a:solidFill>
                  <a:srgbClr val="FF0000"/>
                </a:solidFill>
              </a:rPr>
              <a:t>k po horizontalnoj osi (jedna od predefinisanih vrednosti)</a:t>
            </a:r>
            <a:endParaRPr lang="en-US" dirty="0">
              <a:solidFill>
                <a:srgbClr val="FF0000"/>
              </a:solidFill>
            </a:endParaRPr>
          </a:p>
        </p:txBody>
      </p:sp>
      <p:sp>
        <p:nvSpPr>
          <p:cNvPr id="9" name="Oval 8"/>
          <p:cNvSpPr/>
          <p:nvPr/>
        </p:nvSpPr>
        <p:spPr>
          <a:xfrm>
            <a:off x="3181349" y="3724275"/>
            <a:ext cx="828675" cy="215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3590925" y="4038600"/>
            <a:ext cx="104775" cy="1600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7994740" y="4731693"/>
            <a:ext cx="4086225" cy="923330"/>
          </a:xfrm>
          <a:prstGeom prst="rect">
            <a:avLst/>
          </a:prstGeom>
          <a:solidFill>
            <a:srgbClr val="FFFF00"/>
          </a:solidFill>
        </p:spPr>
        <p:txBody>
          <a:bodyPr wrap="square" rtlCol="0">
            <a:spAutoFit/>
          </a:bodyPr>
          <a:lstStyle/>
          <a:p>
            <a:r>
              <a:rPr lang="sr-Latn-RS" dirty="0"/>
              <a:t>Moguće je i pomeranje slike levo-desno, čime se grafik bolje pozicionira u odnosu na linije sa „finijom“ podelom</a:t>
            </a:r>
          </a:p>
        </p:txBody>
      </p:sp>
      <p:cxnSp>
        <p:nvCxnSpPr>
          <p:cNvPr id="16" name="Straight Arrow Connector 15"/>
          <p:cNvCxnSpPr>
            <a:stCxn id="6" idx="1"/>
          </p:cNvCxnSpPr>
          <p:nvPr/>
        </p:nvCxnSpPr>
        <p:spPr>
          <a:xfrm flipH="1" flipV="1">
            <a:off x="4010025" y="3939585"/>
            <a:ext cx="4119562" cy="14312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26971" y="6211669"/>
            <a:ext cx="8665029" cy="646331"/>
          </a:xfrm>
          <a:prstGeom prst="rect">
            <a:avLst/>
          </a:prstGeom>
          <a:noFill/>
        </p:spPr>
        <p:txBody>
          <a:bodyPr wrap="square" rtlCol="0">
            <a:spAutoFit/>
          </a:bodyPr>
          <a:lstStyle/>
          <a:p>
            <a:r>
              <a:rPr lang="sr-Latn-RS" dirty="0"/>
              <a:t>„Pomeranje slike“ levo desno ima direktne veze i sa podešavanjima vezanim za sinhronizaciju (više reči o tome na nekom od sledećih časova)</a:t>
            </a:r>
            <a:endParaRPr lang="en-US" dirty="0"/>
          </a:p>
        </p:txBody>
      </p:sp>
      <p:sp>
        <p:nvSpPr>
          <p:cNvPr id="7" name="Footer Placeholder 6"/>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99980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24350" cy="1325563"/>
          </a:xfrm>
        </p:spPr>
        <p:txBody>
          <a:bodyPr/>
          <a:lstStyle/>
          <a:p>
            <a:r>
              <a:rPr lang="sr-Latn-RS" dirty="0"/>
              <a:t>Kako se formira slika?</a:t>
            </a:r>
            <a:endParaRPr lang="en-US" dirty="0"/>
          </a:p>
        </p:txBody>
      </p:sp>
      <p:sp>
        <p:nvSpPr>
          <p:cNvPr id="3" name="Content Placeholder 2"/>
          <p:cNvSpPr>
            <a:spLocks noGrp="1"/>
          </p:cNvSpPr>
          <p:nvPr>
            <p:ph idx="1"/>
          </p:nvPr>
        </p:nvSpPr>
        <p:spPr>
          <a:xfrm>
            <a:off x="444137" y="3709851"/>
            <a:ext cx="4610100" cy="2377440"/>
          </a:xfrm>
        </p:spPr>
        <p:txBody>
          <a:bodyPr>
            <a:normAutofit fontScale="92500"/>
          </a:bodyPr>
          <a:lstStyle/>
          <a:p>
            <a:pPr marL="0" indent="0">
              <a:buNone/>
            </a:pPr>
            <a:r>
              <a:rPr lang="sr-Latn-RS" sz="2400" dirty="0"/>
              <a:t>Kada se posmatra vremenski oblik signala</a:t>
            </a:r>
            <a:r>
              <a:rPr lang="en-US" sz="2400" dirty="0"/>
              <a:t> (</a:t>
            </a:r>
            <a:r>
              <a:rPr lang="en-US" sz="2400" dirty="0" err="1"/>
              <a:t>naj</a:t>
            </a:r>
            <a:r>
              <a:rPr lang="sr-Latn-RS" sz="2400" dirty="0"/>
              <a:t>češće je ovo podrazumevani mod rada osciloskopa</a:t>
            </a:r>
            <a:r>
              <a:rPr lang="en-US" sz="2400" dirty="0"/>
              <a:t>)</a:t>
            </a:r>
            <a:r>
              <a:rPr lang="sr-Latn-RS" sz="2400" dirty="0"/>
              <a:t>, napon koji se dovodi na ploče za horizontalno skretanje</a:t>
            </a:r>
            <a:r>
              <a:rPr lang="en-US" sz="2400" dirty="0"/>
              <a:t> je</a:t>
            </a:r>
            <a:r>
              <a:rPr lang="sr-Latn-RS" sz="2400" dirty="0"/>
              <a:t> linearna funkcija vremena (napon generatora vremenske baze</a:t>
            </a:r>
            <a:r>
              <a:rPr lang="sr-Latn-RS" sz="2400" baseline="30000" dirty="0">
                <a:solidFill>
                  <a:srgbClr val="FF0000"/>
                </a:solidFill>
              </a:rPr>
              <a:t>*</a:t>
            </a:r>
            <a:r>
              <a:rPr lang="sr-Latn-RS" sz="2400" dirty="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372" y="495299"/>
            <a:ext cx="6748990" cy="6276975"/>
          </a:xfrm>
          <a:prstGeom prst="rect">
            <a:avLst/>
          </a:prstGeom>
        </p:spPr>
      </p:pic>
      <p:sp>
        <p:nvSpPr>
          <p:cNvPr id="5" name="TextBox 4"/>
          <p:cNvSpPr txBox="1"/>
          <p:nvPr/>
        </p:nvSpPr>
        <p:spPr>
          <a:xfrm>
            <a:off x="444137" y="1881051"/>
            <a:ext cx="4641669" cy="1569660"/>
          </a:xfrm>
          <a:prstGeom prst="rect">
            <a:avLst/>
          </a:prstGeom>
          <a:noFill/>
        </p:spPr>
        <p:txBody>
          <a:bodyPr wrap="square" rtlCol="0">
            <a:spAutoFit/>
          </a:bodyPr>
          <a:lstStyle/>
          <a:p>
            <a:r>
              <a:rPr lang="sr-Latn-RS" sz="2400" dirty="0"/>
              <a:t>U principu se „slažu“</a:t>
            </a:r>
            <a:r>
              <a:rPr lang="sr-Latn-RS" sz="2400" baseline="30000" dirty="0">
                <a:solidFill>
                  <a:srgbClr val="FF0000"/>
                </a:solidFill>
              </a:rPr>
              <a:t>*</a:t>
            </a:r>
            <a:r>
              <a:rPr lang="sr-Latn-RS" sz="2400" dirty="0"/>
              <a:t> funkcije </a:t>
            </a:r>
            <a:r>
              <a:rPr lang="sr-Latn-RS" sz="2400" i="1" dirty="0"/>
              <a:t>x</a:t>
            </a:r>
            <a:r>
              <a:rPr lang="sr-Latn-RS" sz="2400" dirty="0"/>
              <a:t>(</a:t>
            </a:r>
            <a:r>
              <a:rPr lang="sr-Latn-RS" sz="2400" i="1" dirty="0"/>
              <a:t>t</a:t>
            </a:r>
            <a:r>
              <a:rPr lang="sr-Latn-RS" sz="2400" dirty="0"/>
              <a:t>) – kontrola po horizontalnoj osi i </a:t>
            </a:r>
            <a:r>
              <a:rPr lang="sr-Latn-RS" sz="2400" i="1" dirty="0"/>
              <a:t>y</a:t>
            </a:r>
            <a:r>
              <a:rPr lang="sr-Latn-RS" sz="2400" dirty="0"/>
              <a:t>(</a:t>
            </a:r>
            <a:r>
              <a:rPr lang="sr-Latn-RS" sz="2400" i="1" dirty="0"/>
              <a:t>t</a:t>
            </a:r>
            <a:r>
              <a:rPr lang="sr-Latn-RS" sz="2400" dirty="0"/>
              <a:t>) – kontrola po vertikalnoj osi u funckiju </a:t>
            </a:r>
            <a:r>
              <a:rPr lang="sr-Latn-RS" sz="2400" i="1" dirty="0"/>
              <a:t>y</a:t>
            </a:r>
            <a:r>
              <a:rPr lang="sr-Latn-RS" sz="2400" dirty="0"/>
              <a:t>(</a:t>
            </a:r>
            <a:r>
              <a:rPr lang="sr-Latn-RS" sz="2400" i="1" dirty="0"/>
              <a:t>x</a:t>
            </a:r>
            <a:r>
              <a:rPr lang="sr-Latn-RS" sz="2400" dirty="0"/>
              <a:t>)</a:t>
            </a:r>
            <a:endParaRPr lang="en-US" sz="2400" dirty="0"/>
          </a:p>
        </p:txBody>
      </p:sp>
      <p:sp>
        <p:nvSpPr>
          <p:cNvPr id="6" name="TextBox 5"/>
          <p:cNvSpPr txBox="1"/>
          <p:nvPr/>
        </p:nvSpPr>
        <p:spPr>
          <a:xfrm>
            <a:off x="444137" y="5777378"/>
            <a:ext cx="4718413" cy="646331"/>
          </a:xfrm>
          <a:prstGeom prst="rect">
            <a:avLst/>
          </a:prstGeom>
          <a:noFill/>
        </p:spPr>
        <p:txBody>
          <a:bodyPr wrap="square" rtlCol="0">
            <a:spAutoFit/>
          </a:bodyPr>
          <a:lstStyle/>
          <a:p>
            <a:r>
              <a:rPr lang="en-GB" dirty="0">
                <a:solidFill>
                  <a:srgbClr val="FF0000"/>
                </a:solidFill>
              </a:rPr>
              <a:t>*Na </a:t>
            </a:r>
            <a:r>
              <a:rPr lang="en-GB" dirty="0" err="1">
                <a:solidFill>
                  <a:srgbClr val="FF0000"/>
                </a:solidFill>
              </a:rPr>
              <a:t>nekom</a:t>
            </a:r>
            <a:r>
              <a:rPr lang="en-GB" dirty="0">
                <a:solidFill>
                  <a:srgbClr val="FF0000"/>
                </a:solidFill>
              </a:rPr>
              <a:t> od </a:t>
            </a:r>
            <a:r>
              <a:rPr lang="en-GB" dirty="0" err="1">
                <a:solidFill>
                  <a:srgbClr val="FF0000"/>
                </a:solidFill>
              </a:rPr>
              <a:t>narednih</a:t>
            </a:r>
            <a:r>
              <a:rPr lang="en-GB" dirty="0">
                <a:solidFill>
                  <a:srgbClr val="FF0000"/>
                </a:solidFill>
              </a:rPr>
              <a:t> </a:t>
            </a:r>
            <a:r>
              <a:rPr lang="sr-Latn-RS" dirty="0">
                <a:solidFill>
                  <a:srgbClr val="FF0000"/>
                </a:solidFill>
              </a:rPr>
              <a:t>časova ćemo „razraditi“</a:t>
            </a:r>
          </a:p>
          <a:p>
            <a:r>
              <a:rPr lang="sr-Latn-RS" dirty="0">
                <a:solidFill>
                  <a:srgbClr val="FF0000"/>
                </a:solidFill>
              </a:rPr>
              <a:t>šta ovo znači</a:t>
            </a:r>
            <a:endParaRPr lang="en-US" dirty="0">
              <a:solidFill>
                <a:srgbClr val="FF0000"/>
              </a:solidFill>
            </a:endParaRPr>
          </a:p>
        </p:txBody>
      </p:sp>
      <p:sp>
        <p:nvSpPr>
          <p:cNvPr id="7" name="Footer Placeholder 6"/>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90853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14650" cy="1325563"/>
          </a:xfrm>
        </p:spPr>
        <p:txBody>
          <a:bodyPr>
            <a:normAutofit fontScale="90000"/>
          </a:bodyPr>
          <a:lstStyle/>
          <a:p>
            <a:r>
              <a:rPr lang="sr-Latn-RS" dirty="0"/>
              <a:t>Kako se formira slika?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365125"/>
            <a:ext cx="6781800" cy="6210300"/>
          </a:xfrm>
          <a:prstGeom prst="rect">
            <a:avLst/>
          </a:prstGeom>
        </p:spPr>
      </p:pic>
      <p:sp>
        <p:nvSpPr>
          <p:cNvPr id="4" name="Content Placeholder 2"/>
          <p:cNvSpPr>
            <a:spLocks noGrp="1"/>
          </p:cNvSpPr>
          <p:nvPr>
            <p:ph idx="1"/>
          </p:nvPr>
        </p:nvSpPr>
        <p:spPr>
          <a:xfrm>
            <a:off x="235131" y="2281555"/>
            <a:ext cx="4049486" cy="2377440"/>
          </a:xfrm>
        </p:spPr>
        <p:txBody>
          <a:bodyPr>
            <a:normAutofit/>
          </a:bodyPr>
          <a:lstStyle/>
          <a:p>
            <a:pPr marL="0" indent="0">
              <a:buNone/>
            </a:pPr>
            <a:r>
              <a:rPr lang="sr-Latn-RS" sz="2400" dirty="0"/>
              <a:t>U opštem slučaju, naponi </a:t>
            </a:r>
            <a:r>
              <a:rPr lang="sr-Latn-RS" sz="2400" i="1" dirty="0"/>
              <a:t>x</a:t>
            </a:r>
            <a:r>
              <a:rPr lang="sr-Latn-RS" sz="2400" dirty="0"/>
              <a:t>(</a:t>
            </a:r>
            <a:r>
              <a:rPr lang="sr-Latn-RS" sz="2400" i="1" dirty="0"/>
              <a:t>t</a:t>
            </a:r>
            <a:r>
              <a:rPr lang="sr-Latn-RS" sz="2400" dirty="0"/>
              <a:t>) i </a:t>
            </a:r>
            <a:r>
              <a:rPr lang="sr-Latn-RS" sz="2400" i="1" dirty="0"/>
              <a:t>y</a:t>
            </a:r>
            <a:r>
              <a:rPr lang="sr-Latn-RS" sz="2400" dirty="0"/>
              <a:t>(</a:t>
            </a:r>
            <a:r>
              <a:rPr lang="sr-Latn-RS" sz="2400" i="1" dirty="0"/>
              <a:t>t</a:t>
            </a:r>
            <a:r>
              <a:rPr lang="sr-Latn-RS" sz="2400" dirty="0"/>
              <a:t>) su proizvoljnog oblika</a:t>
            </a:r>
          </a:p>
          <a:p>
            <a:pPr marL="0" indent="0">
              <a:buNone/>
            </a:pPr>
            <a:endParaRPr lang="sr-Latn-RS" sz="2400" dirty="0"/>
          </a:p>
          <a:p>
            <a:pPr marL="0" indent="0">
              <a:buNone/>
            </a:pPr>
            <a:r>
              <a:rPr lang="sr-Latn-RS" sz="2400" dirty="0"/>
              <a:t>Za periodične signale, izgled slike će zavisiti od odnosa perioda signala </a:t>
            </a:r>
            <a:r>
              <a:rPr lang="sr-Latn-RS" sz="2400" i="1" dirty="0"/>
              <a:t>x</a:t>
            </a:r>
            <a:r>
              <a:rPr lang="sr-Latn-RS" sz="2400" dirty="0"/>
              <a:t>(</a:t>
            </a:r>
            <a:r>
              <a:rPr lang="sr-Latn-RS" sz="2400" i="1" dirty="0"/>
              <a:t>t</a:t>
            </a:r>
            <a:r>
              <a:rPr lang="sr-Latn-RS" sz="2400" dirty="0"/>
              <a:t>) i </a:t>
            </a:r>
            <a:r>
              <a:rPr lang="sr-Latn-RS" sz="2400" i="1" dirty="0"/>
              <a:t>y</a:t>
            </a:r>
            <a:r>
              <a:rPr lang="sr-Latn-RS" sz="2400" dirty="0"/>
              <a:t>(</a:t>
            </a:r>
            <a:r>
              <a:rPr lang="sr-Latn-RS" sz="2400" i="1" dirty="0"/>
              <a:t>t</a:t>
            </a:r>
            <a:r>
              <a:rPr lang="sr-Latn-RS" sz="2400" dirty="0"/>
              <a:t>)</a:t>
            </a:r>
            <a:r>
              <a:rPr lang="sr-Latn-RS" sz="2400" dirty="0">
                <a:solidFill>
                  <a:srgbClr val="FF0000"/>
                </a:solidFill>
              </a:rPr>
              <a:t>*</a:t>
            </a:r>
            <a:endParaRPr lang="en-US" sz="2400" dirty="0">
              <a:solidFill>
                <a:srgbClr val="FF0000"/>
              </a:solidFill>
            </a:endParaRPr>
          </a:p>
        </p:txBody>
      </p:sp>
      <p:sp>
        <p:nvSpPr>
          <p:cNvPr id="3" name="Footer Placeholder 2"/>
          <p:cNvSpPr>
            <a:spLocks noGrp="1"/>
          </p:cNvSpPr>
          <p:nvPr>
            <p:ph type="ftr" sz="quarter" idx="11"/>
          </p:nvPr>
        </p:nvSpPr>
        <p:spPr>
          <a:xfrm>
            <a:off x="235131" y="6392862"/>
            <a:ext cx="3517719" cy="365125"/>
          </a:xfrm>
        </p:spPr>
        <p:txBody>
          <a:bodyPr/>
          <a:lstStyle/>
          <a:p>
            <a:r>
              <a:rPr lang="pt-BR"/>
              <a:t>Električna merenja – 19e032em/19e052em http://telit.etf.rs/kurs/elektricna-merenja/ http://automatika.etf.rs/sr/13e052em</a:t>
            </a:r>
            <a:endParaRPr lang="en-US" dirty="0"/>
          </a:p>
        </p:txBody>
      </p:sp>
      <p:sp>
        <p:nvSpPr>
          <p:cNvPr id="8" name="TextBox 7">
            <a:extLst>
              <a:ext uri="{FF2B5EF4-FFF2-40B4-BE49-F238E27FC236}">
                <a16:creationId xmlns:a16="http://schemas.microsoft.com/office/drawing/2014/main" id="{5CD96F6E-4E1C-43F0-8839-4E4B94C49CF2}"/>
              </a:ext>
            </a:extLst>
          </p:cNvPr>
          <p:cNvSpPr txBox="1"/>
          <p:nvPr/>
        </p:nvSpPr>
        <p:spPr>
          <a:xfrm>
            <a:off x="53773" y="5395638"/>
            <a:ext cx="4412202" cy="369332"/>
          </a:xfrm>
          <a:prstGeom prst="rect">
            <a:avLst/>
          </a:prstGeom>
          <a:noFill/>
        </p:spPr>
        <p:txBody>
          <a:bodyPr wrap="square" rtlCol="0">
            <a:spAutoFit/>
          </a:bodyPr>
          <a:lstStyle/>
          <a:p>
            <a:r>
              <a:rPr lang="en-GB" dirty="0">
                <a:solidFill>
                  <a:srgbClr val="FF0000"/>
                </a:solidFill>
              </a:rPr>
              <a:t>*N</a:t>
            </a:r>
            <a:r>
              <a:rPr lang="sr-Latn-RS" dirty="0" err="1">
                <a:solidFill>
                  <a:srgbClr val="FF0000"/>
                </a:solidFill>
              </a:rPr>
              <a:t>ešto</a:t>
            </a:r>
            <a:r>
              <a:rPr lang="sr-Latn-RS" dirty="0">
                <a:solidFill>
                  <a:srgbClr val="FF0000"/>
                </a:solidFill>
              </a:rPr>
              <a:t> kasnije ćemo „razraditi“ šta ovo znači</a:t>
            </a:r>
            <a:endParaRPr lang="en-US" dirty="0">
              <a:solidFill>
                <a:srgbClr val="FF0000"/>
              </a:solidFill>
            </a:endParaRPr>
          </a:p>
        </p:txBody>
      </p:sp>
    </p:spTree>
    <p:extLst>
      <p:ext uri="{BB962C8B-B14F-4D97-AF65-F5344CB8AC3E}">
        <p14:creationId xmlns:p14="http://schemas.microsoft.com/office/powerpoint/2010/main" val="180705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24350" cy="1325563"/>
          </a:xfrm>
        </p:spPr>
        <p:txBody>
          <a:bodyPr/>
          <a:lstStyle/>
          <a:p>
            <a:r>
              <a:rPr lang="sr-Latn-RS" dirty="0"/>
              <a:t>Kako se formira slika?</a:t>
            </a:r>
            <a:endParaRPr lang="en-US" dirty="0"/>
          </a:p>
        </p:txBody>
      </p:sp>
      <p:sp>
        <p:nvSpPr>
          <p:cNvPr id="3" name="Content Placeholder 2"/>
          <p:cNvSpPr>
            <a:spLocks noGrp="1"/>
          </p:cNvSpPr>
          <p:nvPr>
            <p:ph idx="1"/>
          </p:nvPr>
        </p:nvSpPr>
        <p:spPr>
          <a:xfrm>
            <a:off x="838200" y="1825625"/>
            <a:ext cx="4116977" cy="4351338"/>
          </a:xfrm>
        </p:spPr>
        <p:txBody>
          <a:bodyPr/>
          <a:lstStyle/>
          <a:p>
            <a:pPr marL="0" indent="0">
              <a:buNone/>
            </a:pPr>
            <a:r>
              <a:rPr lang="sr-Latn-RS" dirty="0"/>
              <a:t>Bilo koja dva signala se „slažu“ na isti način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104" y="495300"/>
            <a:ext cx="6711193" cy="6096000"/>
          </a:xfrm>
          <a:prstGeom prst="rect">
            <a:avLst/>
          </a:prstGeom>
        </p:spPr>
      </p:pic>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79362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Osciloskop</a:t>
            </a:r>
            <a:endParaRPr lang="en-US" dirty="0"/>
          </a:p>
        </p:txBody>
      </p:sp>
      <p:sp>
        <p:nvSpPr>
          <p:cNvPr id="3" name="Content Placeholder 2"/>
          <p:cNvSpPr>
            <a:spLocks noGrp="1"/>
          </p:cNvSpPr>
          <p:nvPr>
            <p:ph idx="1"/>
          </p:nvPr>
        </p:nvSpPr>
        <p:spPr/>
        <p:txBody>
          <a:bodyPr>
            <a:normAutofit/>
          </a:bodyPr>
          <a:lstStyle/>
          <a:p>
            <a:r>
              <a:rPr lang="sr-Latn-RS" dirty="0"/>
              <a:t>Prema tehnologiji</a:t>
            </a:r>
          </a:p>
          <a:p>
            <a:pPr lvl="1"/>
            <a:r>
              <a:rPr lang="sr-Latn-RS" dirty="0"/>
              <a:t>Analogni</a:t>
            </a:r>
          </a:p>
          <a:p>
            <a:pPr lvl="1"/>
            <a:r>
              <a:rPr lang="sr-Latn-RS" dirty="0"/>
              <a:t>Analogno-digitalni</a:t>
            </a:r>
          </a:p>
          <a:p>
            <a:pPr lvl="1"/>
            <a:r>
              <a:rPr lang="sr-Latn-RS" dirty="0"/>
              <a:t>Digitalni</a:t>
            </a:r>
          </a:p>
          <a:p>
            <a:pPr lvl="1"/>
            <a:r>
              <a:rPr lang="sr-Latn-RS" dirty="0"/>
              <a:t>PC based</a:t>
            </a:r>
          </a:p>
          <a:p>
            <a:r>
              <a:rPr lang="sr-Latn-RS" dirty="0"/>
              <a:t>Prema broju kanala (napona koji se mogu istovremeno posmatrati)</a:t>
            </a:r>
          </a:p>
          <a:p>
            <a:pPr lvl="1"/>
            <a:r>
              <a:rPr lang="sr-Latn-RS" dirty="0"/>
              <a:t>Jednokanalni</a:t>
            </a:r>
          </a:p>
          <a:p>
            <a:pPr lvl="1"/>
            <a:r>
              <a:rPr lang="sr-Latn-RS" b="1" dirty="0"/>
              <a:t>Dvokanalni</a:t>
            </a:r>
          </a:p>
          <a:p>
            <a:pPr lvl="1"/>
            <a:r>
              <a:rPr lang="sr-Latn-RS" dirty="0"/>
              <a:t>višekanalni</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94887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napona</a:t>
            </a:r>
            <a:endParaRPr lang="en-US" dirty="0"/>
          </a:p>
        </p:txBody>
      </p:sp>
      <p:pic>
        <p:nvPicPr>
          <p:cNvPr id="5" name="Picture 4"/>
          <p:cNvPicPr>
            <a:picLocks noChangeAspect="1"/>
          </p:cNvPicPr>
          <p:nvPr/>
        </p:nvPicPr>
        <p:blipFill>
          <a:blip r:embed="rId2"/>
          <a:stretch>
            <a:fillRect/>
          </a:stretch>
        </p:blipFill>
        <p:spPr>
          <a:xfrm>
            <a:off x="838200" y="1364437"/>
            <a:ext cx="6197064" cy="4966400"/>
          </a:xfrm>
          <a:prstGeom prst="rect">
            <a:avLst/>
          </a:prstGeom>
        </p:spPr>
      </p:pic>
      <p:sp>
        <p:nvSpPr>
          <p:cNvPr id="6" name="TextBox 5"/>
          <p:cNvSpPr txBox="1"/>
          <p:nvPr/>
        </p:nvSpPr>
        <p:spPr>
          <a:xfrm>
            <a:off x="7905750" y="714375"/>
            <a:ext cx="3819525" cy="4801314"/>
          </a:xfrm>
          <a:prstGeom prst="rect">
            <a:avLst/>
          </a:prstGeom>
          <a:noFill/>
        </p:spPr>
        <p:txBody>
          <a:bodyPr wrap="square" rtlCol="0">
            <a:spAutoFit/>
          </a:bodyPr>
          <a:lstStyle/>
          <a:p>
            <a:r>
              <a:rPr lang="sr-Latn-RS" dirty="0"/>
              <a:t>Proverimo gde je položaj „nule“</a:t>
            </a:r>
            <a:r>
              <a:rPr lang="en-US" dirty="0"/>
              <a:t> (</a:t>
            </a:r>
            <a:r>
              <a:rPr lang="en-US" dirty="0" err="1"/>
              <a:t>nultog</a:t>
            </a:r>
            <a:r>
              <a:rPr lang="en-US" dirty="0"/>
              <a:t> </a:t>
            </a:r>
            <a:r>
              <a:rPr lang="en-US" dirty="0" err="1"/>
              <a:t>potencijala</a:t>
            </a:r>
            <a:r>
              <a:rPr lang="en-US" dirty="0"/>
              <a:t>)</a:t>
            </a:r>
            <a:r>
              <a:rPr lang="sr-Latn-RS" dirty="0"/>
              <a:t>, odnosno </a:t>
            </a:r>
            <a:r>
              <a:rPr lang="sr-Latn-RS" b="1" dirty="0">
                <a:solidFill>
                  <a:srgbClr val="FF0000"/>
                </a:solidFill>
              </a:rPr>
              <a:t>doved</a:t>
            </a:r>
            <a:r>
              <a:rPr lang="en-US" b="1" dirty="0">
                <a:solidFill>
                  <a:srgbClr val="FF0000"/>
                </a:solidFill>
              </a:rPr>
              <a:t>e</a:t>
            </a:r>
            <a:r>
              <a:rPr lang="sr-Latn-RS" b="1" dirty="0">
                <a:solidFill>
                  <a:srgbClr val="FF0000"/>
                </a:solidFill>
              </a:rPr>
              <a:t>mo ga na neku pogodnu poziciju</a:t>
            </a:r>
            <a:r>
              <a:rPr lang="sr-Latn-RS" dirty="0"/>
              <a:t>, na primer, na </a:t>
            </a:r>
            <a:r>
              <a:rPr lang="sr-Latn-RS" b="1" u="sng" dirty="0"/>
              <a:t>centralnu liniju </a:t>
            </a:r>
            <a:r>
              <a:rPr lang="sr-Latn-RS" dirty="0"/>
              <a:t>graduacije ekrana (po vertikali)</a:t>
            </a:r>
          </a:p>
          <a:p>
            <a:endParaRPr lang="sr-Latn-RS" dirty="0"/>
          </a:p>
          <a:p>
            <a:r>
              <a:rPr lang="sr-Latn-RS" dirty="0"/>
              <a:t>Proverimo da li su kontrole za vertikalno skretanje (pojačanje) u kalibrisanom položaju</a:t>
            </a:r>
          </a:p>
          <a:p>
            <a:endParaRPr lang="sr-Latn-RS" dirty="0"/>
          </a:p>
          <a:p>
            <a:r>
              <a:rPr lang="sr-Latn-RS" dirty="0"/>
              <a:t>Pomeranjem po horizontalnoj osi dovedemo tačku za koju merimo napon na centranu</a:t>
            </a:r>
            <a:r>
              <a:rPr lang="en-US" dirty="0"/>
              <a:t> </a:t>
            </a:r>
            <a:r>
              <a:rPr lang="en-US" dirty="0" err="1"/>
              <a:t>vertikalnu</a:t>
            </a:r>
            <a:r>
              <a:rPr lang="sr-Latn-RS" dirty="0"/>
              <a:t> liniju ekrana</a:t>
            </a:r>
            <a:r>
              <a:rPr lang="en-US" dirty="0"/>
              <a:t> (</a:t>
            </a:r>
            <a:r>
              <a:rPr lang="en-US" dirty="0" err="1"/>
              <a:t>zbog</a:t>
            </a:r>
            <a:r>
              <a:rPr lang="en-US" dirty="0"/>
              <a:t> </a:t>
            </a:r>
            <a:r>
              <a:rPr lang="en-US" dirty="0" err="1"/>
              <a:t>finije</a:t>
            </a:r>
            <a:r>
              <a:rPr lang="en-US" dirty="0"/>
              <a:t> </a:t>
            </a:r>
            <a:r>
              <a:rPr lang="en-US" dirty="0" err="1"/>
              <a:t>podele</a:t>
            </a:r>
            <a:r>
              <a:rPr lang="en-US" dirty="0"/>
              <a:t>)</a:t>
            </a:r>
            <a:endParaRPr lang="sr-Latn-RS" dirty="0"/>
          </a:p>
          <a:p>
            <a:endParaRPr lang="sr-Latn-RS" dirty="0"/>
          </a:p>
          <a:p>
            <a:r>
              <a:rPr lang="sr-Latn-RS" dirty="0"/>
              <a:t>Prebrojimo podeoke i sračunamo rezultat</a:t>
            </a:r>
            <a:endParaRPr lang="en-US" dirty="0"/>
          </a:p>
        </p:txBody>
      </p:sp>
      <p:sp>
        <p:nvSpPr>
          <p:cNvPr id="7" name="TextBox 6"/>
          <p:cNvSpPr txBox="1"/>
          <p:nvPr/>
        </p:nvSpPr>
        <p:spPr>
          <a:xfrm>
            <a:off x="7905750" y="5680273"/>
            <a:ext cx="3200300" cy="369332"/>
          </a:xfrm>
          <a:prstGeom prst="rect">
            <a:avLst/>
          </a:prstGeom>
          <a:noFill/>
        </p:spPr>
        <p:txBody>
          <a:bodyPr wrap="none" rtlCol="0">
            <a:spAutoFit/>
          </a:bodyPr>
          <a:lstStyle/>
          <a:p>
            <a:r>
              <a:rPr lang="sr-Latn-RS" dirty="0"/>
              <a:t>Umax</a:t>
            </a:r>
            <a:r>
              <a:rPr lang="en-US" dirty="0"/>
              <a:t>=(2.4 div) x (1 V/div)=2.4 V</a:t>
            </a:r>
          </a:p>
        </p:txBody>
      </p:sp>
      <p:sp>
        <p:nvSpPr>
          <p:cNvPr id="8" name="Oval 7"/>
          <p:cNvSpPr/>
          <p:nvPr/>
        </p:nvSpPr>
        <p:spPr>
          <a:xfrm>
            <a:off x="3562350" y="2200275"/>
            <a:ext cx="647700" cy="50482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5" idx="3"/>
          </p:cNvCxnSpPr>
          <p:nvPr/>
        </p:nvCxnSpPr>
        <p:spPr>
          <a:xfrm flipH="1">
            <a:off x="7035264" y="1750420"/>
            <a:ext cx="3084096" cy="209721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91020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napona</a:t>
            </a:r>
            <a:r>
              <a:rPr lang="en-US" dirty="0"/>
              <a:t> – </a:t>
            </a:r>
            <a:r>
              <a:rPr lang="en-US" dirty="0" err="1">
                <a:solidFill>
                  <a:srgbClr val="FF0000"/>
                </a:solidFill>
              </a:rPr>
              <a:t>pode</a:t>
            </a:r>
            <a:r>
              <a:rPr lang="sr-Latn-RS" dirty="0">
                <a:solidFill>
                  <a:srgbClr val="FF0000"/>
                </a:solidFill>
              </a:rPr>
              <a:t>š</a:t>
            </a:r>
            <a:r>
              <a:rPr lang="en-US" dirty="0" err="1">
                <a:solidFill>
                  <a:srgbClr val="FF0000"/>
                </a:solidFill>
              </a:rPr>
              <a:t>avanje</a:t>
            </a:r>
            <a:r>
              <a:rPr lang="sr-Latn-RS" dirty="0">
                <a:solidFill>
                  <a:srgbClr val="FF0000"/>
                </a:solidFill>
              </a:rPr>
              <a:t> linije nultog potencijala</a:t>
            </a:r>
            <a:endParaRPr lang="en-US" dirty="0">
              <a:solidFill>
                <a:srgbClr val="FF0000"/>
              </a:solidFill>
            </a:endParaRPr>
          </a:p>
        </p:txBody>
      </p:sp>
      <p:sp>
        <p:nvSpPr>
          <p:cNvPr id="6" name="TextBox 5"/>
          <p:cNvSpPr txBox="1"/>
          <p:nvPr/>
        </p:nvSpPr>
        <p:spPr>
          <a:xfrm>
            <a:off x="585787" y="2324100"/>
            <a:ext cx="11020425" cy="4154984"/>
          </a:xfrm>
          <a:prstGeom prst="rect">
            <a:avLst/>
          </a:prstGeom>
          <a:noFill/>
        </p:spPr>
        <p:txBody>
          <a:bodyPr wrap="square" rtlCol="0">
            <a:spAutoFit/>
          </a:bodyPr>
          <a:lstStyle/>
          <a:p>
            <a:r>
              <a:rPr lang="sr-Latn-RS" sz="2400" b="1" dirty="0"/>
              <a:t>Kod analognih osciloskopa</a:t>
            </a:r>
          </a:p>
          <a:p>
            <a:r>
              <a:rPr lang="sr-Latn-RS" sz="2400" dirty="0"/>
              <a:t>Prebacimo AC/DC/GND preklopnik u položak GND</a:t>
            </a:r>
          </a:p>
          <a:p>
            <a:r>
              <a:rPr lang="sr-Latn-RS" sz="2400" dirty="0"/>
              <a:t>Na ekranu se iscrtava horizontalna linja, koja odgovara nultom potencijalu</a:t>
            </a:r>
          </a:p>
          <a:p>
            <a:r>
              <a:rPr lang="sr-Latn-RS" sz="2400" dirty="0"/>
              <a:t>Kontrolom za pomeranje slike po vertikalnoj osi dovedemo liniju nultog potencijala na željenu poziciju, tipično su to ili sredina ekrana ili neka druga od definisanih horizonatalnih linija (zavisi od polariteta signala koji položaj je pogodan)</a:t>
            </a:r>
          </a:p>
          <a:p>
            <a:endParaRPr lang="sr-Latn-RS" sz="2400" dirty="0"/>
          </a:p>
          <a:p>
            <a:r>
              <a:rPr lang="sr-Latn-RS" sz="2400" b="1" dirty="0"/>
              <a:t>Kod digitalnih osciloskopa </a:t>
            </a:r>
            <a:r>
              <a:rPr lang="sr-Latn-RS" sz="2400" dirty="0"/>
              <a:t>se, najčešće, strelicom označava položaj linije nultog potencijala, dok se pri podešavanju odgovarajućom kontrolom, ispisuje položaj u podeocima</a:t>
            </a:r>
            <a:r>
              <a:rPr lang="en-US" sz="2400" dirty="0"/>
              <a:t>, a </a:t>
            </a:r>
            <a:r>
              <a:rPr lang="en-US" sz="2400" dirty="0" err="1"/>
              <a:t>mo</a:t>
            </a:r>
            <a:r>
              <a:rPr lang="sr-Latn-RS" sz="2400" dirty="0"/>
              <a:t>že i isto kao kod analognih osciloskopa, izbor AC/DC/GND može biti u meniju odgovarajućeg kanala </a:t>
            </a:r>
            <a:endParaRPr lang="en-US" sz="2400" dirty="0"/>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67422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vremenskih intervala</a:t>
            </a:r>
            <a:endParaRPr lang="en-US" dirty="0"/>
          </a:p>
        </p:txBody>
      </p:sp>
      <p:pic>
        <p:nvPicPr>
          <p:cNvPr id="5" name="Picture 4"/>
          <p:cNvPicPr>
            <a:picLocks noChangeAspect="1"/>
          </p:cNvPicPr>
          <p:nvPr/>
        </p:nvPicPr>
        <p:blipFill>
          <a:blip r:embed="rId2"/>
          <a:stretch>
            <a:fillRect/>
          </a:stretch>
        </p:blipFill>
        <p:spPr>
          <a:xfrm>
            <a:off x="937161" y="1473025"/>
            <a:ext cx="6197064" cy="4966400"/>
          </a:xfrm>
          <a:prstGeom prst="rect">
            <a:avLst/>
          </a:prstGeom>
        </p:spPr>
      </p:pic>
      <p:sp>
        <p:nvSpPr>
          <p:cNvPr id="6" name="TextBox 5"/>
          <p:cNvSpPr txBox="1"/>
          <p:nvPr/>
        </p:nvSpPr>
        <p:spPr>
          <a:xfrm>
            <a:off x="7896225" y="1473025"/>
            <a:ext cx="3819525" cy="3970318"/>
          </a:xfrm>
          <a:prstGeom prst="rect">
            <a:avLst/>
          </a:prstGeom>
          <a:noFill/>
        </p:spPr>
        <p:txBody>
          <a:bodyPr wrap="square" rtlCol="0">
            <a:spAutoFit/>
          </a:bodyPr>
          <a:lstStyle/>
          <a:p>
            <a:r>
              <a:rPr lang="sr-Latn-RS" b="1" dirty="0"/>
              <a:t>Ako merimo periodu signala</a:t>
            </a:r>
          </a:p>
          <a:p>
            <a:endParaRPr lang="sr-Latn-RS" dirty="0"/>
          </a:p>
          <a:p>
            <a:r>
              <a:rPr lang="sr-Latn-RS" dirty="0"/>
              <a:t>Proverimo da li su kontrole za horizontalno skretanje u kalibrisanom položaju</a:t>
            </a:r>
          </a:p>
          <a:p>
            <a:endParaRPr lang="sr-Latn-RS" dirty="0"/>
          </a:p>
          <a:p>
            <a:r>
              <a:rPr lang="sr-Latn-RS" dirty="0"/>
              <a:t>Pomeranjem po vertikalnoj osi dovedemo signal u položaj u kome je pogodno meriti intrval između tačaka koje nam definišu periodu (na primer, dva maksimuma ili prolasci kroz nulu)</a:t>
            </a:r>
          </a:p>
          <a:p>
            <a:endParaRPr lang="sr-Latn-RS" dirty="0"/>
          </a:p>
          <a:p>
            <a:r>
              <a:rPr lang="sr-Latn-RS" dirty="0"/>
              <a:t>Prebrojimo podeoke i sračunamo rezultat</a:t>
            </a:r>
            <a:endParaRPr lang="en-US" dirty="0"/>
          </a:p>
        </p:txBody>
      </p:sp>
      <p:sp>
        <p:nvSpPr>
          <p:cNvPr id="7" name="TextBox 6"/>
          <p:cNvSpPr txBox="1"/>
          <p:nvPr/>
        </p:nvSpPr>
        <p:spPr>
          <a:xfrm>
            <a:off x="7915469" y="5541773"/>
            <a:ext cx="3246402" cy="646331"/>
          </a:xfrm>
          <a:prstGeom prst="rect">
            <a:avLst/>
          </a:prstGeom>
          <a:noFill/>
        </p:spPr>
        <p:txBody>
          <a:bodyPr wrap="none" rtlCol="0">
            <a:spAutoFit/>
          </a:bodyPr>
          <a:lstStyle/>
          <a:p>
            <a:r>
              <a:rPr lang="en-US" i="1" dirty="0"/>
              <a:t>T</a:t>
            </a:r>
            <a:r>
              <a:rPr lang="en-US" dirty="0"/>
              <a:t>=(</a:t>
            </a:r>
            <a:r>
              <a:rPr lang="sr-Latn-RS" dirty="0"/>
              <a:t>3</a:t>
            </a:r>
            <a:r>
              <a:rPr lang="en-US" dirty="0"/>
              <a:t>.</a:t>
            </a:r>
            <a:r>
              <a:rPr lang="sr-Latn-RS" dirty="0"/>
              <a:t>8</a:t>
            </a:r>
            <a:r>
              <a:rPr lang="en-US" dirty="0"/>
              <a:t> div) x (</a:t>
            </a:r>
            <a:r>
              <a:rPr lang="sr-Latn-RS" dirty="0"/>
              <a:t>500</a:t>
            </a:r>
            <a:r>
              <a:rPr lang="en-US" dirty="0"/>
              <a:t> µ</a:t>
            </a:r>
            <a:r>
              <a:rPr lang="sr-Latn-RS" dirty="0"/>
              <a:t>s</a:t>
            </a:r>
            <a:r>
              <a:rPr lang="en-US" dirty="0"/>
              <a:t>/div)=</a:t>
            </a:r>
            <a:r>
              <a:rPr lang="sr-Cyrl-RS" dirty="0"/>
              <a:t>1</a:t>
            </a:r>
            <a:r>
              <a:rPr lang="en-US" dirty="0"/>
              <a:t>.</a:t>
            </a:r>
            <a:r>
              <a:rPr lang="sr-Cyrl-RS" dirty="0"/>
              <a:t>9</a:t>
            </a:r>
            <a:r>
              <a:rPr lang="en-US" dirty="0"/>
              <a:t> </a:t>
            </a:r>
            <a:r>
              <a:rPr lang="en-US" dirty="0" err="1"/>
              <a:t>ms</a:t>
            </a:r>
            <a:endParaRPr lang="en-US" dirty="0"/>
          </a:p>
          <a:p>
            <a:r>
              <a:rPr lang="en-US" i="1" dirty="0"/>
              <a:t>f</a:t>
            </a:r>
            <a:r>
              <a:rPr lang="en-US" baseline="-25000" dirty="0"/>
              <a:t>0</a:t>
            </a:r>
            <a:r>
              <a:rPr lang="en-US" dirty="0"/>
              <a:t>=1/</a:t>
            </a:r>
            <a:r>
              <a:rPr lang="en-US" i="1" dirty="0"/>
              <a:t>T=</a:t>
            </a:r>
            <a:r>
              <a:rPr lang="en-US" dirty="0"/>
              <a:t>526.3 Hz</a:t>
            </a:r>
          </a:p>
        </p:txBody>
      </p:sp>
      <p:sp>
        <p:nvSpPr>
          <p:cNvPr id="8" name="TextBox 7"/>
          <p:cNvSpPr txBox="1"/>
          <p:nvPr/>
        </p:nvSpPr>
        <p:spPr>
          <a:xfrm>
            <a:off x="390624" y="1545488"/>
            <a:ext cx="4669056" cy="923330"/>
          </a:xfrm>
          <a:prstGeom prst="rect">
            <a:avLst/>
          </a:prstGeom>
          <a:solidFill>
            <a:schemeClr val="bg1"/>
          </a:solidFill>
        </p:spPr>
        <p:txBody>
          <a:bodyPr wrap="square" rtlCol="0">
            <a:spAutoFit/>
          </a:bodyPr>
          <a:lstStyle/>
          <a:p>
            <a:r>
              <a:rPr lang="sr-Latn-RS" b="1" dirty="0"/>
              <a:t>Malo pomeranje po vertikalnoj osi može da dovede do pogrešnog rezultata, ako periodu merimo u odnosu na prolaske kroz nulu</a:t>
            </a:r>
            <a:endParaRPr lang="en-US" dirty="0"/>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639600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fazne razlike dva prostoperiodična</a:t>
            </a:r>
            <a:r>
              <a:rPr lang="en-US" dirty="0"/>
              <a:t> </a:t>
            </a:r>
            <a:r>
              <a:rPr lang="sr-Latn-RS" dirty="0"/>
              <a:t>signala</a:t>
            </a:r>
            <a:r>
              <a:rPr lang="en-US" dirty="0"/>
              <a:t> </a:t>
            </a:r>
            <a:r>
              <a:rPr lang="en-US" dirty="0" err="1"/>
              <a:t>iste</a:t>
            </a:r>
            <a:r>
              <a:rPr lang="en-US" dirty="0"/>
              <a:t> </a:t>
            </a:r>
            <a:r>
              <a:rPr lang="en-US" dirty="0" err="1"/>
              <a:t>frekvencije</a:t>
            </a:r>
            <a:endParaRPr lang="en-US" dirty="0"/>
          </a:p>
        </p:txBody>
      </p:sp>
      <p:sp>
        <p:nvSpPr>
          <p:cNvPr id="6" name="TextBox 5"/>
          <p:cNvSpPr txBox="1"/>
          <p:nvPr/>
        </p:nvSpPr>
        <p:spPr>
          <a:xfrm>
            <a:off x="7534275" y="1497334"/>
            <a:ext cx="4476750" cy="5324535"/>
          </a:xfrm>
          <a:prstGeom prst="rect">
            <a:avLst/>
          </a:prstGeom>
          <a:noFill/>
        </p:spPr>
        <p:txBody>
          <a:bodyPr wrap="square" rtlCol="0">
            <a:spAutoFit/>
          </a:bodyPr>
          <a:lstStyle/>
          <a:p>
            <a:r>
              <a:rPr lang="sr-Latn-RS" sz="2000" dirty="0"/>
              <a:t>Signali se dovode na kanale 1 i 2</a:t>
            </a:r>
          </a:p>
          <a:p>
            <a:endParaRPr lang="sr-Latn-RS" sz="2000" dirty="0"/>
          </a:p>
          <a:p>
            <a:r>
              <a:rPr lang="sr-Latn-RS" sz="2000" dirty="0"/>
              <a:t>Sinhronizacija se obavezno vrši u odnosu na jedan od dva kanala (ne treba koristiti VERT mode ako osciloskop ima tu opciju)</a:t>
            </a:r>
          </a:p>
          <a:p>
            <a:endParaRPr lang="sr-Latn-RS" sz="2000" dirty="0"/>
          </a:p>
          <a:p>
            <a:r>
              <a:rPr lang="sr-Latn-RS" sz="2000" dirty="0"/>
              <a:t>Uključivanjem i isključivanjem kanala se uoči koji trag na ekranu odgovara kom kanalu (noviji digitalni osciloskopi obično imaju „bojom kodirane“ kanale)</a:t>
            </a:r>
          </a:p>
          <a:p>
            <a:endParaRPr lang="sr-Latn-RS" sz="2000" dirty="0"/>
          </a:p>
          <a:p>
            <a:r>
              <a:rPr lang="sr-Latn-RS" sz="2000" dirty="0"/>
              <a:t>Očita se vremenski interval</a:t>
            </a:r>
            <a:r>
              <a:rPr lang="en-US" sz="2000" dirty="0"/>
              <a:t> </a:t>
            </a:r>
            <a:r>
              <a:rPr lang="en-US" sz="2000" dirty="0" err="1"/>
              <a:t>koji</a:t>
            </a:r>
            <a:r>
              <a:rPr lang="en-US" sz="2000" dirty="0"/>
              <a:t> </a:t>
            </a:r>
            <a:r>
              <a:rPr lang="en-US" sz="2000" dirty="0" err="1"/>
              <a:t>odgovara</a:t>
            </a:r>
            <a:r>
              <a:rPr lang="en-US" sz="2000" dirty="0"/>
              <a:t> </a:t>
            </a:r>
            <a:r>
              <a:rPr lang="en-US" sz="2000" dirty="0" err="1"/>
              <a:t>faznoj</a:t>
            </a:r>
            <a:r>
              <a:rPr lang="en-US" sz="2000" dirty="0"/>
              <a:t> </a:t>
            </a:r>
            <a:r>
              <a:rPr lang="en-US" sz="2000" dirty="0" err="1"/>
              <a:t>razlici</a:t>
            </a:r>
            <a:r>
              <a:rPr lang="sr-Latn-RS" sz="2000" dirty="0"/>
              <a:t> </a:t>
            </a:r>
            <a:r>
              <a:rPr lang="el-GR" sz="2000" dirty="0"/>
              <a:t>Δ</a:t>
            </a:r>
            <a:r>
              <a:rPr lang="sr-Latn-RS" sz="2000" i="1" dirty="0"/>
              <a:t>t</a:t>
            </a:r>
            <a:endParaRPr lang="en-US" sz="2000" i="1" dirty="0"/>
          </a:p>
          <a:p>
            <a:r>
              <a:rPr lang="en-US" sz="2000" dirty="0"/>
              <a:t>O</a:t>
            </a:r>
            <a:r>
              <a:rPr lang="sr-Latn-RS" sz="2000" dirty="0"/>
              <a:t>čita se perioda signala </a:t>
            </a:r>
            <a:r>
              <a:rPr lang="sr-Latn-RS" sz="2000" i="1" dirty="0"/>
              <a:t>T</a:t>
            </a:r>
          </a:p>
          <a:p>
            <a:endParaRPr lang="sr-Latn-RS" sz="2000" i="1" dirty="0"/>
          </a:p>
          <a:p>
            <a:r>
              <a:rPr lang="el-GR" sz="2000" dirty="0"/>
              <a:t>Δ</a:t>
            </a:r>
            <a:r>
              <a:rPr lang="sr-Latn-RS" sz="2000" i="1" dirty="0"/>
              <a:t>t</a:t>
            </a:r>
            <a:r>
              <a:rPr lang="en-US" sz="2000" dirty="0"/>
              <a:t>=0.2 div</a:t>
            </a:r>
          </a:p>
          <a:p>
            <a:r>
              <a:rPr lang="en-US" sz="2000" dirty="0"/>
              <a:t>T=4.2 div</a:t>
            </a:r>
          </a:p>
        </p:txBody>
      </p:sp>
      <p:pic>
        <p:nvPicPr>
          <p:cNvPr id="3" name="Picture 2"/>
          <p:cNvPicPr>
            <a:picLocks noChangeAspect="1"/>
          </p:cNvPicPr>
          <p:nvPr/>
        </p:nvPicPr>
        <p:blipFill>
          <a:blip r:embed="rId2"/>
          <a:stretch>
            <a:fillRect/>
          </a:stretch>
        </p:blipFill>
        <p:spPr>
          <a:xfrm>
            <a:off x="838200" y="1690688"/>
            <a:ext cx="6210000" cy="4966400"/>
          </a:xfrm>
          <a:prstGeom prst="rect">
            <a:avLst/>
          </a:prstGeom>
        </p:spPr>
      </p:pic>
      <p:sp>
        <p:nvSpPr>
          <p:cNvPr id="4" name="Cloud 3"/>
          <p:cNvSpPr/>
          <p:nvPr/>
        </p:nvSpPr>
        <p:spPr>
          <a:xfrm>
            <a:off x="9945189" y="5573486"/>
            <a:ext cx="2065836" cy="117565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0070C0"/>
                </a:solidFill>
              </a:rPr>
              <a:t>Može i drugačije</a:t>
            </a:r>
            <a:endParaRPr lang="en-US" b="1" dirty="0">
              <a:solidFill>
                <a:srgbClr val="0070C0"/>
              </a:solidFill>
            </a:endParaRPr>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33766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fazne razlike dva prostoperiodična</a:t>
            </a:r>
            <a:r>
              <a:rPr lang="en-US" dirty="0"/>
              <a:t> </a:t>
            </a:r>
            <a:r>
              <a:rPr lang="sr-Latn-RS" dirty="0"/>
              <a:t>signala</a:t>
            </a:r>
            <a:r>
              <a:rPr lang="en-US" dirty="0"/>
              <a:t> </a:t>
            </a:r>
            <a:r>
              <a:rPr lang="en-US" dirty="0" err="1"/>
              <a:t>iste</a:t>
            </a:r>
            <a:r>
              <a:rPr lang="en-US" dirty="0"/>
              <a:t> </a:t>
            </a:r>
            <a:r>
              <a:rPr lang="en-US" dirty="0" err="1"/>
              <a:t>frekvencije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34835530"/>
              </p:ext>
            </p:extLst>
          </p:nvPr>
        </p:nvGraphicFramePr>
        <p:xfrm>
          <a:off x="838200" y="2387828"/>
          <a:ext cx="5003800" cy="2692400"/>
        </p:xfrm>
        <a:graphic>
          <a:graphicData uri="http://schemas.openxmlformats.org/presentationml/2006/ole">
            <mc:AlternateContent xmlns:mc="http://schemas.openxmlformats.org/markup-compatibility/2006">
              <mc:Choice xmlns:v="urn:schemas-microsoft-com:vml" Requires="v">
                <p:oleObj name="Equation" r:id="rId2" imgW="2501640" imgH="1346040" progId="Equation.DSMT4">
                  <p:embed/>
                </p:oleObj>
              </mc:Choice>
              <mc:Fallback>
                <p:oleObj name="Equation" r:id="rId2" imgW="2501640" imgH="1346040" progId="Equation.DSMT4">
                  <p:embed/>
                  <p:pic>
                    <p:nvPicPr>
                      <p:cNvPr id="0" name=""/>
                      <p:cNvPicPr/>
                      <p:nvPr/>
                    </p:nvPicPr>
                    <p:blipFill>
                      <a:blip r:embed="rId3"/>
                      <a:stretch>
                        <a:fillRect/>
                      </a:stretch>
                    </p:blipFill>
                    <p:spPr>
                      <a:xfrm>
                        <a:off x="838200" y="2387828"/>
                        <a:ext cx="5003800" cy="26924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08965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fazne razlike dva prostoperiodična</a:t>
            </a:r>
            <a:r>
              <a:rPr lang="en-US" dirty="0"/>
              <a:t> </a:t>
            </a:r>
            <a:r>
              <a:rPr lang="sr-Latn-RS" dirty="0"/>
              <a:t>signala</a:t>
            </a:r>
            <a:r>
              <a:rPr lang="en-US" dirty="0"/>
              <a:t> </a:t>
            </a:r>
            <a:r>
              <a:rPr lang="en-US" dirty="0" err="1"/>
              <a:t>iste</a:t>
            </a:r>
            <a:r>
              <a:rPr lang="en-US" dirty="0"/>
              <a:t> </a:t>
            </a:r>
            <a:r>
              <a:rPr lang="en-US" dirty="0" err="1"/>
              <a:t>frekvencije</a:t>
            </a:r>
            <a:endParaRPr lang="en-US" dirty="0"/>
          </a:p>
        </p:txBody>
      </p:sp>
      <p:sp>
        <p:nvSpPr>
          <p:cNvPr id="3" name="Content Placeholder 2"/>
          <p:cNvSpPr>
            <a:spLocks noGrp="1"/>
          </p:cNvSpPr>
          <p:nvPr>
            <p:ph idx="1"/>
          </p:nvPr>
        </p:nvSpPr>
        <p:spPr>
          <a:xfrm>
            <a:off x="838200" y="1825625"/>
            <a:ext cx="10515600" cy="603250"/>
          </a:xfrm>
        </p:spPr>
        <p:txBody>
          <a:bodyPr/>
          <a:lstStyle/>
          <a:p>
            <a:r>
              <a:rPr lang="en-US" dirty="0" err="1"/>
              <a:t>Pri</a:t>
            </a:r>
            <a:r>
              <a:rPr lang="en-US" dirty="0"/>
              <a:t> </a:t>
            </a:r>
            <a:r>
              <a:rPr lang="en-US" dirty="0" err="1"/>
              <a:t>merenju</a:t>
            </a:r>
            <a:r>
              <a:rPr lang="en-US" dirty="0"/>
              <a:t> </a:t>
            </a:r>
            <a:r>
              <a:rPr lang="en-US" dirty="0" err="1"/>
              <a:t>fazne</a:t>
            </a:r>
            <a:r>
              <a:rPr lang="en-US" dirty="0"/>
              <a:t> </a:t>
            </a:r>
            <a:r>
              <a:rPr lang="en-US" dirty="0" err="1"/>
              <a:t>ra</a:t>
            </a:r>
            <a:r>
              <a:rPr lang="sr-Latn-RS" dirty="0"/>
              <a:t>zlike, potreban nam je odnos </a:t>
            </a:r>
            <a:r>
              <a:rPr lang="el-GR" dirty="0"/>
              <a:t>Δ</a:t>
            </a:r>
            <a:r>
              <a:rPr lang="sr-Latn-RS" i="1" dirty="0"/>
              <a:t>t</a:t>
            </a:r>
            <a:r>
              <a:rPr lang="sr-Latn-RS" dirty="0"/>
              <a:t>/</a:t>
            </a:r>
            <a:r>
              <a:rPr lang="sr-Latn-RS" i="1" dirty="0"/>
              <a:t>T</a:t>
            </a:r>
            <a:endParaRPr lang="en-US" i="1" dirty="0"/>
          </a:p>
        </p:txBody>
      </p:sp>
      <p:graphicFrame>
        <p:nvGraphicFramePr>
          <p:cNvPr id="4" name="Object 3"/>
          <p:cNvGraphicFramePr>
            <a:graphicFrameLocks noChangeAspect="1"/>
          </p:cNvGraphicFramePr>
          <p:nvPr/>
        </p:nvGraphicFramePr>
        <p:xfrm>
          <a:off x="327025" y="2652713"/>
          <a:ext cx="5003800" cy="1879600"/>
        </p:xfrm>
        <a:graphic>
          <a:graphicData uri="http://schemas.openxmlformats.org/presentationml/2006/ole">
            <mc:AlternateContent xmlns:mc="http://schemas.openxmlformats.org/markup-compatibility/2006">
              <mc:Choice xmlns:v="urn:schemas-microsoft-com:vml" Requires="v">
                <p:oleObj name="Equation" r:id="rId2" imgW="2501640" imgH="939600" progId="Equation.DSMT4">
                  <p:embed/>
                </p:oleObj>
              </mc:Choice>
              <mc:Fallback>
                <p:oleObj name="Equation" r:id="rId2" imgW="2501640" imgH="939600" progId="Equation.DSMT4">
                  <p:embed/>
                  <p:pic>
                    <p:nvPicPr>
                      <p:cNvPr id="4" name="Object 3"/>
                      <p:cNvPicPr/>
                      <p:nvPr/>
                    </p:nvPicPr>
                    <p:blipFill>
                      <a:blip r:embed="rId3"/>
                      <a:stretch>
                        <a:fillRect/>
                      </a:stretch>
                    </p:blipFill>
                    <p:spPr>
                      <a:xfrm>
                        <a:off x="327025" y="2652713"/>
                        <a:ext cx="5003800" cy="1879600"/>
                      </a:xfrm>
                      <a:prstGeom prst="rect">
                        <a:avLst/>
                      </a:prstGeom>
                    </p:spPr>
                  </p:pic>
                </p:oleObj>
              </mc:Fallback>
            </mc:AlternateContent>
          </a:graphicData>
        </a:graphic>
      </p:graphicFrame>
      <p:pic>
        <p:nvPicPr>
          <p:cNvPr id="5" name="Picture 4"/>
          <p:cNvPicPr>
            <a:picLocks noChangeAspect="1"/>
          </p:cNvPicPr>
          <p:nvPr/>
        </p:nvPicPr>
        <p:blipFill>
          <a:blip r:embed="rId4"/>
          <a:stretch>
            <a:fillRect/>
          </a:stretch>
        </p:blipFill>
        <p:spPr>
          <a:xfrm>
            <a:off x="6096000" y="2330962"/>
            <a:ext cx="5505150" cy="4402702"/>
          </a:xfrm>
          <a:prstGeom prst="rect">
            <a:avLst/>
          </a:prstGeom>
        </p:spPr>
      </p:pic>
      <p:sp>
        <p:nvSpPr>
          <p:cNvPr id="6" name="Footer Placeholder 5"/>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28771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Merenje fazne razlike dva prostoperiodična</a:t>
            </a:r>
            <a:r>
              <a:rPr lang="en-US" dirty="0"/>
              <a:t> </a:t>
            </a:r>
            <a:r>
              <a:rPr lang="sr-Latn-RS" dirty="0"/>
              <a:t>signala</a:t>
            </a:r>
            <a:r>
              <a:rPr lang="en-US" dirty="0"/>
              <a:t> </a:t>
            </a:r>
            <a:r>
              <a:rPr lang="en-US" dirty="0" err="1"/>
              <a:t>iste</a:t>
            </a:r>
            <a:r>
              <a:rPr lang="en-US" dirty="0"/>
              <a:t> </a:t>
            </a:r>
            <a:r>
              <a:rPr lang="en-US" dirty="0" err="1"/>
              <a:t>frekvencije</a:t>
            </a:r>
            <a:endParaRPr lang="en-US" dirty="0"/>
          </a:p>
        </p:txBody>
      </p:sp>
      <p:sp>
        <p:nvSpPr>
          <p:cNvPr id="3" name="Content Placeholder 2"/>
          <p:cNvSpPr>
            <a:spLocks noGrp="1"/>
          </p:cNvSpPr>
          <p:nvPr>
            <p:ph idx="1"/>
          </p:nvPr>
        </p:nvSpPr>
        <p:spPr>
          <a:xfrm>
            <a:off x="838200" y="1825625"/>
            <a:ext cx="10515600" cy="3975100"/>
          </a:xfrm>
        </p:spPr>
        <p:txBody>
          <a:bodyPr>
            <a:normAutofit fontScale="92500" lnSpcReduction="10000"/>
          </a:bodyPr>
          <a:lstStyle/>
          <a:p>
            <a:r>
              <a:rPr lang="en-US" dirty="0" err="1"/>
              <a:t>Pri</a:t>
            </a:r>
            <a:r>
              <a:rPr lang="en-US" dirty="0"/>
              <a:t> </a:t>
            </a:r>
            <a:r>
              <a:rPr lang="en-US" dirty="0" err="1"/>
              <a:t>merenju</a:t>
            </a:r>
            <a:r>
              <a:rPr lang="en-US" dirty="0"/>
              <a:t> </a:t>
            </a:r>
            <a:r>
              <a:rPr lang="en-US" dirty="0" err="1"/>
              <a:t>fazne</a:t>
            </a:r>
            <a:r>
              <a:rPr lang="en-US" dirty="0"/>
              <a:t> </a:t>
            </a:r>
            <a:r>
              <a:rPr lang="en-US" dirty="0" err="1"/>
              <a:t>ra</a:t>
            </a:r>
            <a:r>
              <a:rPr lang="sr-Latn-RS" dirty="0"/>
              <a:t>zlike, potreban nam je odnos </a:t>
            </a:r>
            <a:r>
              <a:rPr lang="el-GR" dirty="0"/>
              <a:t>Δ</a:t>
            </a:r>
            <a:r>
              <a:rPr lang="sr-Latn-RS" i="1" dirty="0"/>
              <a:t>t</a:t>
            </a:r>
            <a:r>
              <a:rPr lang="sr-Latn-RS" dirty="0"/>
              <a:t>/</a:t>
            </a:r>
            <a:r>
              <a:rPr lang="sr-Latn-RS" i="1" dirty="0"/>
              <a:t>T</a:t>
            </a:r>
          </a:p>
          <a:p>
            <a:r>
              <a:rPr lang="sr-Latn-RS" dirty="0"/>
              <a:t>Možemo da „namestimo“ </a:t>
            </a:r>
            <a:r>
              <a:rPr lang="sr-Latn-RS" i="1" dirty="0"/>
              <a:t>T</a:t>
            </a:r>
            <a:r>
              <a:rPr lang="sr-Latn-RS" dirty="0"/>
              <a:t> tako da što lakše odredimo ovu razliku</a:t>
            </a:r>
          </a:p>
          <a:p>
            <a:r>
              <a:rPr lang="sr-Latn-RS" dirty="0"/>
              <a:t>„Izvođenjem“ kontrole za podešavanje </a:t>
            </a:r>
            <a:r>
              <a:rPr lang="sr-Latn-RS" i="1" dirty="0"/>
              <a:t>k</a:t>
            </a:r>
            <a:r>
              <a:rPr lang="sr-Latn-RS" i="1" baseline="-25000" dirty="0"/>
              <a:t>x</a:t>
            </a:r>
            <a:r>
              <a:rPr lang="sr-Latn-RS" i="1" dirty="0"/>
              <a:t> </a:t>
            </a:r>
            <a:r>
              <a:rPr lang="sr-Latn-RS" dirty="0"/>
              <a:t>iz kalibrisanog položaja, možemo kontinulalno da menjamo podelu po vremenskoj osi, odnosno možemo da razvučemo T na pogodan broja podeoka, na primer na 8 podeoka, pa nam onda jedan podelak odgovara uglu od 45</a:t>
            </a:r>
            <a:r>
              <a:rPr lang="sr-Latn-RS" baseline="30000" dirty="0"/>
              <a:t>o</a:t>
            </a:r>
          </a:p>
          <a:p>
            <a:r>
              <a:rPr lang="sr-Latn-RS" dirty="0"/>
              <a:t>Dodatno možemo da sliku malo pomeramo po horizontalnoj osi horizontalnim pomeranjem i podešavanjem </a:t>
            </a:r>
            <a:r>
              <a:rPr lang="sr-Latn-RS" i="1" dirty="0"/>
              <a:t>trigger level</a:t>
            </a:r>
            <a:r>
              <a:rPr lang="en-US" i="1" baseline="30000" dirty="0">
                <a:solidFill>
                  <a:srgbClr val="FF0000"/>
                </a:solidFill>
              </a:rPr>
              <a:t>*</a:t>
            </a:r>
            <a:r>
              <a:rPr lang="sr-Latn-RS" i="1" dirty="0"/>
              <a:t> </a:t>
            </a:r>
            <a:r>
              <a:rPr lang="sr-Latn-RS" dirty="0"/>
              <a:t>napona</a:t>
            </a:r>
          </a:p>
          <a:p>
            <a:r>
              <a:rPr lang="sr-Latn-RS" dirty="0"/>
              <a:t>Eventualno, možemo da zumiramo vremensku osu odgovarajućom kontrolom</a:t>
            </a:r>
            <a:endParaRPr lang="en-US" dirty="0"/>
          </a:p>
        </p:txBody>
      </p:sp>
      <p:sp>
        <p:nvSpPr>
          <p:cNvPr id="4" name="TextBox 3"/>
          <p:cNvSpPr txBox="1"/>
          <p:nvPr/>
        </p:nvSpPr>
        <p:spPr>
          <a:xfrm>
            <a:off x="5775960" y="6352143"/>
            <a:ext cx="6183086" cy="369332"/>
          </a:xfrm>
          <a:prstGeom prst="rect">
            <a:avLst/>
          </a:prstGeom>
          <a:noFill/>
        </p:spPr>
        <p:txBody>
          <a:bodyPr wrap="square" rtlCol="0">
            <a:spAutoFit/>
          </a:bodyPr>
          <a:lstStyle/>
          <a:p>
            <a:r>
              <a:rPr lang="en-GB" dirty="0">
                <a:solidFill>
                  <a:srgbClr val="FF0000"/>
                </a:solidFill>
              </a:rPr>
              <a:t>*Na </a:t>
            </a:r>
            <a:r>
              <a:rPr lang="en-GB" dirty="0" err="1">
                <a:solidFill>
                  <a:srgbClr val="FF0000"/>
                </a:solidFill>
              </a:rPr>
              <a:t>nekom</a:t>
            </a:r>
            <a:r>
              <a:rPr lang="en-GB" dirty="0">
                <a:solidFill>
                  <a:srgbClr val="FF0000"/>
                </a:solidFill>
              </a:rPr>
              <a:t> od </a:t>
            </a:r>
            <a:r>
              <a:rPr lang="en-GB" dirty="0" err="1">
                <a:solidFill>
                  <a:srgbClr val="FF0000"/>
                </a:solidFill>
              </a:rPr>
              <a:t>narednih</a:t>
            </a:r>
            <a:r>
              <a:rPr lang="en-GB" dirty="0">
                <a:solidFill>
                  <a:srgbClr val="FF0000"/>
                </a:solidFill>
              </a:rPr>
              <a:t> </a:t>
            </a:r>
            <a:r>
              <a:rPr lang="sr-Latn-RS" dirty="0">
                <a:solidFill>
                  <a:srgbClr val="FF0000"/>
                </a:solidFill>
              </a:rPr>
              <a:t>časova ćemo „razraditi“ šta ovo znači</a:t>
            </a:r>
            <a:endParaRPr lang="en-US" dirty="0">
              <a:solidFill>
                <a:srgbClr val="FF0000"/>
              </a:solidFill>
            </a:endParaRPr>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44552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Lisažuove (</a:t>
            </a:r>
            <a:r>
              <a:rPr lang="sr-Latn-RS" i="1" dirty="0"/>
              <a:t>Lissajous</a:t>
            </a:r>
            <a:r>
              <a:rPr lang="sr-Latn-RS" dirty="0"/>
              <a:t>) figure</a:t>
            </a:r>
            <a:endParaRPr lang="en-US" dirty="0"/>
          </a:p>
        </p:txBody>
      </p:sp>
      <p:sp>
        <p:nvSpPr>
          <p:cNvPr id="3" name="Content Placeholder 2"/>
          <p:cNvSpPr>
            <a:spLocks noGrp="1"/>
          </p:cNvSpPr>
          <p:nvPr>
            <p:ph idx="1"/>
          </p:nvPr>
        </p:nvSpPr>
        <p:spPr/>
        <p:txBody>
          <a:bodyPr/>
          <a:lstStyle/>
          <a:p>
            <a:r>
              <a:rPr lang="sr-Latn-RS" dirty="0"/>
              <a:t>Zatvorene krive koje se formiraju </a:t>
            </a:r>
            <a:r>
              <a:rPr lang="en-US" dirty="0" err="1"/>
              <a:t>kada</a:t>
            </a:r>
            <a:r>
              <a:rPr lang="en-US" dirty="0"/>
              <a:t> se </a:t>
            </a:r>
            <a:r>
              <a:rPr lang="en-US" dirty="0" err="1"/>
              <a:t>posmatra</a:t>
            </a:r>
            <a:r>
              <a:rPr lang="en-US" dirty="0"/>
              <a:t> me</a:t>
            </a:r>
            <a:r>
              <a:rPr lang="sr-Latn-RS" dirty="0"/>
              <a:t>đusobna zavisnost dva prostoperiodična signala, takva da je odnos frekvencija odnos dva cela broja</a:t>
            </a:r>
          </a:p>
        </p:txBody>
      </p:sp>
      <p:graphicFrame>
        <p:nvGraphicFramePr>
          <p:cNvPr id="4" name="Object 3"/>
          <p:cNvGraphicFramePr>
            <a:graphicFrameLocks noChangeAspect="1"/>
          </p:cNvGraphicFramePr>
          <p:nvPr>
            <p:extLst>
              <p:ext uri="{D42A27DB-BD31-4B8C-83A1-F6EECF244321}">
                <p14:modId xmlns:p14="http://schemas.microsoft.com/office/powerpoint/2010/main" val="462127468"/>
              </p:ext>
            </p:extLst>
          </p:nvPr>
        </p:nvGraphicFramePr>
        <p:xfrm>
          <a:off x="1219200" y="3563938"/>
          <a:ext cx="2311400" cy="1016000"/>
        </p:xfrm>
        <a:graphic>
          <a:graphicData uri="http://schemas.openxmlformats.org/presentationml/2006/ole">
            <mc:AlternateContent xmlns:mc="http://schemas.openxmlformats.org/markup-compatibility/2006">
              <mc:Choice xmlns:v="urn:schemas-microsoft-com:vml" Requires="v">
                <p:oleObj name="Equation" r:id="rId2" imgW="1155600" imgH="507960" progId="Equation.DSMT4">
                  <p:embed/>
                </p:oleObj>
              </mc:Choice>
              <mc:Fallback>
                <p:oleObj name="Equation" r:id="rId2" imgW="1155600" imgH="507960" progId="Equation.DSMT4">
                  <p:embed/>
                  <p:pic>
                    <p:nvPicPr>
                      <p:cNvPr id="4" name="Object 3"/>
                      <p:cNvPicPr/>
                      <p:nvPr/>
                    </p:nvPicPr>
                    <p:blipFill>
                      <a:blip r:embed="rId3"/>
                      <a:stretch>
                        <a:fillRect/>
                      </a:stretch>
                    </p:blipFill>
                    <p:spPr>
                      <a:xfrm>
                        <a:off x="1219200" y="3563938"/>
                        <a:ext cx="2311400" cy="1016000"/>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65338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Lisažuove (</a:t>
            </a:r>
            <a:r>
              <a:rPr lang="sr-Latn-RS" i="1" dirty="0"/>
              <a:t>Lissajous</a:t>
            </a:r>
            <a:r>
              <a:rPr lang="sr-Latn-RS" dirty="0"/>
              <a:t>) figure</a:t>
            </a:r>
            <a:endParaRPr lang="en-US" dirty="0"/>
          </a:p>
        </p:txBody>
      </p:sp>
      <p:sp>
        <p:nvSpPr>
          <p:cNvPr id="3" name="Content Placeholder 2"/>
          <p:cNvSpPr>
            <a:spLocks noGrp="1"/>
          </p:cNvSpPr>
          <p:nvPr>
            <p:ph idx="1"/>
          </p:nvPr>
        </p:nvSpPr>
        <p:spPr/>
        <p:txBody>
          <a:bodyPr/>
          <a:lstStyle/>
          <a:p>
            <a:r>
              <a:rPr lang="sr-Latn-RS" dirty="0"/>
              <a:t>Na osciloskopu se mogu posmatrati ako se na dva kanala dovode dva napona (prostoperiodična, odgovarajućeg odnosa frekvencija)</a:t>
            </a:r>
          </a:p>
          <a:p>
            <a:r>
              <a:rPr lang="sr-Latn-RS" dirty="0"/>
              <a:t>Potrebno je podesiti osciloskop tako da se više ne posmatra vremenski oblik signala, tj. „isključi se“ vremenska baza i na poloče za horizontalno skrenja se dovodi napon iz kanala 1 ili 2 (na samom osciloskopu je naznačeno koji kanal će odgovrati kojoj osi)</a:t>
            </a:r>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85869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Lisažuove (</a:t>
            </a:r>
            <a:r>
              <a:rPr lang="sr-Latn-RS" i="1" dirty="0"/>
              <a:t>Lissajous</a:t>
            </a:r>
            <a:r>
              <a:rPr lang="sr-Latn-RS" dirty="0"/>
              <a:t>) figure</a:t>
            </a:r>
            <a:endParaRPr lang="en-US" dirty="0"/>
          </a:p>
        </p:txBody>
      </p:sp>
      <p:pic>
        <p:nvPicPr>
          <p:cNvPr id="7" name="Picture 6"/>
          <p:cNvPicPr>
            <a:picLocks noChangeAspect="1"/>
          </p:cNvPicPr>
          <p:nvPr/>
        </p:nvPicPr>
        <p:blipFill>
          <a:blip r:embed="rId2"/>
          <a:stretch>
            <a:fillRect/>
          </a:stretch>
        </p:blipFill>
        <p:spPr>
          <a:xfrm>
            <a:off x="-114001" y="1539149"/>
            <a:ext cx="6210001" cy="4656001"/>
          </a:xfrm>
          <a:prstGeom prst="rect">
            <a:avLst/>
          </a:prstGeom>
        </p:spPr>
      </p:pic>
      <p:pic>
        <p:nvPicPr>
          <p:cNvPr id="8" name="Picture 7"/>
          <p:cNvPicPr>
            <a:picLocks noChangeAspect="1"/>
          </p:cNvPicPr>
          <p:nvPr/>
        </p:nvPicPr>
        <p:blipFill>
          <a:blip r:embed="rId3"/>
          <a:stretch>
            <a:fillRect/>
          </a:stretch>
        </p:blipFill>
        <p:spPr>
          <a:xfrm>
            <a:off x="5524649" y="1539148"/>
            <a:ext cx="6210001" cy="4656001"/>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2251438"/>
              </p:ext>
            </p:extLst>
          </p:nvPr>
        </p:nvGraphicFramePr>
        <p:xfrm>
          <a:off x="5027613" y="4700588"/>
          <a:ext cx="2260600" cy="1016000"/>
        </p:xfrm>
        <a:graphic>
          <a:graphicData uri="http://schemas.openxmlformats.org/presentationml/2006/ole">
            <mc:AlternateContent xmlns:mc="http://schemas.openxmlformats.org/markup-compatibility/2006">
              <mc:Choice xmlns:v="urn:schemas-microsoft-com:vml" Requires="v">
                <p:oleObj name="Equation" r:id="rId4" imgW="1130040" imgH="507960" progId="Equation.DSMT4">
                  <p:embed/>
                </p:oleObj>
              </mc:Choice>
              <mc:Fallback>
                <p:oleObj name="Equation" r:id="rId4" imgW="1130040" imgH="507960" progId="Equation.DSMT4">
                  <p:embed/>
                  <p:pic>
                    <p:nvPicPr>
                      <p:cNvPr id="6" name="Object 5"/>
                      <p:cNvPicPr/>
                      <p:nvPr/>
                    </p:nvPicPr>
                    <p:blipFill>
                      <a:blip r:embed="rId5"/>
                      <a:stretch>
                        <a:fillRect/>
                      </a:stretch>
                    </p:blipFill>
                    <p:spPr>
                      <a:xfrm>
                        <a:off x="5027613" y="4700588"/>
                        <a:ext cx="2260600" cy="1016000"/>
                      </a:xfrm>
                      <a:prstGeom prst="rect">
                        <a:avLst/>
                      </a:prstGeom>
                      <a:solidFill>
                        <a:srgbClr val="FFFF00"/>
                      </a:solidFill>
                      <a:ln>
                        <a:solidFill>
                          <a:srgbClr val="FF0000"/>
                        </a:solidFill>
                      </a:ln>
                    </p:spPr>
                  </p:pic>
                </p:oleObj>
              </mc:Fallback>
            </mc:AlternateContent>
          </a:graphicData>
        </a:graphic>
      </p:graphicFrame>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
        <p:nvSpPr>
          <p:cNvPr id="11" name="TextBox 10">
            <a:extLst>
              <a:ext uri="{FF2B5EF4-FFF2-40B4-BE49-F238E27FC236}">
                <a16:creationId xmlns:a16="http://schemas.microsoft.com/office/drawing/2014/main" id="{6C54D221-F05B-48C9-A6DE-A82389DCC639}"/>
              </a:ext>
            </a:extLst>
          </p:cNvPr>
          <p:cNvSpPr txBox="1"/>
          <p:nvPr/>
        </p:nvSpPr>
        <p:spPr>
          <a:xfrm>
            <a:off x="585926" y="5721751"/>
            <a:ext cx="10449017" cy="369332"/>
          </a:xfrm>
          <a:prstGeom prst="rect">
            <a:avLst/>
          </a:prstGeom>
          <a:noFill/>
        </p:spPr>
        <p:txBody>
          <a:bodyPr wrap="square" rtlCol="0">
            <a:spAutoFit/>
          </a:bodyPr>
          <a:lstStyle/>
          <a:p>
            <a:r>
              <a:rPr lang="sr-Latn-RS" dirty="0"/>
              <a:t>Figure se formiraju kada su signali </a:t>
            </a:r>
            <a:r>
              <a:rPr lang="sr-Latn-RS" i="1" dirty="0"/>
              <a:t>y</a:t>
            </a:r>
            <a:r>
              <a:rPr lang="sr-Latn-RS" dirty="0"/>
              <a:t>(</a:t>
            </a:r>
            <a:r>
              <a:rPr lang="sr-Latn-RS" i="1" dirty="0"/>
              <a:t>t</a:t>
            </a:r>
            <a:r>
              <a:rPr lang="sr-Latn-RS" dirty="0"/>
              <a:t>) i </a:t>
            </a:r>
            <a:r>
              <a:rPr lang="sr-Latn-RS" i="1" dirty="0"/>
              <a:t>x</a:t>
            </a:r>
            <a:r>
              <a:rPr lang="sr-Latn-RS" dirty="0"/>
              <a:t>(</a:t>
            </a:r>
            <a:r>
              <a:rPr lang="sr-Latn-RS" i="1" dirty="0"/>
              <a:t>t</a:t>
            </a:r>
            <a:r>
              <a:rPr lang="sr-Latn-RS" dirty="0"/>
              <a:t>) prostoperiodični i odnos frekvencija racionalan broj</a:t>
            </a:r>
            <a:endParaRPr lang="en-US" dirty="0"/>
          </a:p>
        </p:txBody>
      </p:sp>
      <p:sp>
        <p:nvSpPr>
          <p:cNvPr id="12" name="Rectangle 11">
            <a:extLst>
              <a:ext uri="{FF2B5EF4-FFF2-40B4-BE49-F238E27FC236}">
                <a16:creationId xmlns:a16="http://schemas.microsoft.com/office/drawing/2014/main" id="{80A2D185-95CA-4938-8D01-1D078D2DFDD2}"/>
              </a:ext>
            </a:extLst>
          </p:cNvPr>
          <p:cNvSpPr/>
          <p:nvPr/>
        </p:nvSpPr>
        <p:spPr>
          <a:xfrm>
            <a:off x="785843" y="1690688"/>
            <a:ext cx="2126033" cy="8927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dirty="0">
                <a:solidFill>
                  <a:srgbClr val="FF0000"/>
                </a:solidFill>
              </a:rPr>
              <a:t>Standardni </a:t>
            </a:r>
            <a:r>
              <a:rPr lang="sr-Latn-RS" dirty="0" err="1">
                <a:solidFill>
                  <a:srgbClr val="FF0000"/>
                </a:solidFill>
              </a:rPr>
              <a:t>mod</a:t>
            </a:r>
            <a:r>
              <a:rPr lang="sr-Latn-RS" dirty="0">
                <a:solidFill>
                  <a:srgbClr val="FF0000"/>
                </a:solidFill>
              </a:rPr>
              <a:t>:</a:t>
            </a:r>
          </a:p>
          <a:p>
            <a:r>
              <a:rPr lang="sr-Latn-RS" dirty="0">
                <a:solidFill>
                  <a:srgbClr val="FF0000"/>
                </a:solidFill>
              </a:rPr>
              <a:t>Posmatraju se ch1(</a:t>
            </a:r>
            <a:r>
              <a:rPr lang="sr-Latn-RS" i="1" dirty="0">
                <a:solidFill>
                  <a:srgbClr val="FF0000"/>
                </a:solidFill>
              </a:rPr>
              <a:t>t</a:t>
            </a:r>
            <a:r>
              <a:rPr lang="sr-Latn-RS" dirty="0">
                <a:solidFill>
                  <a:srgbClr val="FF0000"/>
                </a:solidFill>
              </a:rPr>
              <a:t>) i ch2(</a:t>
            </a:r>
            <a:r>
              <a:rPr lang="sr-Latn-RS" i="1" dirty="0">
                <a:solidFill>
                  <a:srgbClr val="FF0000"/>
                </a:solidFill>
              </a:rPr>
              <a:t>t</a:t>
            </a:r>
            <a:r>
              <a:rPr lang="sr-Latn-RS" dirty="0">
                <a:solidFill>
                  <a:srgbClr val="FF0000"/>
                </a:solidFill>
              </a:rPr>
              <a:t>)</a:t>
            </a:r>
            <a:endParaRPr lang="en-US" dirty="0">
              <a:solidFill>
                <a:srgbClr val="FF0000"/>
              </a:solidFill>
            </a:endParaRPr>
          </a:p>
        </p:txBody>
      </p:sp>
      <p:sp>
        <p:nvSpPr>
          <p:cNvPr id="13" name="Rectangle 12">
            <a:extLst>
              <a:ext uri="{FF2B5EF4-FFF2-40B4-BE49-F238E27FC236}">
                <a16:creationId xmlns:a16="http://schemas.microsoft.com/office/drawing/2014/main" id="{2D67E943-733E-48B9-8FF1-9634325DC53F}"/>
              </a:ext>
            </a:extLst>
          </p:cNvPr>
          <p:cNvSpPr/>
          <p:nvPr/>
        </p:nvSpPr>
        <p:spPr>
          <a:xfrm>
            <a:off x="6453051" y="1690688"/>
            <a:ext cx="2126033" cy="8927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dirty="0" err="1">
                <a:solidFill>
                  <a:srgbClr val="FF0000"/>
                </a:solidFill>
              </a:rPr>
              <a:t>Lisažuova</a:t>
            </a:r>
            <a:r>
              <a:rPr lang="sr-Latn-RS" dirty="0">
                <a:solidFill>
                  <a:srgbClr val="FF0000"/>
                </a:solidFill>
              </a:rPr>
              <a:t> figura, posmatra se ch2(ch1)</a:t>
            </a:r>
            <a:endParaRPr lang="en-US" dirty="0">
              <a:solidFill>
                <a:srgbClr val="FF0000"/>
              </a:solidFill>
            </a:endParaRPr>
          </a:p>
        </p:txBody>
      </p:sp>
    </p:spTree>
    <p:extLst>
      <p:ext uri="{BB962C8B-B14F-4D97-AF65-F5344CB8AC3E}">
        <p14:creationId xmlns:p14="http://schemas.microsoft.com/office/powerpoint/2010/main" val="323546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a:t>
            </a:r>
            <a:endParaRPr lang="en-US" dirty="0"/>
          </a:p>
        </p:txBody>
      </p:sp>
      <p:sp>
        <p:nvSpPr>
          <p:cNvPr id="3" name="Content Placeholder 2"/>
          <p:cNvSpPr>
            <a:spLocks noGrp="1"/>
          </p:cNvSpPr>
          <p:nvPr>
            <p:ph idx="1"/>
          </p:nvPr>
        </p:nvSpPr>
        <p:spPr>
          <a:xfrm>
            <a:off x="838200" y="1825625"/>
            <a:ext cx="10515600" cy="2766561"/>
          </a:xfrm>
        </p:spPr>
        <p:txBody>
          <a:bodyPr/>
          <a:lstStyle/>
          <a:p>
            <a:r>
              <a:rPr lang="sr-Latn-RS" dirty="0"/>
              <a:t>Merena su tri različita talasna oblika napona, tako da je svaki put pokazivanje instrumenta (TRUE RMS multimetra) bilo isto (do nivoa tačnosti instrumenta)</a:t>
            </a:r>
          </a:p>
          <a:p>
            <a:r>
              <a:rPr lang="sr-Latn-RS" dirty="0"/>
              <a:t>Na osnovu tog podatka, nemamo nikakvu dodatnu informaciju o vremenskom obliku signala</a:t>
            </a:r>
          </a:p>
          <a:p>
            <a:r>
              <a:rPr lang="sr-Latn-RS" dirty="0"/>
              <a:t>Da li su mereni naponi zaista jednaki?</a:t>
            </a:r>
            <a:endParaRPr lang="en-US" dirty="0"/>
          </a:p>
        </p:txBody>
      </p:sp>
      <p:pic>
        <p:nvPicPr>
          <p:cNvPr id="4" name="sig_0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15845" y="4908823"/>
            <a:ext cx="487363" cy="487363"/>
          </a:xfrm>
          <a:prstGeom prst="rect">
            <a:avLst/>
          </a:prstGeom>
        </p:spPr>
      </p:pic>
      <p:sp>
        <p:nvSpPr>
          <p:cNvPr id="5" name="TextBox 4"/>
          <p:cNvSpPr txBox="1"/>
          <p:nvPr/>
        </p:nvSpPr>
        <p:spPr>
          <a:xfrm>
            <a:off x="1902029" y="5712823"/>
            <a:ext cx="1314994" cy="369332"/>
          </a:xfrm>
          <a:prstGeom prst="rect">
            <a:avLst/>
          </a:prstGeom>
          <a:noFill/>
        </p:spPr>
        <p:txBody>
          <a:bodyPr wrap="square" rtlCol="0">
            <a:spAutoFit/>
          </a:bodyPr>
          <a:lstStyle/>
          <a:p>
            <a:pPr algn="ctr"/>
            <a:r>
              <a:rPr lang="sr-Latn-RS" dirty="0"/>
              <a:t>Napon 1</a:t>
            </a:r>
            <a:endParaRPr lang="en-US" dirty="0"/>
          </a:p>
        </p:txBody>
      </p:sp>
      <p:pic>
        <p:nvPicPr>
          <p:cNvPr id="6" name="sig_0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99928" y="4908823"/>
            <a:ext cx="487363" cy="487363"/>
          </a:xfrm>
          <a:prstGeom prst="rect">
            <a:avLst/>
          </a:prstGeom>
        </p:spPr>
      </p:pic>
      <p:sp>
        <p:nvSpPr>
          <p:cNvPr id="7" name="TextBox 6"/>
          <p:cNvSpPr txBox="1"/>
          <p:nvPr/>
        </p:nvSpPr>
        <p:spPr>
          <a:xfrm>
            <a:off x="5186112" y="5712823"/>
            <a:ext cx="1314994" cy="369332"/>
          </a:xfrm>
          <a:prstGeom prst="rect">
            <a:avLst/>
          </a:prstGeom>
          <a:noFill/>
        </p:spPr>
        <p:txBody>
          <a:bodyPr wrap="square" rtlCol="0">
            <a:spAutoFit/>
          </a:bodyPr>
          <a:lstStyle/>
          <a:p>
            <a:pPr algn="ctr"/>
            <a:r>
              <a:rPr lang="sr-Latn-RS" dirty="0"/>
              <a:t>Napon 2</a:t>
            </a:r>
            <a:endParaRPr lang="en-US" dirty="0"/>
          </a:p>
        </p:txBody>
      </p:sp>
      <p:pic>
        <p:nvPicPr>
          <p:cNvPr id="8" name="sig_00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8884011" y="4908823"/>
            <a:ext cx="487363" cy="487363"/>
          </a:xfrm>
          <a:prstGeom prst="rect">
            <a:avLst/>
          </a:prstGeom>
        </p:spPr>
      </p:pic>
      <p:sp>
        <p:nvSpPr>
          <p:cNvPr id="9" name="TextBox 8"/>
          <p:cNvSpPr txBox="1"/>
          <p:nvPr/>
        </p:nvSpPr>
        <p:spPr>
          <a:xfrm>
            <a:off x="8470195" y="5733812"/>
            <a:ext cx="1314994" cy="369332"/>
          </a:xfrm>
          <a:prstGeom prst="rect">
            <a:avLst/>
          </a:prstGeom>
          <a:noFill/>
        </p:spPr>
        <p:txBody>
          <a:bodyPr wrap="square" rtlCol="0">
            <a:spAutoFit/>
          </a:bodyPr>
          <a:lstStyle/>
          <a:p>
            <a:pPr algn="ctr"/>
            <a:r>
              <a:rPr lang="sr-Latn-RS" dirty="0"/>
              <a:t>Napon 3</a:t>
            </a:r>
            <a:endParaRPr lang="en-US" dirty="0"/>
          </a:p>
        </p:txBody>
      </p:sp>
      <p:sp>
        <p:nvSpPr>
          <p:cNvPr id="10" name="Footer Placeholder 9"/>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244768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0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00"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Lisažuove (</a:t>
            </a:r>
            <a:r>
              <a:rPr lang="sr-Latn-RS" i="1" dirty="0"/>
              <a:t>Lissajous</a:t>
            </a:r>
            <a:r>
              <a:rPr lang="sr-Latn-RS" dirty="0"/>
              <a:t>) figure</a:t>
            </a:r>
            <a:r>
              <a:rPr lang="en-US" dirty="0"/>
              <a:t>, f2/f1=5/3</a:t>
            </a:r>
          </a:p>
        </p:txBody>
      </p:sp>
      <p:pic>
        <p:nvPicPr>
          <p:cNvPr id="7" name="Picture 6"/>
          <p:cNvPicPr>
            <a:picLocks noChangeAspect="1"/>
          </p:cNvPicPr>
          <p:nvPr/>
        </p:nvPicPr>
        <p:blipFill>
          <a:blip r:embed="rId2"/>
          <a:stretch>
            <a:fillRect/>
          </a:stretch>
        </p:blipFill>
        <p:spPr>
          <a:xfrm>
            <a:off x="-114001" y="1539149"/>
            <a:ext cx="6210001" cy="4656001"/>
          </a:xfrm>
          <a:prstGeom prst="rect">
            <a:avLst/>
          </a:prstGeom>
        </p:spPr>
      </p:pic>
      <p:pic>
        <p:nvPicPr>
          <p:cNvPr id="8" name="Picture 7"/>
          <p:cNvPicPr>
            <a:picLocks noChangeAspect="1"/>
          </p:cNvPicPr>
          <p:nvPr/>
        </p:nvPicPr>
        <p:blipFill>
          <a:blip r:embed="rId3"/>
          <a:stretch>
            <a:fillRect/>
          </a:stretch>
        </p:blipFill>
        <p:spPr>
          <a:xfrm>
            <a:off x="5524649" y="1539148"/>
            <a:ext cx="6210001" cy="4656001"/>
          </a:xfrm>
          <a:prstGeom prst="rect">
            <a:avLst/>
          </a:prstGeom>
        </p:spPr>
      </p:pic>
      <p:sp>
        <p:nvSpPr>
          <p:cNvPr id="9" name="TextBox 8"/>
          <p:cNvSpPr txBox="1"/>
          <p:nvPr/>
        </p:nvSpPr>
        <p:spPr>
          <a:xfrm>
            <a:off x="452634" y="5703558"/>
            <a:ext cx="5641794" cy="646331"/>
          </a:xfrm>
          <a:prstGeom prst="rect">
            <a:avLst/>
          </a:prstGeom>
          <a:noFill/>
        </p:spPr>
        <p:txBody>
          <a:bodyPr wrap="square" rtlCol="0">
            <a:spAutoFit/>
          </a:bodyPr>
          <a:lstStyle/>
          <a:p>
            <a:r>
              <a:rPr lang="sr-Latn-RS" dirty="0"/>
              <a:t>Formiraju se kada su signali </a:t>
            </a:r>
            <a:r>
              <a:rPr lang="sr-Latn-RS" i="1" dirty="0"/>
              <a:t>y</a:t>
            </a:r>
            <a:r>
              <a:rPr lang="sr-Latn-RS" dirty="0"/>
              <a:t>(</a:t>
            </a:r>
            <a:r>
              <a:rPr lang="sr-Latn-RS" i="1" dirty="0"/>
              <a:t>t</a:t>
            </a:r>
            <a:r>
              <a:rPr lang="sr-Latn-RS" dirty="0"/>
              <a:t>) i </a:t>
            </a:r>
            <a:r>
              <a:rPr lang="sr-Latn-RS" i="1" dirty="0"/>
              <a:t>x</a:t>
            </a:r>
            <a:r>
              <a:rPr lang="sr-Latn-RS" dirty="0"/>
              <a:t>(</a:t>
            </a:r>
            <a:r>
              <a:rPr lang="sr-Latn-RS" i="1" dirty="0"/>
              <a:t>t</a:t>
            </a:r>
            <a:r>
              <a:rPr lang="sr-Latn-RS" dirty="0"/>
              <a:t>) prostoperiodični i odnos frekvencija racionalan broj</a:t>
            </a:r>
            <a:endParaRPr lang="en-US" dirty="0"/>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
        <p:nvSpPr>
          <p:cNvPr id="4" name="Oval 3">
            <a:extLst>
              <a:ext uri="{FF2B5EF4-FFF2-40B4-BE49-F238E27FC236}">
                <a16:creationId xmlns:a16="http://schemas.microsoft.com/office/drawing/2014/main" id="{F364097B-63D7-47D3-B5CB-6EF90032034D}"/>
              </a:ext>
            </a:extLst>
          </p:cNvPr>
          <p:cNvSpPr/>
          <p:nvPr/>
        </p:nvSpPr>
        <p:spPr>
          <a:xfrm>
            <a:off x="7835900" y="2800461"/>
            <a:ext cx="69850" cy="63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CC3658-B4C7-4AAE-B090-EE8E975BCCA9}"/>
              </a:ext>
            </a:extLst>
          </p:cNvPr>
          <p:cNvSpPr/>
          <p:nvPr/>
        </p:nvSpPr>
        <p:spPr>
          <a:xfrm>
            <a:off x="8032750" y="2800461"/>
            <a:ext cx="69850" cy="63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7BC4F44-E928-4630-8707-8A06E9F5748F}"/>
              </a:ext>
            </a:extLst>
          </p:cNvPr>
          <p:cNvSpPr/>
          <p:nvPr/>
        </p:nvSpPr>
        <p:spPr>
          <a:xfrm>
            <a:off x="8820150" y="2800461"/>
            <a:ext cx="69850" cy="63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6BABAC-39EA-452E-A5E1-2C05A7E61EFE}"/>
              </a:ext>
            </a:extLst>
          </p:cNvPr>
          <p:cNvSpPr/>
          <p:nvPr/>
        </p:nvSpPr>
        <p:spPr>
          <a:xfrm>
            <a:off x="9188450" y="2800461"/>
            <a:ext cx="69850" cy="63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0D488A-725A-4335-99DB-762F06C223E7}"/>
              </a:ext>
            </a:extLst>
          </p:cNvPr>
          <p:cNvSpPr/>
          <p:nvPr/>
        </p:nvSpPr>
        <p:spPr>
          <a:xfrm>
            <a:off x="9658350" y="2800461"/>
            <a:ext cx="69850" cy="63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2FD863-D89E-4490-90E8-F73496C1F2D1}"/>
              </a:ext>
            </a:extLst>
          </p:cNvPr>
          <p:cNvSpPr/>
          <p:nvPr/>
        </p:nvSpPr>
        <p:spPr>
          <a:xfrm>
            <a:off x="7743840" y="2993411"/>
            <a:ext cx="69850" cy="635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D10AC5-2C9A-411A-BBBA-6716FE32F7FE}"/>
              </a:ext>
            </a:extLst>
          </p:cNvPr>
          <p:cNvSpPr/>
          <p:nvPr/>
        </p:nvSpPr>
        <p:spPr>
          <a:xfrm>
            <a:off x="7743840" y="3558561"/>
            <a:ext cx="69850" cy="635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F311538-3116-4CDA-80DD-963ACBC93F5D}"/>
              </a:ext>
            </a:extLst>
          </p:cNvPr>
          <p:cNvSpPr/>
          <p:nvPr/>
        </p:nvSpPr>
        <p:spPr>
          <a:xfrm>
            <a:off x="7743840" y="4660955"/>
            <a:ext cx="69850" cy="635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1AADC4-805D-47EB-B5CD-6DA961A0D292}"/>
              </a:ext>
            </a:extLst>
          </p:cNvPr>
          <p:cNvSpPr txBox="1"/>
          <p:nvPr/>
        </p:nvSpPr>
        <p:spPr>
          <a:xfrm>
            <a:off x="6522101" y="1412621"/>
            <a:ext cx="4405598" cy="369332"/>
          </a:xfrm>
          <a:prstGeom prst="rect">
            <a:avLst/>
          </a:prstGeom>
          <a:noFill/>
        </p:spPr>
        <p:txBody>
          <a:bodyPr wrap="square" rtlCol="0">
            <a:spAutoFit/>
          </a:bodyPr>
          <a:lstStyle/>
          <a:p>
            <a:r>
              <a:rPr lang="en-US" dirty="0" err="1"/>
              <a:t>Oblik</a:t>
            </a:r>
            <a:r>
              <a:rPr lang="en-US" dirty="0"/>
              <a:t> </a:t>
            </a:r>
            <a:r>
              <a:rPr lang="en-US" dirty="0" err="1"/>
              <a:t>krive</a:t>
            </a:r>
            <a:r>
              <a:rPr lang="en-US" dirty="0"/>
              <a:t> </a:t>
            </a:r>
            <a:r>
              <a:rPr lang="en-US" dirty="0" err="1"/>
              <a:t>zavisi</a:t>
            </a:r>
            <a:r>
              <a:rPr lang="en-US" dirty="0"/>
              <a:t> od </a:t>
            </a:r>
            <a:r>
              <a:rPr lang="en-US" dirty="0" err="1"/>
              <a:t>odnosa</a:t>
            </a:r>
            <a:r>
              <a:rPr lang="en-US" dirty="0"/>
              <a:t> </a:t>
            </a:r>
            <a:r>
              <a:rPr lang="en-US" dirty="0" err="1"/>
              <a:t>frekvencija</a:t>
            </a:r>
            <a:r>
              <a:rPr lang="en-US" dirty="0"/>
              <a:t> </a:t>
            </a:r>
            <a:r>
              <a:rPr lang="sr-Latn-RS" dirty="0"/>
              <a:t>i faze</a:t>
            </a:r>
            <a:endParaRPr lang="en-US" dirty="0"/>
          </a:p>
        </p:txBody>
      </p:sp>
      <p:sp>
        <p:nvSpPr>
          <p:cNvPr id="5" name="Rectangle 4">
            <a:extLst>
              <a:ext uri="{FF2B5EF4-FFF2-40B4-BE49-F238E27FC236}">
                <a16:creationId xmlns:a16="http://schemas.microsoft.com/office/drawing/2014/main" id="{784FE064-4CBB-4919-AC90-495A288641CE}"/>
              </a:ext>
            </a:extLst>
          </p:cNvPr>
          <p:cNvSpPr/>
          <p:nvPr/>
        </p:nvSpPr>
        <p:spPr>
          <a:xfrm>
            <a:off x="785843" y="1690688"/>
            <a:ext cx="2126033" cy="8927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dirty="0">
                <a:solidFill>
                  <a:srgbClr val="FF0000"/>
                </a:solidFill>
              </a:rPr>
              <a:t>Standardni </a:t>
            </a:r>
            <a:r>
              <a:rPr lang="sr-Latn-RS" dirty="0" err="1">
                <a:solidFill>
                  <a:srgbClr val="FF0000"/>
                </a:solidFill>
              </a:rPr>
              <a:t>mod</a:t>
            </a:r>
            <a:r>
              <a:rPr lang="sr-Latn-RS" dirty="0">
                <a:solidFill>
                  <a:srgbClr val="FF0000"/>
                </a:solidFill>
              </a:rPr>
              <a:t>:</a:t>
            </a:r>
          </a:p>
          <a:p>
            <a:r>
              <a:rPr lang="sr-Latn-RS" dirty="0">
                <a:solidFill>
                  <a:srgbClr val="FF0000"/>
                </a:solidFill>
              </a:rPr>
              <a:t>Posmatraju se ch1(</a:t>
            </a:r>
            <a:r>
              <a:rPr lang="sr-Latn-RS" i="1" dirty="0">
                <a:solidFill>
                  <a:srgbClr val="FF0000"/>
                </a:solidFill>
              </a:rPr>
              <a:t>t</a:t>
            </a:r>
            <a:r>
              <a:rPr lang="sr-Latn-RS" dirty="0">
                <a:solidFill>
                  <a:srgbClr val="FF0000"/>
                </a:solidFill>
              </a:rPr>
              <a:t>) i ch2(</a:t>
            </a:r>
            <a:r>
              <a:rPr lang="sr-Latn-RS" i="1" dirty="0">
                <a:solidFill>
                  <a:srgbClr val="FF0000"/>
                </a:solidFill>
              </a:rPr>
              <a:t>t</a:t>
            </a:r>
            <a:r>
              <a:rPr lang="sr-Latn-RS" dirty="0">
                <a:solidFill>
                  <a:srgbClr val="FF0000"/>
                </a:solidFill>
              </a:rPr>
              <a:t>)</a:t>
            </a:r>
            <a:endParaRPr lang="en-US" dirty="0">
              <a:solidFill>
                <a:srgbClr val="FF0000"/>
              </a:solidFill>
            </a:endParaRPr>
          </a:p>
        </p:txBody>
      </p:sp>
      <p:sp>
        <p:nvSpPr>
          <p:cNvPr id="19" name="Rectangle 18">
            <a:extLst>
              <a:ext uri="{FF2B5EF4-FFF2-40B4-BE49-F238E27FC236}">
                <a16:creationId xmlns:a16="http://schemas.microsoft.com/office/drawing/2014/main" id="{854A19CB-3C7B-4FE7-AC04-031E164C40EF}"/>
              </a:ext>
            </a:extLst>
          </p:cNvPr>
          <p:cNvSpPr/>
          <p:nvPr/>
        </p:nvSpPr>
        <p:spPr>
          <a:xfrm>
            <a:off x="6453051" y="1690688"/>
            <a:ext cx="2126033" cy="8927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dirty="0" err="1">
                <a:solidFill>
                  <a:srgbClr val="FF0000"/>
                </a:solidFill>
              </a:rPr>
              <a:t>Lisažuova</a:t>
            </a:r>
            <a:r>
              <a:rPr lang="sr-Latn-RS" dirty="0">
                <a:solidFill>
                  <a:srgbClr val="FF0000"/>
                </a:solidFill>
              </a:rPr>
              <a:t> figura, posmatra se ch2(ch1)</a:t>
            </a:r>
            <a:endParaRPr lang="en-US" dirty="0">
              <a:solidFill>
                <a:srgbClr val="FF0000"/>
              </a:solidFill>
            </a:endParaRPr>
          </a:p>
        </p:txBody>
      </p:sp>
      <p:sp>
        <p:nvSpPr>
          <p:cNvPr id="21" name="TextBox 20">
            <a:extLst>
              <a:ext uri="{FF2B5EF4-FFF2-40B4-BE49-F238E27FC236}">
                <a16:creationId xmlns:a16="http://schemas.microsoft.com/office/drawing/2014/main" id="{24B8A8D3-7E4A-4585-8CE9-A2C104FC16CE}"/>
              </a:ext>
            </a:extLst>
          </p:cNvPr>
          <p:cNvSpPr txBox="1"/>
          <p:nvPr/>
        </p:nvSpPr>
        <p:spPr>
          <a:xfrm>
            <a:off x="2598470" y="4862368"/>
            <a:ext cx="1079862" cy="646331"/>
          </a:xfrm>
          <a:prstGeom prst="rect">
            <a:avLst/>
          </a:prstGeom>
          <a:noFill/>
        </p:spPr>
        <p:txBody>
          <a:bodyPr wrap="square" rtlCol="0">
            <a:spAutoFit/>
          </a:bodyPr>
          <a:lstStyle/>
          <a:p>
            <a:r>
              <a:rPr lang="sr-Latn-RS" dirty="0"/>
              <a:t>3</a:t>
            </a:r>
            <a:r>
              <a:rPr lang="sr-Latn-RS" i="1" dirty="0"/>
              <a:t>T</a:t>
            </a:r>
            <a:r>
              <a:rPr lang="sr-Latn-RS" baseline="-25000" dirty="0"/>
              <a:t>1</a:t>
            </a:r>
            <a:r>
              <a:rPr lang="sr-Latn-RS" dirty="0"/>
              <a:t>=5</a:t>
            </a:r>
            <a:r>
              <a:rPr lang="sr-Latn-RS" i="1" dirty="0"/>
              <a:t>T</a:t>
            </a:r>
            <a:r>
              <a:rPr lang="sr-Latn-RS" baseline="-25000" dirty="0"/>
              <a:t>2</a:t>
            </a:r>
          </a:p>
          <a:p>
            <a:r>
              <a:rPr lang="sr-Latn-RS" dirty="0"/>
              <a:t>5</a:t>
            </a:r>
            <a:r>
              <a:rPr lang="sr-Latn-RS" i="1" dirty="0"/>
              <a:t>f</a:t>
            </a:r>
            <a:r>
              <a:rPr lang="sr-Latn-RS" baseline="-25000" dirty="0"/>
              <a:t>1</a:t>
            </a:r>
            <a:r>
              <a:rPr lang="sr-Latn-RS" dirty="0"/>
              <a:t>=3</a:t>
            </a:r>
            <a:r>
              <a:rPr lang="sr-Latn-RS" i="1" dirty="0"/>
              <a:t>f</a:t>
            </a:r>
            <a:r>
              <a:rPr lang="sr-Latn-RS" baseline="-25000" dirty="0"/>
              <a:t>2</a:t>
            </a:r>
          </a:p>
        </p:txBody>
      </p:sp>
      <p:sp>
        <p:nvSpPr>
          <p:cNvPr id="22" name="TextBox 21">
            <a:extLst>
              <a:ext uri="{FF2B5EF4-FFF2-40B4-BE49-F238E27FC236}">
                <a16:creationId xmlns:a16="http://schemas.microsoft.com/office/drawing/2014/main" id="{3B9BE302-A0A7-4E8E-926C-4161698FDE1A}"/>
              </a:ext>
            </a:extLst>
          </p:cNvPr>
          <p:cNvSpPr txBox="1"/>
          <p:nvPr/>
        </p:nvSpPr>
        <p:spPr>
          <a:xfrm>
            <a:off x="8210416" y="4862368"/>
            <a:ext cx="1079862" cy="646331"/>
          </a:xfrm>
          <a:prstGeom prst="rect">
            <a:avLst/>
          </a:prstGeom>
          <a:noFill/>
        </p:spPr>
        <p:txBody>
          <a:bodyPr wrap="square" rtlCol="0">
            <a:spAutoFit/>
          </a:bodyPr>
          <a:lstStyle/>
          <a:p>
            <a:r>
              <a:rPr lang="sr-Latn-RS" dirty="0"/>
              <a:t>3</a:t>
            </a:r>
            <a:r>
              <a:rPr lang="sr-Latn-RS" i="1" dirty="0"/>
              <a:t>T</a:t>
            </a:r>
            <a:r>
              <a:rPr lang="sr-Latn-RS" baseline="-25000" dirty="0"/>
              <a:t>1</a:t>
            </a:r>
            <a:r>
              <a:rPr lang="sr-Latn-RS" dirty="0"/>
              <a:t>=5</a:t>
            </a:r>
            <a:r>
              <a:rPr lang="sr-Latn-RS" i="1" dirty="0"/>
              <a:t>T</a:t>
            </a:r>
            <a:r>
              <a:rPr lang="sr-Latn-RS" baseline="-25000" dirty="0"/>
              <a:t>2</a:t>
            </a:r>
          </a:p>
          <a:p>
            <a:r>
              <a:rPr lang="sr-Latn-RS" dirty="0"/>
              <a:t>5</a:t>
            </a:r>
            <a:r>
              <a:rPr lang="sr-Latn-RS" i="1" dirty="0"/>
              <a:t>f</a:t>
            </a:r>
            <a:r>
              <a:rPr lang="sr-Latn-RS" baseline="-25000" dirty="0"/>
              <a:t>1</a:t>
            </a:r>
            <a:r>
              <a:rPr lang="sr-Latn-RS" dirty="0"/>
              <a:t>=3</a:t>
            </a:r>
            <a:r>
              <a:rPr lang="sr-Latn-RS" i="1" dirty="0"/>
              <a:t>f</a:t>
            </a:r>
            <a:r>
              <a:rPr lang="sr-Latn-RS" baseline="-25000" dirty="0"/>
              <a:t>2</a:t>
            </a:r>
          </a:p>
        </p:txBody>
      </p:sp>
      <p:graphicFrame>
        <p:nvGraphicFramePr>
          <p:cNvPr id="6" name="Object 5">
            <a:extLst>
              <a:ext uri="{FF2B5EF4-FFF2-40B4-BE49-F238E27FC236}">
                <a16:creationId xmlns:a16="http://schemas.microsoft.com/office/drawing/2014/main" id="{EADD4351-8D3F-678F-4FF0-43C53EBFBD57}"/>
              </a:ext>
            </a:extLst>
          </p:cNvPr>
          <p:cNvGraphicFramePr>
            <a:graphicFrameLocks noChangeAspect="1"/>
          </p:cNvGraphicFramePr>
          <p:nvPr>
            <p:extLst>
              <p:ext uri="{D42A27DB-BD31-4B8C-83A1-F6EECF244321}">
                <p14:modId xmlns:p14="http://schemas.microsoft.com/office/powerpoint/2010/main" val="1961617607"/>
              </p:ext>
            </p:extLst>
          </p:nvPr>
        </p:nvGraphicFramePr>
        <p:xfrm>
          <a:off x="4953809" y="4756598"/>
          <a:ext cx="2281237" cy="1038225"/>
        </p:xfrm>
        <a:graphic>
          <a:graphicData uri="http://schemas.openxmlformats.org/presentationml/2006/ole">
            <mc:AlternateContent xmlns:mc="http://schemas.openxmlformats.org/markup-compatibility/2006">
              <mc:Choice xmlns:v="urn:schemas-microsoft-com:vml" Requires="v">
                <p:oleObj name="Equation" r:id="rId4" imgW="2281703" imgH="1037926" progId="Equation.DSMT4">
                  <p:embed/>
                </p:oleObj>
              </mc:Choice>
              <mc:Fallback>
                <p:oleObj name="Equation" r:id="rId4" imgW="2281703" imgH="1037926" progId="Equation.DSMT4">
                  <p:embed/>
                  <p:pic>
                    <p:nvPicPr>
                      <p:cNvPr id="0" name=""/>
                      <p:cNvPicPr/>
                      <p:nvPr/>
                    </p:nvPicPr>
                    <p:blipFill>
                      <a:blip r:embed="rId5"/>
                      <a:stretch>
                        <a:fillRect/>
                      </a:stretch>
                    </p:blipFill>
                    <p:spPr>
                      <a:xfrm>
                        <a:off x="4953809" y="4756598"/>
                        <a:ext cx="2281237" cy="1038225"/>
                      </a:xfrm>
                      <a:prstGeom prst="rect">
                        <a:avLst/>
                      </a:prstGeom>
                    </p:spPr>
                  </p:pic>
                </p:oleObj>
              </mc:Fallback>
            </mc:AlternateContent>
          </a:graphicData>
        </a:graphic>
      </p:graphicFrame>
    </p:spTree>
    <p:extLst>
      <p:ext uri="{BB962C8B-B14F-4D97-AF65-F5344CB8AC3E}">
        <p14:creationId xmlns:p14="http://schemas.microsoft.com/office/powerpoint/2010/main" val="928894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4649" y="1539148"/>
            <a:ext cx="6210001" cy="4656001"/>
          </a:xfrm>
          <a:prstGeom prst="rect">
            <a:avLst/>
          </a:prstGeom>
        </p:spPr>
      </p:pic>
      <p:pic>
        <p:nvPicPr>
          <p:cNvPr id="3" name="Picture 2"/>
          <p:cNvPicPr>
            <a:picLocks noChangeAspect="1"/>
          </p:cNvPicPr>
          <p:nvPr/>
        </p:nvPicPr>
        <p:blipFill>
          <a:blip r:embed="rId3"/>
          <a:stretch>
            <a:fillRect/>
          </a:stretch>
        </p:blipFill>
        <p:spPr>
          <a:xfrm>
            <a:off x="-114001" y="1539149"/>
            <a:ext cx="6210001" cy="4656001"/>
          </a:xfrm>
          <a:prstGeom prst="rect">
            <a:avLst/>
          </a:prstGeom>
        </p:spPr>
      </p:pic>
      <p:sp>
        <p:nvSpPr>
          <p:cNvPr id="2" name="Title 1"/>
          <p:cNvSpPr>
            <a:spLocks noGrp="1"/>
          </p:cNvSpPr>
          <p:nvPr>
            <p:ph type="title"/>
          </p:nvPr>
        </p:nvSpPr>
        <p:spPr/>
        <p:txBody>
          <a:bodyPr/>
          <a:lstStyle/>
          <a:p>
            <a:r>
              <a:rPr lang="sr-Latn-RS" dirty="0"/>
              <a:t>Lisažuove (</a:t>
            </a:r>
            <a:r>
              <a:rPr lang="sr-Latn-RS" i="1" dirty="0"/>
              <a:t>Lissajous</a:t>
            </a:r>
            <a:r>
              <a:rPr lang="sr-Latn-RS" dirty="0"/>
              <a:t>) figure</a:t>
            </a:r>
            <a:r>
              <a:rPr lang="en-US" dirty="0"/>
              <a:t>, f2/f1=2</a:t>
            </a:r>
          </a:p>
        </p:txBody>
      </p:sp>
      <p:graphicFrame>
        <p:nvGraphicFramePr>
          <p:cNvPr id="5" name="Object 4"/>
          <p:cNvGraphicFramePr>
            <a:graphicFrameLocks noChangeAspect="1"/>
          </p:cNvGraphicFramePr>
          <p:nvPr>
            <p:extLst>
              <p:ext uri="{D42A27DB-BD31-4B8C-83A1-F6EECF244321}">
                <p14:modId xmlns:p14="http://schemas.microsoft.com/office/powerpoint/2010/main" val="902651246"/>
              </p:ext>
            </p:extLst>
          </p:nvPr>
        </p:nvGraphicFramePr>
        <p:xfrm>
          <a:off x="5080000" y="5757863"/>
          <a:ext cx="1828800" cy="1016000"/>
        </p:xfrm>
        <a:graphic>
          <a:graphicData uri="http://schemas.openxmlformats.org/presentationml/2006/ole">
            <mc:AlternateContent xmlns:mc="http://schemas.openxmlformats.org/markup-compatibility/2006">
              <mc:Choice xmlns:v="urn:schemas-microsoft-com:vml" Requires="v">
                <p:oleObj name="Equation" r:id="rId4" imgW="914400" imgH="507960" progId="Equation.DSMT4">
                  <p:embed/>
                </p:oleObj>
              </mc:Choice>
              <mc:Fallback>
                <p:oleObj name="Equation" r:id="rId4" imgW="914400" imgH="507960" progId="Equation.DSMT4">
                  <p:embed/>
                  <p:pic>
                    <p:nvPicPr>
                      <p:cNvPr id="5" name="Object 4"/>
                      <p:cNvPicPr/>
                      <p:nvPr/>
                    </p:nvPicPr>
                    <p:blipFill>
                      <a:blip r:embed="rId5"/>
                      <a:stretch>
                        <a:fillRect/>
                      </a:stretch>
                    </p:blipFill>
                    <p:spPr>
                      <a:xfrm>
                        <a:off x="5080000" y="5757863"/>
                        <a:ext cx="1828800" cy="1016000"/>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467751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14650" cy="1325563"/>
          </a:xfrm>
        </p:spPr>
        <p:txBody>
          <a:bodyPr>
            <a:normAutofit fontScale="90000"/>
          </a:bodyPr>
          <a:lstStyle/>
          <a:p>
            <a:r>
              <a:rPr lang="sr-Latn-RS" dirty="0"/>
              <a:t>Kako se formira slika?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365125"/>
            <a:ext cx="6781800" cy="6210300"/>
          </a:xfrm>
          <a:prstGeom prst="rect">
            <a:avLst/>
          </a:prstGeom>
        </p:spPr>
      </p:pic>
      <p:sp>
        <p:nvSpPr>
          <p:cNvPr id="4" name="Content Placeholder 2"/>
          <p:cNvSpPr>
            <a:spLocks noGrp="1"/>
          </p:cNvSpPr>
          <p:nvPr>
            <p:ph idx="1"/>
          </p:nvPr>
        </p:nvSpPr>
        <p:spPr>
          <a:xfrm>
            <a:off x="235131" y="2281555"/>
            <a:ext cx="4049486" cy="2377440"/>
          </a:xfrm>
        </p:spPr>
        <p:txBody>
          <a:bodyPr>
            <a:normAutofit/>
          </a:bodyPr>
          <a:lstStyle/>
          <a:p>
            <a:pPr marL="0" indent="0">
              <a:buNone/>
            </a:pPr>
            <a:r>
              <a:rPr lang="sr-Latn-RS" sz="2400" dirty="0"/>
              <a:t>U opštem slučaju, naponi </a:t>
            </a:r>
            <a:r>
              <a:rPr lang="sr-Latn-RS" sz="2400" i="1" dirty="0"/>
              <a:t>x</a:t>
            </a:r>
            <a:r>
              <a:rPr lang="sr-Latn-RS" sz="2400" dirty="0"/>
              <a:t>(</a:t>
            </a:r>
            <a:r>
              <a:rPr lang="sr-Latn-RS" sz="2400" i="1" dirty="0"/>
              <a:t>t</a:t>
            </a:r>
            <a:r>
              <a:rPr lang="sr-Latn-RS" sz="2400" dirty="0"/>
              <a:t>) i </a:t>
            </a:r>
            <a:r>
              <a:rPr lang="sr-Latn-RS" sz="2400" i="1" dirty="0"/>
              <a:t>y</a:t>
            </a:r>
            <a:r>
              <a:rPr lang="sr-Latn-RS" sz="2400" dirty="0"/>
              <a:t>(</a:t>
            </a:r>
            <a:r>
              <a:rPr lang="sr-Latn-RS" sz="2400" i="1" dirty="0"/>
              <a:t>t</a:t>
            </a:r>
            <a:r>
              <a:rPr lang="sr-Latn-RS" sz="2400" dirty="0"/>
              <a:t>) su proizvoljnog oblika</a:t>
            </a:r>
            <a:endParaRPr lang="en-US" sz="2400" dirty="0"/>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84901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4500" y="1539149"/>
            <a:ext cx="6210001" cy="4656001"/>
          </a:xfrm>
          <a:prstGeom prst="rect">
            <a:avLst/>
          </a:prstGeom>
        </p:spPr>
      </p:pic>
      <p:pic>
        <p:nvPicPr>
          <p:cNvPr id="5" name="Picture 4"/>
          <p:cNvPicPr>
            <a:picLocks noChangeAspect="1"/>
          </p:cNvPicPr>
          <p:nvPr/>
        </p:nvPicPr>
        <p:blipFill>
          <a:blip r:embed="rId3"/>
          <a:stretch>
            <a:fillRect/>
          </a:stretch>
        </p:blipFill>
        <p:spPr>
          <a:xfrm>
            <a:off x="-114150" y="1539149"/>
            <a:ext cx="6210001" cy="4656001"/>
          </a:xfrm>
          <a:prstGeom prst="rect">
            <a:avLst/>
          </a:prstGeom>
        </p:spPr>
      </p:pic>
      <p:sp>
        <p:nvSpPr>
          <p:cNvPr id="2" name="Title 1"/>
          <p:cNvSpPr>
            <a:spLocks noGrp="1"/>
          </p:cNvSpPr>
          <p:nvPr>
            <p:ph type="title"/>
          </p:nvPr>
        </p:nvSpPr>
        <p:spPr/>
        <p:txBody>
          <a:bodyPr/>
          <a:lstStyle/>
          <a:p>
            <a:r>
              <a:rPr lang="sr-Latn-RS" dirty="0"/>
              <a:t>Lisažuove (</a:t>
            </a:r>
            <a:r>
              <a:rPr lang="sr-Latn-RS" i="1" dirty="0"/>
              <a:t>Lissajous</a:t>
            </a:r>
            <a:r>
              <a:rPr lang="sr-Latn-RS" dirty="0"/>
              <a:t>) figure</a:t>
            </a:r>
            <a:r>
              <a:rPr lang="en-US" dirty="0"/>
              <a:t>, f2/f1=2</a:t>
            </a:r>
          </a:p>
        </p:txBody>
      </p:sp>
      <p:graphicFrame>
        <p:nvGraphicFramePr>
          <p:cNvPr id="7" name="Object 6"/>
          <p:cNvGraphicFramePr>
            <a:graphicFrameLocks noChangeAspect="1"/>
          </p:cNvGraphicFramePr>
          <p:nvPr>
            <p:extLst>
              <p:ext uri="{D42A27DB-BD31-4B8C-83A1-F6EECF244321}">
                <p14:modId xmlns:p14="http://schemas.microsoft.com/office/powerpoint/2010/main" val="3965895798"/>
              </p:ext>
            </p:extLst>
          </p:nvPr>
        </p:nvGraphicFramePr>
        <p:xfrm>
          <a:off x="4013200" y="5873750"/>
          <a:ext cx="4165600" cy="863600"/>
        </p:xfrm>
        <a:graphic>
          <a:graphicData uri="http://schemas.openxmlformats.org/presentationml/2006/ole">
            <mc:AlternateContent xmlns:mc="http://schemas.openxmlformats.org/markup-compatibility/2006">
              <mc:Choice xmlns:v="urn:schemas-microsoft-com:vml" Requires="v">
                <p:oleObj name="Equation" r:id="rId4" imgW="2082600" imgH="431640" progId="Equation.DSMT4">
                  <p:embed/>
                </p:oleObj>
              </mc:Choice>
              <mc:Fallback>
                <p:oleObj name="Equation" r:id="rId4" imgW="2082600" imgH="431640" progId="Equation.DSMT4">
                  <p:embed/>
                  <p:pic>
                    <p:nvPicPr>
                      <p:cNvPr id="7" name="Object 6"/>
                      <p:cNvPicPr/>
                      <p:nvPr/>
                    </p:nvPicPr>
                    <p:blipFill>
                      <a:blip r:embed="rId5"/>
                      <a:stretch>
                        <a:fillRect/>
                      </a:stretch>
                    </p:blipFill>
                    <p:spPr>
                      <a:xfrm>
                        <a:off x="4013200" y="5873750"/>
                        <a:ext cx="4165600" cy="8636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40821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Merenje</a:t>
            </a:r>
            <a:r>
              <a:rPr lang="en-US" dirty="0"/>
              <a:t> </a:t>
            </a:r>
            <a:r>
              <a:rPr lang="en-US" dirty="0" err="1"/>
              <a:t>fazne</a:t>
            </a:r>
            <a:r>
              <a:rPr lang="en-US" dirty="0"/>
              <a:t> </a:t>
            </a:r>
            <a:r>
              <a:rPr lang="en-US" dirty="0" err="1"/>
              <a:t>ra</a:t>
            </a:r>
            <a:r>
              <a:rPr lang="sr-Latn-RS" dirty="0"/>
              <a:t>zlike pomoću Lisažuovih figura</a:t>
            </a:r>
            <a:endParaRPr lang="en-US" dirty="0"/>
          </a:p>
        </p:txBody>
      </p:sp>
      <p:graphicFrame>
        <p:nvGraphicFramePr>
          <p:cNvPr id="4" name="Object 3"/>
          <p:cNvGraphicFramePr>
            <a:graphicFrameLocks noChangeAspect="1"/>
          </p:cNvGraphicFramePr>
          <p:nvPr/>
        </p:nvGraphicFramePr>
        <p:xfrm>
          <a:off x="838200" y="4998945"/>
          <a:ext cx="3530600" cy="1016000"/>
        </p:xfrm>
        <a:graphic>
          <a:graphicData uri="http://schemas.openxmlformats.org/presentationml/2006/ole">
            <mc:AlternateContent xmlns:mc="http://schemas.openxmlformats.org/markup-compatibility/2006">
              <mc:Choice xmlns:v="urn:schemas-microsoft-com:vml" Requires="v">
                <p:oleObj name="Equation" r:id="rId2" imgW="1765080" imgH="507960" progId="Equation.DSMT4">
                  <p:embed/>
                </p:oleObj>
              </mc:Choice>
              <mc:Fallback>
                <p:oleObj name="Equation" r:id="rId2" imgW="1765080" imgH="507960" progId="Equation.DSMT4">
                  <p:embed/>
                  <p:pic>
                    <p:nvPicPr>
                      <p:cNvPr id="4" name="Object 3"/>
                      <p:cNvPicPr/>
                      <p:nvPr/>
                    </p:nvPicPr>
                    <p:blipFill>
                      <a:blip r:embed="rId3"/>
                      <a:stretch>
                        <a:fillRect/>
                      </a:stretch>
                    </p:blipFill>
                    <p:spPr>
                      <a:xfrm>
                        <a:off x="838200" y="4998945"/>
                        <a:ext cx="3530600" cy="1016000"/>
                      </a:xfrm>
                      <a:prstGeom prst="rect">
                        <a:avLst/>
                      </a:prstGeom>
                    </p:spPr>
                  </p:pic>
                </p:oleObj>
              </mc:Fallback>
            </mc:AlternateContent>
          </a:graphicData>
        </a:graphic>
      </p:graphicFrame>
      <p:pic>
        <p:nvPicPr>
          <p:cNvPr id="5" name="Picture 4"/>
          <p:cNvPicPr>
            <a:picLocks noChangeAspect="1"/>
          </p:cNvPicPr>
          <p:nvPr/>
        </p:nvPicPr>
        <p:blipFill>
          <a:blip r:embed="rId4"/>
          <a:stretch>
            <a:fillRect/>
          </a:stretch>
        </p:blipFill>
        <p:spPr>
          <a:xfrm>
            <a:off x="5877074" y="1262924"/>
            <a:ext cx="6210001" cy="4656001"/>
          </a:xfrm>
          <a:prstGeom prst="rect">
            <a:avLst/>
          </a:prstGeom>
        </p:spPr>
      </p:pic>
      <p:sp>
        <p:nvSpPr>
          <p:cNvPr id="6" name="TextBox 5"/>
          <p:cNvSpPr txBox="1"/>
          <p:nvPr/>
        </p:nvSpPr>
        <p:spPr>
          <a:xfrm>
            <a:off x="990600" y="2790825"/>
            <a:ext cx="3143250" cy="1384995"/>
          </a:xfrm>
          <a:prstGeom prst="rect">
            <a:avLst/>
          </a:prstGeom>
          <a:noFill/>
        </p:spPr>
        <p:txBody>
          <a:bodyPr wrap="square" rtlCol="0">
            <a:spAutoFit/>
          </a:bodyPr>
          <a:lstStyle/>
          <a:p>
            <a:r>
              <a:rPr lang="en-US" sz="2800" dirty="0" err="1"/>
              <a:t>Signali</a:t>
            </a:r>
            <a:r>
              <a:rPr lang="en-US" sz="2800" dirty="0"/>
              <a:t> </a:t>
            </a:r>
            <a:r>
              <a:rPr lang="en-US" sz="2800" dirty="0" err="1"/>
              <a:t>su</a:t>
            </a:r>
            <a:r>
              <a:rPr lang="en-US" sz="2800" dirty="0"/>
              <a:t> u </a:t>
            </a:r>
            <a:r>
              <a:rPr lang="en-US" sz="2800" dirty="0" err="1"/>
              <a:t>fazi</a:t>
            </a:r>
            <a:r>
              <a:rPr lang="en-US" sz="2800" dirty="0"/>
              <a:t>, </a:t>
            </a:r>
            <a:r>
              <a:rPr lang="en-US" sz="2800" dirty="0" err="1"/>
              <a:t>odnos</a:t>
            </a:r>
            <a:r>
              <a:rPr lang="en-US" sz="2800" dirty="0"/>
              <a:t> </a:t>
            </a:r>
            <a:r>
              <a:rPr lang="en-US" sz="2800" dirty="0" err="1"/>
              <a:t>amplituda</a:t>
            </a:r>
            <a:r>
              <a:rPr lang="en-US" sz="2800" dirty="0"/>
              <a:t> </a:t>
            </a:r>
            <a:r>
              <a:rPr lang="en-US" sz="2800" dirty="0" err="1"/>
              <a:t>nema</a:t>
            </a:r>
            <a:r>
              <a:rPr lang="en-US" sz="2800" dirty="0"/>
              <a:t> </a:t>
            </a:r>
            <a:r>
              <a:rPr lang="en-US" sz="2800" dirty="0" err="1"/>
              <a:t>uticaja</a:t>
            </a:r>
            <a:endParaRPr lang="en-US" sz="2800" dirty="0"/>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999379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77224" y="1266100"/>
            <a:ext cx="6210001" cy="4656001"/>
          </a:xfrm>
          <a:prstGeom prst="rect">
            <a:avLst/>
          </a:prstGeom>
        </p:spPr>
      </p:pic>
      <p:sp>
        <p:nvSpPr>
          <p:cNvPr id="2" name="Title 1"/>
          <p:cNvSpPr>
            <a:spLocks noGrp="1"/>
          </p:cNvSpPr>
          <p:nvPr>
            <p:ph type="title"/>
          </p:nvPr>
        </p:nvSpPr>
        <p:spPr/>
        <p:txBody>
          <a:bodyPr/>
          <a:lstStyle/>
          <a:p>
            <a:r>
              <a:rPr lang="en-US" dirty="0" err="1"/>
              <a:t>Merenje</a:t>
            </a:r>
            <a:r>
              <a:rPr lang="en-US" dirty="0"/>
              <a:t> </a:t>
            </a:r>
            <a:r>
              <a:rPr lang="en-US" dirty="0" err="1"/>
              <a:t>fazne</a:t>
            </a:r>
            <a:r>
              <a:rPr lang="en-US" dirty="0"/>
              <a:t> </a:t>
            </a:r>
            <a:r>
              <a:rPr lang="en-US" dirty="0" err="1"/>
              <a:t>ra</a:t>
            </a:r>
            <a:r>
              <a:rPr lang="sr-Latn-RS" dirty="0"/>
              <a:t>zlike pomoću Lisažuovih figura</a:t>
            </a:r>
            <a:endParaRPr lang="en-US" dirty="0"/>
          </a:p>
        </p:txBody>
      </p:sp>
      <p:graphicFrame>
        <p:nvGraphicFramePr>
          <p:cNvPr id="4" name="Object 3"/>
          <p:cNvGraphicFramePr>
            <a:graphicFrameLocks noChangeAspect="1"/>
          </p:cNvGraphicFramePr>
          <p:nvPr/>
        </p:nvGraphicFramePr>
        <p:xfrm>
          <a:off x="4381500" y="5678124"/>
          <a:ext cx="3429000" cy="1016000"/>
        </p:xfrm>
        <a:graphic>
          <a:graphicData uri="http://schemas.openxmlformats.org/presentationml/2006/ole">
            <mc:AlternateContent xmlns:mc="http://schemas.openxmlformats.org/markup-compatibility/2006">
              <mc:Choice xmlns:v="urn:schemas-microsoft-com:vml" Requires="v">
                <p:oleObj name="Equation" r:id="rId3" imgW="1714320" imgH="507960" progId="Equation.DSMT4">
                  <p:embed/>
                </p:oleObj>
              </mc:Choice>
              <mc:Fallback>
                <p:oleObj name="Equation" r:id="rId3" imgW="1714320" imgH="507960" progId="Equation.DSMT4">
                  <p:embed/>
                  <p:pic>
                    <p:nvPicPr>
                      <p:cNvPr id="4" name="Object 3"/>
                      <p:cNvPicPr/>
                      <p:nvPr/>
                    </p:nvPicPr>
                    <p:blipFill>
                      <a:blip r:embed="rId4"/>
                      <a:stretch>
                        <a:fillRect/>
                      </a:stretch>
                    </p:blipFill>
                    <p:spPr>
                      <a:xfrm>
                        <a:off x="4381500" y="5678124"/>
                        <a:ext cx="3429000" cy="1016000"/>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152549" y="1304200"/>
            <a:ext cx="6210001" cy="4656001"/>
          </a:xfrm>
          <a:prstGeom prst="rect">
            <a:avLst/>
          </a:prstGeom>
        </p:spPr>
      </p:pic>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05480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624" y="1301887"/>
            <a:ext cx="6210001" cy="4656001"/>
          </a:xfrm>
          <a:prstGeom prst="rect">
            <a:avLst/>
          </a:prstGeom>
        </p:spPr>
      </p:pic>
      <p:pic>
        <p:nvPicPr>
          <p:cNvPr id="6" name="Picture 5"/>
          <p:cNvPicPr>
            <a:picLocks noChangeAspect="1"/>
          </p:cNvPicPr>
          <p:nvPr/>
        </p:nvPicPr>
        <p:blipFill>
          <a:blip r:embed="rId3"/>
          <a:stretch>
            <a:fillRect/>
          </a:stretch>
        </p:blipFill>
        <p:spPr>
          <a:xfrm>
            <a:off x="5991374" y="1294675"/>
            <a:ext cx="6210001" cy="4656001"/>
          </a:xfrm>
          <a:prstGeom prst="rect">
            <a:avLst/>
          </a:prstGeom>
        </p:spPr>
      </p:pic>
      <p:sp>
        <p:nvSpPr>
          <p:cNvPr id="2" name="Title 1"/>
          <p:cNvSpPr>
            <a:spLocks noGrp="1"/>
          </p:cNvSpPr>
          <p:nvPr>
            <p:ph type="title"/>
          </p:nvPr>
        </p:nvSpPr>
        <p:spPr/>
        <p:txBody>
          <a:bodyPr/>
          <a:lstStyle/>
          <a:p>
            <a:r>
              <a:rPr lang="en-US" dirty="0" err="1"/>
              <a:t>Merenje</a:t>
            </a:r>
            <a:r>
              <a:rPr lang="en-US" dirty="0"/>
              <a:t> </a:t>
            </a:r>
            <a:r>
              <a:rPr lang="en-US" dirty="0" err="1"/>
              <a:t>fazne</a:t>
            </a:r>
            <a:r>
              <a:rPr lang="en-US" dirty="0"/>
              <a:t> </a:t>
            </a:r>
            <a:r>
              <a:rPr lang="en-US" dirty="0" err="1"/>
              <a:t>ra</a:t>
            </a:r>
            <a:r>
              <a:rPr lang="sr-Latn-RS" dirty="0"/>
              <a:t>zlike pomoću Lisažuovih figura</a:t>
            </a:r>
            <a:endParaRPr lang="en-US" dirty="0"/>
          </a:p>
        </p:txBody>
      </p:sp>
      <p:graphicFrame>
        <p:nvGraphicFramePr>
          <p:cNvPr id="4" name="Object 3"/>
          <p:cNvGraphicFramePr>
            <a:graphicFrameLocks noChangeAspect="1"/>
          </p:cNvGraphicFramePr>
          <p:nvPr/>
        </p:nvGraphicFramePr>
        <p:xfrm>
          <a:off x="4356100" y="5537200"/>
          <a:ext cx="3479800" cy="1320800"/>
        </p:xfrm>
        <a:graphic>
          <a:graphicData uri="http://schemas.openxmlformats.org/presentationml/2006/ole">
            <mc:AlternateContent xmlns:mc="http://schemas.openxmlformats.org/markup-compatibility/2006">
              <mc:Choice xmlns:v="urn:schemas-microsoft-com:vml" Requires="v">
                <p:oleObj name="Equation" r:id="rId4" imgW="1739880" imgH="660240" progId="Equation.DSMT4">
                  <p:embed/>
                </p:oleObj>
              </mc:Choice>
              <mc:Fallback>
                <p:oleObj name="Equation" r:id="rId4" imgW="1739880" imgH="660240" progId="Equation.DSMT4">
                  <p:embed/>
                  <p:pic>
                    <p:nvPicPr>
                      <p:cNvPr id="4" name="Object 3"/>
                      <p:cNvPicPr/>
                      <p:nvPr/>
                    </p:nvPicPr>
                    <p:blipFill>
                      <a:blip r:embed="rId5"/>
                      <a:stretch>
                        <a:fillRect/>
                      </a:stretch>
                    </p:blipFill>
                    <p:spPr>
                      <a:xfrm>
                        <a:off x="4356100" y="5537200"/>
                        <a:ext cx="3479800" cy="13208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84993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549" y="1304994"/>
            <a:ext cx="6210001" cy="4656001"/>
          </a:xfrm>
          <a:prstGeom prst="rect">
            <a:avLst/>
          </a:prstGeom>
        </p:spPr>
      </p:pic>
      <p:sp>
        <p:nvSpPr>
          <p:cNvPr id="2" name="Title 1"/>
          <p:cNvSpPr>
            <a:spLocks noGrp="1"/>
          </p:cNvSpPr>
          <p:nvPr>
            <p:ph type="title"/>
          </p:nvPr>
        </p:nvSpPr>
        <p:spPr/>
        <p:txBody>
          <a:bodyPr/>
          <a:lstStyle/>
          <a:p>
            <a:r>
              <a:rPr lang="en-US" dirty="0" err="1"/>
              <a:t>Merenje</a:t>
            </a:r>
            <a:r>
              <a:rPr lang="en-US" dirty="0"/>
              <a:t> </a:t>
            </a:r>
            <a:r>
              <a:rPr lang="en-US" dirty="0" err="1"/>
              <a:t>fazne</a:t>
            </a:r>
            <a:r>
              <a:rPr lang="en-US" dirty="0"/>
              <a:t> </a:t>
            </a:r>
            <a:r>
              <a:rPr lang="en-US" dirty="0" err="1"/>
              <a:t>ra</a:t>
            </a:r>
            <a:r>
              <a:rPr lang="sr-Latn-RS" dirty="0"/>
              <a:t>zlike pomoću Lisažuovih figura</a:t>
            </a:r>
            <a:endParaRPr lang="en-US" dirty="0"/>
          </a:p>
        </p:txBody>
      </p:sp>
      <p:pic>
        <p:nvPicPr>
          <p:cNvPr id="8" name="Picture 7"/>
          <p:cNvPicPr>
            <a:picLocks noChangeAspect="1"/>
          </p:cNvPicPr>
          <p:nvPr/>
        </p:nvPicPr>
        <p:blipFill>
          <a:blip r:embed="rId3"/>
          <a:stretch>
            <a:fillRect/>
          </a:stretch>
        </p:blipFill>
        <p:spPr>
          <a:xfrm>
            <a:off x="5991374" y="1294675"/>
            <a:ext cx="6210001" cy="4656001"/>
          </a:xfrm>
          <a:prstGeom prst="rect">
            <a:avLst/>
          </a:prstGeom>
        </p:spPr>
      </p:pic>
      <p:graphicFrame>
        <p:nvGraphicFramePr>
          <p:cNvPr id="5" name="Object 4"/>
          <p:cNvGraphicFramePr>
            <a:graphicFrameLocks noChangeAspect="1"/>
          </p:cNvGraphicFramePr>
          <p:nvPr/>
        </p:nvGraphicFramePr>
        <p:xfrm>
          <a:off x="4254500" y="5527810"/>
          <a:ext cx="3683000" cy="1320800"/>
        </p:xfrm>
        <a:graphic>
          <a:graphicData uri="http://schemas.openxmlformats.org/presentationml/2006/ole">
            <mc:AlternateContent xmlns:mc="http://schemas.openxmlformats.org/markup-compatibility/2006">
              <mc:Choice xmlns:v="urn:schemas-microsoft-com:vml" Requires="v">
                <p:oleObj name="Equation" r:id="rId4" imgW="1841400" imgH="660240" progId="Equation.DSMT4">
                  <p:embed/>
                </p:oleObj>
              </mc:Choice>
              <mc:Fallback>
                <p:oleObj name="Equation" r:id="rId4" imgW="1841400" imgH="660240" progId="Equation.DSMT4">
                  <p:embed/>
                  <p:pic>
                    <p:nvPicPr>
                      <p:cNvPr id="5" name="Object 4"/>
                      <p:cNvPicPr>
                        <a:picLocks noChangeAspect="1" noChangeArrowheads="1"/>
                      </p:cNvPicPr>
                      <p:nvPr/>
                    </p:nvPicPr>
                    <p:blipFill>
                      <a:blip r:embed="rId5"/>
                      <a:srcRect/>
                      <a:stretch>
                        <a:fillRect/>
                      </a:stretch>
                    </p:blipFill>
                    <p:spPr bwMode="auto">
                      <a:xfrm>
                        <a:off x="4254500" y="5527810"/>
                        <a:ext cx="3683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593342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Kako</a:t>
            </a:r>
            <a:r>
              <a:rPr lang="en-US" dirty="0"/>
              <a:t> se </a:t>
            </a:r>
            <a:r>
              <a:rPr lang="en-US" dirty="0" err="1"/>
              <a:t>meri</a:t>
            </a:r>
            <a:r>
              <a:rPr lang="en-US" dirty="0"/>
              <a:t> </a:t>
            </a:r>
            <a:r>
              <a:rPr lang="en-US" dirty="0" err="1"/>
              <a:t>fazna</a:t>
            </a:r>
            <a:r>
              <a:rPr lang="en-US" dirty="0"/>
              <a:t> </a:t>
            </a:r>
            <a:r>
              <a:rPr lang="en-US" dirty="0" err="1"/>
              <a:t>ra</a:t>
            </a:r>
            <a:r>
              <a:rPr lang="sr-Latn-RS" dirty="0"/>
              <a:t>zlika?</a:t>
            </a:r>
            <a:endParaRPr lang="en-US" dirty="0"/>
          </a:p>
        </p:txBody>
      </p:sp>
      <p:pic>
        <p:nvPicPr>
          <p:cNvPr id="4" name="Picture 3"/>
          <p:cNvPicPr>
            <a:picLocks noChangeAspect="1"/>
          </p:cNvPicPr>
          <p:nvPr/>
        </p:nvPicPr>
        <p:blipFill>
          <a:blip r:embed="rId2"/>
          <a:stretch>
            <a:fillRect/>
          </a:stretch>
        </p:blipFill>
        <p:spPr>
          <a:xfrm>
            <a:off x="543074" y="1690688"/>
            <a:ext cx="6210001" cy="4656001"/>
          </a:xfrm>
          <a:prstGeom prst="rect">
            <a:avLst/>
          </a:prstGeom>
        </p:spPr>
      </p:pic>
      <p:sp>
        <p:nvSpPr>
          <p:cNvPr id="5" name="TextBox 4"/>
          <p:cNvSpPr txBox="1"/>
          <p:nvPr/>
        </p:nvSpPr>
        <p:spPr>
          <a:xfrm>
            <a:off x="7943850" y="2038350"/>
            <a:ext cx="3581400" cy="3970318"/>
          </a:xfrm>
          <a:prstGeom prst="rect">
            <a:avLst/>
          </a:prstGeom>
          <a:noFill/>
        </p:spPr>
        <p:txBody>
          <a:bodyPr wrap="square" rtlCol="0">
            <a:spAutoFit/>
          </a:bodyPr>
          <a:lstStyle/>
          <a:p>
            <a:r>
              <a:rPr lang="sr-Latn-RS" dirty="0"/>
              <a:t>Zamislimo da smo „opisali“ </a:t>
            </a:r>
            <a:r>
              <a:rPr lang="sr-Latn-RS" dirty="0">
                <a:solidFill>
                  <a:srgbClr val="FFFF00"/>
                </a:solidFill>
              </a:rPr>
              <a:t>pravougaonik</a:t>
            </a:r>
            <a:r>
              <a:rPr lang="sr-Latn-RS" dirty="0"/>
              <a:t> oko figure, dimenzije</a:t>
            </a:r>
            <a:r>
              <a:rPr lang="en-US" dirty="0"/>
              <a:t> </a:t>
            </a:r>
            <a:r>
              <a:rPr lang="en-US" dirty="0" err="1"/>
              <a:t>pravougaonika</a:t>
            </a:r>
            <a:r>
              <a:rPr lang="sr-Latn-RS" dirty="0"/>
              <a:t> su X i Y, po odgovarajućim osama (može biti izraženo u podeocima)</a:t>
            </a:r>
          </a:p>
          <a:p>
            <a:r>
              <a:rPr lang="sr-Latn-RS" dirty="0">
                <a:solidFill>
                  <a:srgbClr val="FF0000"/>
                </a:solidFill>
              </a:rPr>
              <a:t>X0</a:t>
            </a:r>
            <a:r>
              <a:rPr lang="sr-Latn-RS" dirty="0"/>
              <a:t> i </a:t>
            </a:r>
            <a:r>
              <a:rPr lang="sr-Latn-RS" dirty="0">
                <a:solidFill>
                  <a:srgbClr val="00B050"/>
                </a:solidFill>
              </a:rPr>
              <a:t>Y0</a:t>
            </a:r>
            <a:r>
              <a:rPr lang="sr-Latn-RS" dirty="0"/>
              <a:t> su preseci sa x odnosno y osom</a:t>
            </a:r>
          </a:p>
          <a:p>
            <a:endParaRPr lang="sr-Latn-RS" dirty="0"/>
          </a:p>
          <a:p>
            <a:r>
              <a:rPr lang="sr-Latn-RS" dirty="0"/>
              <a:t>sin(</a:t>
            </a:r>
            <a:r>
              <a:rPr lang="el-GR" dirty="0"/>
              <a:t>φ</a:t>
            </a:r>
            <a:r>
              <a:rPr lang="sr-Latn-RS" dirty="0"/>
              <a:t>)=X0/X=Y0/Y</a:t>
            </a:r>
          </a:p>
          <a:p>
            <a:endParaRPr lang="sr-Latn-RS" dirty="0"/>
          </a:p>
          <a:p>
            <a:r>
              <a:rPr lang="sr-Latn-RS" dirty="0"/>
              <a:t>U ovom primeru X0=3.2 </a:t>
            </a:r>
            <a:r>
              <a:rPr lang="en-US" dirty="0"/>
              <a:t>div</a:t>
            </a:r>
            <a:endParaRPr lang="sr-Latn-RS" dirty="0"/>
          </a:p>
          <a:p>
            <a:r>
              <a:rPr lang="sr-Latn-RS" dirty="0"/>
              <a:t>X=4</a:t>
            </a:r>
            <a:r>
              <a:rPr lang="en-US" dirty="0"/>
              <a:t> div</a:t>
            </a:r>
          </a:p>
          <a:p>
            <a:endParaRPr lang="en-US" dirty="0"/>
          </a:p>
          <a:p>
            <a:r>
              <a:rPr lang="el-GR" dirty="0"/>
              <a:t>φ</a:t>
            </a:r>
            <a:r>
              <a:rPr lang="en-US" dirty="0"/>
              <a:t>=0.295</a:t>
            </a:r>
            <a:r>
              <a:rPr lang="el-GR" dirty="0"/>
              <a:t>π</a:t>
            </a:r>
            <a:endParaRPr lang="en-US" dirty="0"/>
          </a:p>
        </p:txBody>
      </p:sp>
      <p:cxnSp>
        <p:nvCxnSpPr>
          <p:cNvPr id="7" name="Straight Connector 6"/>
          <p:cNvCxnSpPr/>
          <p:nvPr/>
        </p:nvCxnSpPr>
        <p:spPr>
          <a:xfrm>
            <a:off x="2914650" y="3933825"/>
            <a:ext cx="16954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52850" y="3114675"/>
            <a:ext cx="9525" cy="164782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71775" y="2990850"/>
            <a:ext cx="1952625" cy="1895475"/>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496961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E082-AEFB-E909-08A4-AE97AE05D3AB}"/>
              </a:ext>
            </a:extLst>
          </p:cNvPr>
          <p:cNvSpPr>
            <a:spLocks noGrp="1"/>
          </p:cNvSpPr>
          <p:nvPr>
            <p:ph type="title"/>
          </p:nvPr>
        </p:nvSpPr>
        <p:spPr/>
        <p:txBody>
          <a:bodyPr/>
          <a:lstStyle/>
          <a:p>
            <a:r>
              <a:rPr lang="en-GB" b="1" dirty="0" err="1"/>
              <a:t>Pitanja</a:t>
            </a:r>
            <a:r>
              <a:rPr lang="sr-Latn-RS" b="1" dirty="0"/>
              <a:t> </a:t>
            </a:r>
            <a:r>
              <a:rPr lang="sr-Latn-RS" b="1"/>
              <a:t>(ukupno 4 poena)</a:t>
            </a:r>
            <a:endParaRPr lang="en-001" b="1" dirty="0"/>
          </a:p>
        </p:txBody>
      </p:sp>
      <p:sp>
        <p:nvSpPr>
          <p:cNvPr id="3" name="Content Placeholder 2">
            <a:extLst>
              <a:ext uri="{FF2B5EF4-FFF2-40B4-BE49-F238E27FC236}">
                <a16:creationId xmlns:a16="http://schemas.microsoft.com/office/drawing/2014/main" id="{5EBD8406-7C80-24BD-8E17-4AC470570D4C}"/>
              </a:ext>
            </a:extLst>
          </p:cNvPr>
          <p:cNvSpPr>
            <a:spLocks noGrp="1"/>
          </p:cNvSpPr>
          <p:nvPr>
            <p:ph idx="1"/>
          </p:nvPr>
        </p:nvSpPr>
        <p:spPr/>
        <p:txBody>
          <a:bodyPr/>
          <a:lstStyle/>
          <a:p>
            <a:r>
              <a:rPr lang="en-GB" dirty="0"/>
              <a:t>Koji</a:t>
            </a:r>
            <a:r>
              <a:rPr lang="sr-Latn-RS" dirty="0"/>
              <a:t> tip</a:t>
            </a:r>
            <a:r>
              <a:rPr lang="en-GB" dirty="0"/>
              <a:t> instrument</a:t>
            </a:r>
            <a:r>
              <a:rPr lang="sr-Latn-RS" dirty="0"/>
              <a:t>a</a:t>
            </a:r>
            <a:r>
              <a:rPr lang="en-GB" dirty="0"/>
              <a:t> </a:t>
            </a:r>
            <a:r>
              <a:rPr lang="sr-Latn-RS" dirty="0"/>
              <a:t>je inherentno prilagođen za napone proizvoljnog talasnog oblika (</a:t>
            </a:r>
            <a:r>
              <a:rPr lang="sr-Latn-RS" dirty="0" err="1"/>
              <a:t>voltmetar</a:t>
            </a:r>
            <a:r>
              <a:rPr lang="sr-Latn-RS" dirty="0"/>
              <a:t> sa pokretnim kalemom, </a:t>
            </a:r>
            <a:r>
              <a:rPr lang="sr-Latn-RS" dirty="0" err="1"/>
              <a:t>voltmetar</a:t>
            </a:r>
            <a:r>
              <a:rPr lang="sr-Latn-RS" dirty="0"/>
              <a:t> s pokretnim gvožđem, </a:t>
            </a:r>
            <a:r>
              <a:rPr lang="sr-Latn-RS" dirty="0" err="1"/>
              <a:t>multimetar</a:t>
            </a:r>
            <a:r>
              <a:rPr lang="sr-Latn-RS" dirty="0"/>
              <a:t> s </a:t>
            </a:r>
            <a:r>
              <a:rPr lang="sr-Latn-RS" dirty="0" err="1"/>
              <a:t>ispravljačkim</a:t>
            </a:r>
            <a:r>
              <a:rPr lang="sr-Latn-RS" dirty="0"/>
              <a:t> kolima, TRMS </a:t>
            </a:r>
            <a:r>
              <a:rPr lang="sr-Latn-RS" dirty="0" err="1"/>
              <a:t>multimetar</a:t>
            </a:r>
            <a:r>
              <a:rPr lang="sr-Latn-RS" dirty="0"/>
              <a:t>)</a:t>
            </a:r>
          </a:p>
          <a:p>
            <a:r>
              <a:rPr lang="sr-Latn-RS" dirty="0"/>
              <a:t>Kolika je unutrašnja otpornost realizovanog instrumenta prema šemi sa slike </a:t>
            </a:r>
          </a:p>
        </p:txBody>
      </p:sp>
      <p:sp>
        <p:nvSpPr>
          <p:cNvPr id="4" name="Footer Placeholder 3">
            <a:extLst>
              <a:ext uri="{FF2B5EF4-FFF2-40B4-BE49-F238E27FC236}">
                <a16:creationId xmlns:a16="http://schemas.microsoft.com/office/drawing/2014/main" id="{47BB36C7-0FC4-B44D-8470-A30711F7D7E1}"/>
              </a:ext>
            </a:extLst>
          </p:cNvPr>
          <p:cNvSpPr>
            <a:spLocks noGrp="1"/>
          </p:cNvSpPr>
          <p:nvPr>
            <p:ph type="ftr" sz="quarter" idx="11"/>
          </p:nvPr>
        </p:nvSpPr>
        <p:spPr/>
        <p:txBody>
          <a:bodyPr/>
          <a:lstStyle/>
          <a:p>
            <a:r>
              <a:rPr lang="pt-BR"/>
              <a:t>Električna merenja – 1</a:t>
            </a:r>
            <a:r>
              <a:rPr lang="sr-Latn-RS"/>
              <a:t>9</a:t>
            </a:r>
            <a:r>
              <a:rPr lang="pt-BR"/>
              <a:t>e032em/19e052em http://telit.etf.rs/kurs/elektricna-merenja/ http://automatika.etf.rs/sr/13e052em</a:t>
            </a:r>
            <a:endParaRPr lang="en-US" dirty="0"/>
          </a:p>
        </p:txBody>
      </p:sp>
      <p:pic>
        <p:nvPicPr>
          <p:cNvPr id="1026" name="Picture 2">
            <a:extLst>
              <a:ext uri="{FF2B5EF4-FFF2-40B4-BE49-F238E27FC236}">
                <a16:creationId xmlns:a16="http://schemas.microsoft.com/office/drawing/2014/main" id="{CE845A68-5E99-51FA-5692-637ECD16C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542" y="4001294"/>
            <a:ext cx="2449501" cy="209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Kako izgledaju vremenski oblici signala?</a:t>
            </a:r>
            <a:endParaRPr lang="en-US" dirty="0"/>
          </a:p>
        </p:txBody>
      </p:sp>
      <p:sp>
        <p:nvSpPr>
          <p:cNvPr id="3" name="Content Placeholder 2"/>
          <p:cNvSpPr>
            <a:spLocks noGrp="1"/>
          </p:cNvSpPr>
          <p:nvPr>
            <p:ph idx="1"/>
          </p:nvPr>
        </p:nvSpPr>
        <p:spPr/>
        <p:txBody>
          <a:bodyPr/>
          <a:lstStyle/>
          <a:p>
            <a:r>
              <a:rPr lang="sr-Latn-RS" dirty="0"/>
              <a:t>Slike su </a:t>
            </a:r>
            <a:r>
              <a:rPr lang="sr-Latn-RS" b="1" dirty="0"/>
              <a:t>crtane</a:t>
            </a:r>
            <a:r>
              <a:rPr lang="sr-Latn-RS" dirty="0"/>
              <a:t> na osnovu podataka snimljenih sa DSO (</a:t>
            </a:r>
            <a:r>
              <a:rPr lang="sr-Latn-RS" i="1" dirty="0"/>
              <a:t>digital storage oscilloscop</a:t>
            </a:r>
            <a:r>
              <a:rPr lang="sr-Latn-RS" dirty="0"/>
              <a:t>)</a:t>
            </a:r>
          </a:p>
          <a:p>
            <a:r>
              <a:rPr lang="sr-Latn-RS" dirty="0"/>
              <a:t>Ovaj tip osciloskopa omogućava da se odbirci napona koji se posmatra sačuvaju i naknadno obrađuju (biće reči o tome kasnije)</a:t>
            </a:r>
            <a:endParaRPr lang="en-US" dirty="0"/>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73336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Napon 1</a:t>
            </a:r>
            <a:endParaRPr lang="en-US" dirty="0"/>
          </a:p>
        </p:txBody>
      </p:sp>
      <p:pic>
        <p:nvPicPr>
          <p:cNvPr id="4" name="sig_0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59497" y="3607768"/>
            <a:ext cx="487363" cy="487363"/>
          </a:xfrm>
          <a:prstGeom prst="rect">
            <a:avLst/>
          </a:prstGeom>
        </p:spPr>
      </p:pic>
      <p:pic>
        <p:nvPicPr>
          <p:cNvPr id="6" name="Picture 5"/>
          <p:cNvPicPr>
            <a:picLocks noChangeAspect="1"/>
          </p:cNvPicPr>
          <p:nvPr/>
        </p:nvPicPr>
        <p:blipFill>
          <a:blip r:embed="rId5"/>
          <a:stretch>
            <a:fillRect/>
          </a:stretch>
        </p:blipFill>
        <p:spPr>
          <a:xfrm>
            <a:off x="838200" y="1368250"/>
            <a:ext cx="6197064" cy="4966400"/>
          </a:xfrm>
          <a:prstGeom prst="rect">
            <a:avLst/>
          </a:prstGeom>
        </p:spPr>
      </p:pic>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621031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Napon 2</a:t>
            </a:r>
            <a:endParaRPr lang="en-US" dirty="0"/>
          </a:p>
        </p:txBody>
      </p:sp>
      <p:pic>
        <p:nvPicPr>
          <p:cNvPr id="3" name="Picture 2"/>
          <p:cNvPicPr>
            <a:picLocks noChangeAspect="1"/>
          </p:cNvPicPr>
          <p:nvPr/>
        </p:nvPicPr>
        <p:blipFill>
          <a:blip r:embed="rId4"/>
          <a:stretch>
            <a:fillRect/>
          </a:stretch>
        </p:blipFill>
        <p:spPr>
          <a:xfrm>
            <a:off x="838200" y="1366069"/>
            <a:ext cx="6197064" cy="4966400"/>
          </a:xfrm>
          <a:prstGeom prst="rect">
            <a:avLst/>
          </a:prstGeom>
        </p:spPr>
      </p:pic>
      <p:pic>
        <p:nvPicPr>
          <p:cNvPr id="5" name="sig_0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1525" y="3683968"/>
            <a:ext cx="487363" cy="487363"/>
          </a:xfrm>
          <a:prstGeom prst="rect">
            <a:avLst/>
          </a:prstGeom>
        </p:spPr>
      </p:pic>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910422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sr-Latn-RS" dirty="0"/>
              <a:t>Napon 3</a:t>
            </a:r>
            <a:endParaRPr lang="en-US" dirty="0"/>
          </a:p>
        </p:txBody>
      </p:sp>
      <p:pic>
        <p:nvPicPr>
          <p:cNvPr id="4" name="Picture 3"/>
          <p:cNvPicPr>
            <a:picLocks noChangeAspect="1"/>
          </p:cNvPicPr>
          <p:nvPr/>
        </p:nvPicPr>
        <p:blipFill>
          <a:blip r:embed="rId4"/>
          <a:stretch>
            <a:fillRect/>
          </a:stretch>
        </p:blipFill>
        <p:spPr>
          <a:xfrm>
            <a:off x="838200" y="1358725"/>
            <a:ext cx="6197064" cy="4966400"/>
          </a:xfrm>
          <a:prstGeom prst="rect">
            <a:avLst/>
          </a:prstGeom>
        </p:spPr>
      </p:pic>
      <p:pic>
        <p:nvPicPr>
          <p:cNvPr id="6" name="sig_0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1550" y="3598243"/>
            <a:ext cx="487363" cy="487363"/>
          </a:xfrm>
          <a:prstGeom prst="rect">
            <a:avLst/>
          </a:prstGeom>
        </p:spPr>
      </p:pic>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47857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Vremenski oblik signala</a:t>
            </a:r>
            <a:endParaRPr lang="en-US" dirty="0"/>
          </a:p>
        </p:txBody>
      </p:sp>
      <p:sp>
        <p:nvSpPr>
          <p:cNvPr id="3" name="Content Placeholder 2"/>
          <p:cNvSpPr>
            <a:spLocks noGrp="1"/>
          </p:cNvSpPr>
          <p:nvPr>
            <p:ph idx="1"/>
          </p:nvPr>
        </p:nvSpPr>
        <p:spPr/>
        <p:txBody>
          <a:bodyPr/>
          <a:lstStyle/>
          <a:p>
            <a:r>
              <a:rPr lang="sr-Latn-RS" dirty="0"/>
              <a:t>Sagledali smo da su vremenski oblici signala različiti</a:t>
            </a:r>
          </a:p>
          <a:p>
            <a:r>
              <a:rPr lang="sr-Latn-RS" dirty="0"/>
              <a:t>Kako možemo da izmerimo neke parametre signala koji su nam od interesa (napone u određenim tačkama, periodu…)?</a:t>
            </a:r>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72121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3589</Words>
  <Application>Microsoft Office PowerPoint</Application>
  <PresentationFormat>Widescreen</PresentationFormat>
  <Paragraphs>262</Paragraphs>
  <Slides>49</Slides>
  <Notes>0</Notes>
  <HiddenSlides>0</HiddenSlides>
  <MMClips>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4" baseType="lpstr">
      <vt:lpstr>Arial</vt:lpstr>
      <vt:lpstr>Calibri</vt:lpstr>
      <vt:lpstr>Calibri Light</vt:lpstr>
      <vt:lpstr>Office Theme</vt:lpstr>
      <vt:lpstr>Equation</vt:lpstr>
      <vt:lpstr>Električna merenja</vt:lpstr>
      <vt:lpstr>Vizuelizacija signala (napona)</vt:lpstr>
      <vt:lpstr>Osciloskop</vt:lpstr>
      <vt:lpstr>Primer</vt:lpstr>
      <vt:lpstr>Kako izgledaju vremenski oblici signala?</vt:lpstr>
      <vt:lpstr>Napon 1</vt:lpstr>
      <vt:lpstr>Napon 2</vt:lpstr>
      <vt:lpstr>Napon 3</vt:lpstr>
      <vt:lpstr>Vremenski oblik signala</vt:lpstr>
      <vt:lpstr>Osnovna merenja pomoću osciloskopa</vt:lpstr>
      <vt:lpstr>Osnovni delovi osciloskopa (koje „vidimo“ kao korisnici)</vt:lpstr>
      <vt:lpstr>Ekran osciloskopa</vt:lpstr>
      <vt:lpstr>Kontrole</vt:lpstr>
      <vt:lpstr>Kontrole</vt:lpstr>
      <vt:lpstr>Kontrola naponske ose – analogni osciloskop</vt:lpstr>
      <vt:lpstr>Kontrola naponske ose – digitalni osciloskop</vt:lpstr>
      <vt:lpstr>Kontrola vremenske ose – analogni osciloskop</vt:lpstr>
      <vt:lpstr>Kontrola vremenske ose – digitalni osciloskop</vt:lpstr>
      <vt:lpstr>Merenje – periodični signali</vt:lpstr>
      <vt:lpstr>Primer – slika formirana na digitalnom osciloskopu</vt:lpstr>
      <vt:lpstr>Primer – slika formirana na digitalnom osciloskopu</vt:lpstr>
      <vt:lpstr>Primer – slika formirana na digitalnom osciloskopu</vt:lpstr>
      <vt:lpstr>Primer – slika formirana na digitalnom oscilopu</vt:lpstr>
      <vt:lpstr>Primer – slika formirana na digitalnom osciloskopu</vt:lpstr>
      <vt:lpstr>Primer – slika formirana na digitalnom osciloskopu</vt:lpstr>
      <vt:lpstr>Primer – slika formirana na digitalnom osciloskopu</vt:lpstr>
      <vt:lpstr>Kako se formira slika?</vt:lpstr>
      <vt:lpstr>Kako se formira slika?</vt:lpstr>
      <vt:lpstr>Kako se formira slika?</vt:lpstr>
      <vt:lpstr>Merenje napona</vt:lpstr>
      <vt:lpstr>Merenje napona – podešavanje linije nultog potencijala</vt:lpstr>
      <vt:lpstr>Merenje vremenskih intervala</vt:lpstr>
      <vt:lpstr>Merenje fazne razlike dva prostoperiodična signala iste frekvencije</vt:lpstr>
      <vt:lpstr>Merenje fazne razlike dva prostoperiodična signala iste frekvencije</vt:lpstr>
      <vt:lpstr>Merenje fazne razlike dva prostoperiodična signala iste frekvencije</vt:lpstr>
      <vt:lpstr>Merenje fazne razlike dva prostoperiodična signala iste frekvencije</vt:lpstr>
      <vt:lpstr>Lisažuove (Lissajous) figure</vt:lpstr>
      <vt:lpstr>Lisažuove (Lissajous) figure</vt:lpstr>
      <vt:lpstr>Lisažuove (Lissajous) figure</vt:lpstr>
      <vt:lpstr>Lisažuove (Lissajous) figure, f2/f1=5/3</vt:lpstr>
      <vt:lpstr>Lisažuove (Lissajous) figure, f2/f1=2</vt:lpstr>
      <vt:lpstr>Kako se formira slika?</vt:lpstr>
      <vt:lpstr>Lisažuove (Lissajous) figure, f2/f1=2</vt:lpstr>
      <vt:lpstr>Merenje fazne razlike pomoću Lisažuovih figura</vt:lpstr>
      <vt:lpstr>Merenje fazne razlike pomoću Lisažuovih figura</vt:lpstr>
      <vt:lpstr>Merenje fazne razlike pomoću Lisažuovih figura</vt:lpstr>
      <vt:lpstr>Merenje fazne razlike pomoću Lisažuovih figura</vt:lpstr>
      <vt:lpstr>Kako se meri fazna razlika?</vt:lpstr>
      <vt:lpstr>Pitanja (ukupno 4 poena)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Električna merenja</dc:title>
  <dc:creator>JC</dc:creator>
  <cp:lastModifiedBy>jelena certic</cp:lastModifiedBy>
  <cp:revision>47</cp:revision>
  <dcterms:created xsi:type="dcterms:W3CDTF">2016-10-19T02:16:22Z</dcterms:created>
  <dcterms:modified xsi:type="dcterms:W3CDTF">2024-03-12T16:06:03Z</dcterms:modified>
</cp:coreProperties>
</file>