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14" r:id="rId3"/>
    <p:sldId id="315" r:id="rId4"/>
    <p:sldId id="316" r:id="rId5"/>
    <p:sldId id="317" r:id="rId6"/>
    <p:sldId id="318" r:id="rId7"/>
    <p:sldId id="282" r:id="rId8"/>
    <p:sldId id="289" r:id="rId9"/>
    <p:sldId id="333" r:id="rId10"/>
    <p:sldId id="287" r:id="rId11"/>
    <p:sldId id="290" r:id="rId12"/>
    <p:sldId id="291" r:id="rId13"/>
    <p:sldId id="292" r:id="rId14"/>
    <p:sldId id="283" r:id="rId15"/>
    <p:sldId id="284" r:id="rId16"/>
    <p:sldId id="303" r:id="rId17"/>
    <p:sldId id="304" r:id="rId18"/>
    <p:sldId id="305" r:id="rId19"/>
    <p:sldId id="306" r:id="rId20"/>
    <p:sldId id="307" r:id="rId21"/>
    <p:sldId id="308" r:id="rId22"/>
    <p:sldId id="319" r:id="rId23"/>
    <p:sldId id="320" r:id="rId24"/>
    <p:sldId id="321" r:id="rId25"/>
    <p:sldId id="322" r:id="rId26"/>
    <p:sldId id="336" r:id="rId27"/>
    <p:sldId id="337" r:id="rId28"/>
    <p:sldId id="338" r:id="rId29"/>
    <p:sldId id="339" r:id="rId30"/>
    <p:sldId id="341" r:id="rId31"/>
    <p:sldId id="342" r:id="rId32"/>
    <p:sldId id="344" r:id="rId33"/>
    <p:sldId id="343" r:id="rId34"/>
    <p:sldId id="345" r:id="rId35"/>
    <p:sldId id="347" r:id="rId36"/>
    <p:sldId id="348" r:id="rId37"/>
    <p:sldId id="349" r:id="rId38"/>
    <p:sldId id="350" r:id="rId39"/>
    <p:sldId id="351" r:id="rId40"/>
    <p:sldId id="352" r:id="rId41"/>
    <p:sldId id="356" r:id="rId42"/>
    <p:sldId id="357" r:id="rId43"/>
    <p:sldId id="353" r:id="rId44"/>
    <p:sldId id="354" r:id="rId45"/>
    <p:sldId id="35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7EBF-60FC-4360-A738-340FD0AEA61E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D1653-C93A-4976-916B-F45D4316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pt-BR"/>
              <a:t>Električna merenja – 13e032em/19e052em http://telit.etf.rs/kurs/elektricna-merenja/ http://automatika.etf.rs/sr/13e052em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75B-1937-4E3D-8C86-26B7317A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pt-BR"/>
              <a:t>Električna merenja – 13e032em/19e052em http://telit.etf.rs/kurs/elektricna-merenja/ http://automatika.etf.rs/sr/13e052em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275B-1937-4E3D-8C86-26B7317A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192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Električna merenja – 13e032em/19e052em http://telit.etf.rs/kurs/elektricna-merenja/ http://automatika.etf.rs/sr/13e052em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275B-1937-4E3D-8C86-26B7317A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Elektri</a:t>
            </a:r>
            <a:r>
              <a:rPr lang="sr-Latn-RS" dirty="0"/>
              <a:t>čna merenja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20.03.2024.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1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29" y="1690688"/>
            <a:ext cx="7620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1X </a:t>
            </a:r>
            <a:r>
              <a:rPr lang="en-US" dirty="0" err="1"/>
              <a:t>pode</a:t>
            </a:r>
            <a:r>
              <a:rPr lang="sr-Latn-RS" dirty="0"/>
              <a:t>šavanje osciloskopa 1X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8600" y="4998721"/>
            <a:ext cx="2516777" cy="40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06086" y="5468983"/>
            <a:ext cx="2516777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6320" y="1793966"/>
            <a:ext cx="30654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Osciloskop</a:t>
            </a:r>
          </a:p>
          <a:p>
            <a:r>
              <a:rPr lang="sr-Latn-RS" dirty="0"/>
              <a:t>Ulazna impedansa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20 pF</a:t>
            </a:r>
            <a:endParaRPr lang="en-US" dirty="0"/>
          </a:p>
          <a:p>
            <a:endParaRPr lang="sr-Latn-RS" dirty="0"/>
          </a:p>
          <a:p>
            <a:r>
              <a:rPr lang="sr-Latn-RS" dirty="0"/>
              <a:t>Sonda 1X/10X</a:t>
            </a:r>
          </a:p>
          <a:p>
            <a:r>
              <a:rPr lang="sr-Latn-RS" dirty="0"/>
              <a:t>Priključena na generator povorke impulsa na samom osciloskopu (služi za kompenzaciju sondi)</a:t>
            </a:r>
          </a:p>
          <a:p>
            <a:endParaRPr lang="sr-Latn-RS" dirty="0"/>
          </a:p>
          <a:p>
            <a:r>
              <a:rPr lang="sr-Latn-RS" dirty="0"/>
              <a:t>10X opseg 200MHz</a:t>
            </a:r>
          </a:p>
          <a:p>
            <a:r>
              <a:rPr lang="sr-Latn-RS" dirty="0"/>
              <a:t>Ulazna impedansa (sistema)</a:t>
            </a:r>
          </a:p>
          <a:p>
            <a:r>
              <a:rPr lang="sr-Latn-RS" dirty="0"/>
              <a:t>R=10 M</a:t>
            </a:r>
            <a:r>
              <a:rPr lang="el-GR" dirty="0"/>
              <a:t>Ω</a:t>
            </a:r>
            <a:r>
              <a:rPr lang="sr-Latn-RS" dirty="0"/>
              <a:t>, C=16 pF</a:t>
            </a:r>
          </a:p>
          <a:p>
            <a:endParaRPr lang="sr-Latn-RS" dirty="0"/>
          </a:p>
          <a:p>
            <a:r>
              <a:rPr lang="sr-Latn-RS" dirty="0"/>
              <a:t>1X opseg 6MHz</a:t>
            </a:r>
          </a:p>
          <a:p>
            <a:r>
              <a:rPr lang="sr-Latn-RS" dirty="0"/>
              <a:t>Ulazna impedansa  (sistema)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C=95 pF</a:t>
            </a:r>
          </a:p>
          <a:p>
            <a:endParaRPr lang="sr-Latn-RS" dirty="0"/>
          </a:p>
        </p:txBody>
      </p:sp>
      <p:sp>
        <p:nvSpPr>
          <p:cNvPr id="4" name="Cloud 3"/>
          <p:cNvSpPr/>
          <p:nvPr/>
        </p:nvSpPr>
        <p:spPr>
          <a:xfrm>
            <a:off x="10001251" y="1536791"/>
            <a:ext cx="2114550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TBS1072B-EDU</a:t>
            </a:r>
          </a:p>
        </p:txBody>
      </p:sp>
      <p:sp>
        <p:nvSpPr>
          <p:cNvPr id="9" name="Cloud 8"/>
          <p:cNvSpPr/>
          <p:nvPr/>
        </p:nvSpPr>
        <p:spPr>
          <a:xfrm>
            <a:off x="10391775" y="5121320"/>
            <a:ext cx="1724026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/>
              <a:t>Primer </a:t>
            </a:r>
            <a:r>
              <a:rPr lang="en-US" sz="1200" dirty="0"/>
              <a:t>P2220</a:t>
            </a:r>
            <a:r>
              <a:rPr lang="sr-Latn-RS" sz="1200" dirty="0"/>
              <a:t> </a:t>
            </a:r>
            <a:r>
              <a:rPr lang="en-US" sz="1200" dirty="0"/>
              <a:t>Passive Probe</a:t>
            </a:r>
          </a:p>
        </p:txBody>
      </p:sp>
    </p:spTree>
    <p:extLst>
      <p:ext uri="{BB962C8B-B14F-4D97-AF65-F5344CB8AC3E}">
        <p14:creationId xmlns:p14="http://schemas.microsoft.com/office/powerpoint/2010/main" val="70596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6" y="1698172"/>
            <a:ext cx="7620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1</a:t>
            </a:r>
            <a:r>
              <a:rPr lang="sr-Latn-RS" dirty="0"/>
              <a:t>0</a:t>
            </a:r>
            <a:r>
              <a:rPr lang="en-US" dirty="0"/>
              <a:t>X </a:t>
            </a:r>
            <a:r>
              <a:rPr lang="en-US" dirty="0" err="1"/>
              <a:t>pode</a:t>
            </a:r>
            <a:r>
              <a:rPr lang="sr-Latn-RS" dirty="0"/>
              <a:t>šavanje osciloskopa </a:t>
            </a:r>
            <a:r>
              <a:rPr lang="sr-Latn-RS" dirty="0" err="1"/>
              <a:t>1X</a:t>
            </a:r>
            <a:r>
              <a:rPr lang="sr-Latn-RS" dirty="0"/>
              <a:t> </a:t>
            </a:r>
            <a:r>
              <a:rPr lang="en-US" dirty="0">
                <a:solidFill>
                  <a:srgbClr val="FF0000"/>
                </a:solidFill>
              </a:rPr>
              <a:t>ne</a:t>
            </a:r>
            <a:r>
              <a:rPr lang="sr-Latn-RS" dirty="0">
                <a:solidFill>
                  <a:srgbClr val="FF0000"/>
                </a:solidFill>
              </a:rPr>
              <a:t>kompenzovana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18600" y="4998721"/>
            <a:ext cx="2516777" cy="40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06086" y="5478508"/>
            <a:ext cx="2516777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6320" y="1793966"/>
            <a:ext cx="30654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Osciloskop</a:t>
            </a:r>
          </a:p>
          <a:p>
            <a:r>
              <a:rPr lang="sr-Latn-RS" dirty="0"/>
              <a:t>Ulazna impedansa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20 pF</a:t>
            </a:r>
            <a:endParaRPr lang="en-US" dirty="0"/>
          </a:p>
          <a:p>
            <a:endParaRPr lang="sr-Latn-RS" dirty="0"/>
          </a:p>
          <a:p>
            <a:r>
              <a:rPr lang="sr-Latn-RS" dirty="0"/>
              <a:t>Sonda 1X/10X</a:t>
            </a:r>
          </a:p>
          <a:p>
            <a:r>
              <a:rPr lang="sr-Latn-RS" dirty="0"/>
              <a:t>Priključena na generator povorke impulsa na samom osciloskopu (služi za kompenzaciju sondi)</a:t>
            </a:r>
          </a:p>
          <a:p>
            <a:endParaRPr lang="sr-Latn-RS" dirty="0"/>
          </a:p>
          <a:p>
            <a:r>
              <a:rPr lang="sr-Latn-RS" dirty="0"/>
              <a:t>10X opseg 200MHz</a:t>
            </a:r>
          </a:p>
          <a:p>
            <a:r>
              <a:rPr lang="sr-Latn-RS" dirty="0"/>
              <a:t>Ulazna impedansa (sistema)</a:t>
            </a:r>
          </a:p>
          <a:p>
            <a:r>
              <a:rPr lang="sr-Latn-RS" dirty="0"/>
              <a:t>R=10 M</a:t>
            </a:r>
            <a:r>
              <a:rPr lang="el-GR" dirty="0"/>
              <a:t>Ω</a:t>
            </a:r>
            <a:r>
              <a:rPr lang="sr-Latn-RS" dirty="0"/>
              <a:t>, C=16 pF</a:t>
            </a:r>
          </a:p>
          <a:p>
            <a:endParaRPr lang="sr-Latn-RS" dirty="0"/>
          </a:p>
          <a:p>
            <a:r>
              <a:rPr lang="sr-Latn-RS" dirty="0"/>
              <a:t>1X opseg 6MHz</a:t>
            </a:r>
          </a:p>
          <a:p>
            <a:r>
              <a:rPr lang="sr-Latn-RS" dirty="0"/>
              <a:t>Ulazna </a:t>
            </a:r>
            <a:r>
              <a:rPr lang="sr-Latn-RS" dirty="0" err="1"/>
              <a:t>impedansa</a:t>
            </a:r>
            <a:r>
              <a:rPr lang="sr-Latn-RS" dirty="0"/>
              <a:t>  (sistema)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C=95 pF</a:t>
            </a:r>
          </a:p>
          <a:p>
            <a:endParaRPr lang="sr-Latn-RS" dirty="0"/>
          </a:p>
        </p:txBody>
      </p:sp>
      <p:sp>
        <p:nvSpPr>
          <p:cNvPr id="10" name="Oval 9"/>
          <p:cNvSpPr/>
          <p:nvPr/>
        </p:nvSpPr>
        <p:spPr>
          <a:xfrm>
            <a:off x="566052" y="3577046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75" y="2305730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0001251" y="1536791"/>
            <a:ext cx="2114550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TBS1072B-EDU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DADA10B-0956-44A2-8C6A-FCC83BD9D91D}"/>
              </a:ext>
            </a:extLst>
          </p:cNvPr>
          <p:cNvSpPr/>
          <p:nvPr/>
        </p:nvSpPr>
        <p:spPr>
          <a:xfrm>
            <a:off x="10391775" y="5199018"/>
            <a:ext cx="1724026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/>
              <a:t>Primer </a:t>
            </a:r>
            <a:r>
              <a:rPr lang="en-US" sz="1200" dirty="0"/>
              <a:t>P2220</a:t>
            </a:r>
            <a:r>
              <a:rPr lang="sr-Latn-RS" sz="1200" dirty="0"/>
              <a:t> </a:t>
            </a:r>
            <a:r>
              <a:rPr lang="en-US" sz="1200" dirty="0"/>
              <a:t>Passive Probe</a:t>
            </a:r>
          </a:p>
        </p:txBody>
      </p:sp>
    </p:spTree>
    <p:extLst>
      <p:ext uri="{BB962C8B-B14F-4D97-AF65-F5344CB8AC3E}">
        <p14:creationId xmlns:p14="http://schemas.microsoft.com/office/powerpoint/2010/main" val="301799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3" y="1690688"/>
            <a:ext cx="7620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1</a:t>
            </a:r>
            <a:r>
              <a:rPr lang="sr-Latn-RS" dirty="0"/>
              <a:t>0</a:t>
            </a:r>
            <a:r>
              <a:rPr lang="en-US" dirty="0"/>
              <a:t>X </a:t>
            </a:r>
            <a:r>
              <a:rPr lang="en-US" dirty="0" err="1"/>
              <a:t>pode</a:t>
            </a:r>
            <a:r>
              <a:rPr lang="sr-Latn-RS" dirty="0"/>
              <a:t>šavanje osciloskopa </a:t>
            </a:r>
            <a:r>
              <a:rPr lang="sr-Latn-RS" dirty="0" err="1"/>
              <a:t>1X</a:t>
            </a:r>
            <a:r>
              <a:rPr lang="sr-Latn-RS" dirty="0"/>
              <a:t> </a:t>
            </a:r>
            <a:r>
              <a:rPr lang="en-US" dirty="0">
                <a:solidFill>
                  <a:srgbClr val="FF0000"/>
                </a:solidFill>
              </a:rPr>
              <a:t>ne</a:t>
            </a:r>
            <a:r>
              <a:rPr lang="sr-Latn-RS" dirty="0">
                <a:solidFill>
                  <a:srgbClr val="FF0000"/>
                </a:solidFill>
              </a:rPr>
              <a:t>kompenzovana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6320" y="1793966"/>
            <a:ext cx="30654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Osciloskop</a:t>
            </a:r>
          </a:p>
          <a:p>
            <a:r>
              <a:rPr lang="sr-Latn-RS" dirty="0"/>
              <a:t>Ulazna impedansa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20 pF</a:t>
            </a:r>
            <a:endParaRPr lang="en-US" dirty="0"/>
          </a:p>
          <a:p>
            <a:endParaRPr lang="sr-Latn-RS" dirty="0"/>
          </a:p>
          <a:p>
            <a:r>
              <a:rPr lang="sr-Latn-RS" dirty="0"/>
              <a:t>Sonda 1X/10X</a:t>
            </a:r>
          </a:p>
          <a:p>
            <a:r>
              <a:rPr lang="sr-Latn-RS" dirty="0"/>
              <a:t>Priključena na generator povorke impulsa na samom osciloskopu (služi za kompenzaciju sondi)</a:t>
            </a:r>
          </a:p>
          <a:p>
            <a:endParaRPr lang="sr-Latn-RS" dirty="0"/>
          </a:p>
          <a:p>
            <a:r>
              <a:rPr lang="sr-Latn-RS" dirty="0"/>
              <a:t>10X opseg 200MHz</a:t>
            </a:r>
          </a:p>
          <a:p>
            <a:r>
              <a:rPr lang="sr-Latn-RS" dirty="0"/>
              <a:t>Ulazna impedansa (sistema)</a:t>
            </a:r>
          </a:p>
          <a:p>
            <a:r>
              <a:rPr lang="sr-Latn-RS" dirty="0"/>
              <a:t>R=10 M</a:t>
            </a:r>
            <a:r>
              <a:rPr lang="el-GR" dirty="0"/>
              <a:t>Ω</a:t>
            </a:r>
            <a:r>
              <a:rPr lang="sr-Latn-RS" dirty="0"/>
              <a:t>, C=16 pF</a:t>
            </a:r>
          </a:p>
          <a:p>
            <a:endParaRPr lang="sr-Latn-RS" dirty="0"/>
          </a:p>
          <a:p>
            <a:r>
              <a:rPr lang="sr-Latn-RS" dirty="0"/>
              <a:t>1X opseg 6MHz</a:t>
            </a:r>
          </a:p>
          <a:p>
            <a:r>
              <a:rPr lang="sr-Latn-RS"/>
              <a:t>Ulazna impedansa  (sistema)</a:t>
            </a:r>
            <a:endParaRPr lang="sr-Latn-RS" dirty="0"/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C=95 pF</a:t>
            </a:r>
          </a:p>
          <a:p>
            <a:endParaRPr lang="sr-Latn-RS" dirty="0"/>
          </a:p>
        </p:txBody>
      </p:sp>
      <p:sp>
        <p:nvSpPr>
          <p:cNvPr id="9" name="Oval 8"/>
          <p:cNvSpPr/>
          <p:nvPr/>
        </p:nvSpPr>
        <p:spPr>
          <a:xfrm>
            <a:off x="818600" y="4998721"/>
            <a:ext cx="2516777" cy="40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6086" y="5478508"/>
            <a:ext cx="2516777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6052" y="3529421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75" y="2448605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0001251" y="1536791"/>
            <a:ext cx="2114550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TBS1072B-EDU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8E85B20-77AF-4439-890A-1747CFD77135}"/>
              </a:ext>
            </a:extLst>
          </p:cNvPr>
          <p:cNvSpPr/>
          <p:nvPr/>
        </p:nvSpPr>
        <p:spPr>
          <a:xfrm>
            <a:off x="10391775" y="5121320"/>
            <a:ext cx="1724026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/>
              <a:t>Primer </a:t>
            </a:r>
            <a:r>
              <a:rPr lang="en-US" sz="1200" dirty="0"/>
              <a:t>P2220</a:t>
            </a:r>
            <a:r>
              <a:rPr lang="sr-Latn-RS" sz="1200" dirty="0"/>
              <a:t> </a:t>
            </a:r>
            <a:r>
              <a:rPr lang="en-US" sz="1200" dirty="0"/>
              <a:t>Passive Probe</a:t>
            </a:r>
          </a:p>
        </p:txBody>
      </p:sp>
    </p:spTree>
    <p:extLst>
      <p:ext uri="{BB962C8B-B14F-4D97-AF65-F5344CB8AC3E}">
        <p14:creationId xmlns:p14="http://schemas.microsoft.com/office/powerpoint/2010/main" val="263596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9" y="1692722"/>
            <a:ext cx="7620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1</a:t>
            </a:r>
            <a:r>
              <a:rPr lang="sr-Latn-RS" dirty="0"/>
              <a:t>0</a:t>
            </a:r>
            <a:r>
              <a:rPr lang="en-US" dirty="0"/>
              <a:t>X </a:t>
            </a:r>
            <a:r>
              <a:rPr lang="en-US" dirty="0" err="1"/>
              <a:t>pode</a:t>
            </a:r>
            <a:r>
              <a:rPr lang="sr-Latn-RS" dirty="0"/>
              <a:t>šavanje osciloskopa 1X </a:t>
            </a:r>
            <a:r>
              <a:rPr lang="sr-Latn-RS" dirty="0">
                <a:solidFill>
                  <a:srgbClr val="FF0000"/>
                </a:solidFill>
              </a:rPr>
              <a:t>kompenzovana (compensated)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6320" y="1793966"/>
            <a:ext cx="30654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Osciloskop</a:t>
            </a:r>
          </a:p>
          <a:p>
            <a:r>
              <a:rPr lang="sr-Latn-RS" dirty="0"/>
              <a:t>Ulazna impedansa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20 pF</a:t>
            </a:r>
            <a:endParaRPr lang="en-US" dirty="0"/>
          </a:p>
          <a:p>
            <a:endParaRPr lang="sr-Latn-RS" dirty="0"/>
          </a:p>
          <a:p>
            <a:r>
              <a:rPr lang="sr-Latn-RS" dirty="0"/>
              <a:t>Sonda 1X/10X</a:t>
            </a:r>
          </a:p>
          <a:p>
            <a:r>
              <a:rPr lang="sr-Latn-RS" dirty="0"/>
              <a:t>Priključena na generator povorke impulsa na samom osciloskopu (služi za kompenzaciju sondi)</a:t>
            </a:r>
          </a:p>
          <a:p>
            <a:endParaRPr lang="sr-Latn-RS" dirty="0"/>
          </a:p>
          <a:p>
            <a:r>
              <a:rPr lang="sr-Latn-RS" dirty="0"/>
              <a:t>10X opseg 200MHz</a:t>
            </a:r>
          </a:p>
          <a:p>
            <a:r>
              <a:rPr lang="sr-Latn-RS" dirty="0"/>
              <a:t>Ulazna impedansa (sistema)</a:t>
            </a:r>
          </a:p>
          <a:p>
            <a:r>
              <a:rPr lang="sr-Latn-RS" dirty="0"/>
              <a:t>R=10 M</a:t>
            </a:r>
            <a:r>
              <a:rPr lang="el-GR" dirty="0"/>
              <a:t>Ω</a:t>
            </a:r>
            <a:r>
              <a:rPr lang="sr-Latn-RS" dirty="0"/>
              <a:t>, C=16 pF</a:t>
            </a:r>
          </a:p>
          <a:p>
            <a:endParaRPr lang="sr-Latn-RS" dirty="0"/>
          </a:p>
          <a:p>
            <a:r>
              <a:rPr lang="sr-Latn-RS" dirty="0"/>
              <a:t>1X opseg 6MHz</a:t>
            </a:r>
          </a:p>
          <a:p>
            <a:r>
              <a:rPr lang="sr-Latn-RS" dirty="0"/>
              <a:t>Ulazna </a:t>
            </a:r>
            <a:r>
              <a:rPr lang="sr-Latn-RS" dirty="0" err="1"/>
              <a:t>impedansa</a:t>
            </a:r>
            <a:r>
              <a:rPr lang="sr-Latn-RS" dirty="0"/>
              <a:t>  (sistema)</a:t>
            </a:r>
          </a:p>
          <a:p>
            <a:r>
              <a:rPr lang="sr-Latn-RS" dirty="0"/>
              <a:t>R=1 M</a:t>
            </a:r>
            <a:r>
              <a:rPr lang="el-GR" dirty="0"/>
              <a:t>Ω</a:t>
            </a:r>
            <a:r>
              <a:rPr lang="sr-Latn-RS" dirty="0"/>
              <a:t>, C=95 pF</a:t>
            </a:r>
          </a:p>
          <a:p>
            <a:endParaRPr lang="sr-Latn-RS" dirty="0"/>
          </a:p>
        </p:txBody>
      </p:sp>
      <p:sp>
        <p:nvSpPr>
          <p:cNvPr id="9" name="Oval 8"/>
          <p:cNvSpPr/>
          <p:nvPr/>
        </p:nvSpPr>
        <p:spPr>
          <a:xfrm>
            <a:off x="818600" y="4998721"/>
            <a:ext cx="2516777" cy="40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6086" y="5478508"/>
            <a:ext cx="2516777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6052" y="3577046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75" y="2305730"/>
            <a:ext cx="6531434" cy="330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0001251" y="1536791"/>
            <a:ext cx="2114550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TBS1072B-EDU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8918EB3-C607-4B83-B121-96F4255354DC}"/>
              </a:ext>
            </a:extLst>
          </p:cNvPr>
          <p:cNvSpPr/>
          <p:nvPr/>
        </p:nvSpPr>
        <p:spPr>
          <a:xfrm>
            <a:off x="10391775" y="5121320"/>
            <a:ext cx="1724026" cy="695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/>
              <a:t>Primer </a:t>
            </a:r>
            <a:r>
              <a:rPr lang="en-US" sz="1200" dirty="0"/>
              <a:t>P2220</a:t>
            </a:r>
            <a:r>
              <a:rPr lang="sr-Latn-RS" sz="1200" dirty="0"/>
              <a:t> </a:t>
            </a:r>
            <a:r>
              <a:rPr lang="en-US" sz="1200" dirty="0"/>
              <a:t>Passive Probe</a:t>
            </a:r>
          </a:p>
        </p:txBody>
      </p:sp>
    </p:spTree>
    <p:extLst>
      <p:ext uri="{BB962C8B-B14F-4D97-AF65-F5344CB8AC3E}">
        <p14:creationId xmlns:p14="http://schemas.microsoft.com/office/powerpoint/2010/main" val="9003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Uzemljenje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Merenje napona između dve proizvoljne tačke u kolu, po pravilu, nije moguće korišćenjem samo jednog kanala na do sada opisan način</a:t>
            </a:r>
          </a:p>
          <a:p>
            <a:r>
              <a:rPr lang="sr-Latn-RS" dirty="0"/>
              <a:t>Osciloskop (koji se napaja iz mreže) je, po pravilu uzemljen, i na potencijal uzemljena su povezani priključci za referentni potencijal oba kanala</a:t>
            </a:r>
          </a:p>
          <a:p>
            <a:r>
              <a:rPr lang="sr-Latn-RS" dirty="0"/>
              <a:t>Napon između neke dve tačke u kolu (od kojih nijedna nije na referentnom potencijalu) ne može se meriti direktno (može doći do oštećenja osciloskopa, delova kola a, u najboljem slučaju, rezultat merenja nije tačan)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Uzemljenje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Napon se može meriti kao razlika potencijala, pri čemu se oba kanala koriste za merenje</a:t>
            </a:r>
          </a:p>
          <a:p>
            <a:r>
              <a:rPr lang="sr-Latn-RS" dirty="0"/>
              <a:t>Na kanalu 1 i kanalu 2 posmatraju se potencijali tačaka u kolu između kojih merimo napon</a:t>
            </a:r>
          </a:p>
          <a:p>
            <a:r>
              <a:rPr lang="sr-Latn-RS" dirty="0"/>
              <a:t>Napon se dobija kao razlika potencijala, tako što se jedan od kanala invertuje pa se iskoristi opcija da se na osciloskopu prikazuje zbir signala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28922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 Sl. 1 </a:t>
            </a:r>
            <a:r>
              <a:rPr lang="en-US" dirty="0" err="1"/>
              <a:t>prikazan</a:t>
            </a:r>
            <a:r>
              <a:rPr lang="en-US" dirty="0"/>
              <a:t> je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en-US" dirty="0" err="1"/>
              <a:t>digitalnog</a:t>
            </a:r>
            <a:r>
              <a:rPr lang="en-US" dirty="0"/>
              <a:t> </a:t>
            </a:r>
            <a:r>
              <a:rPr lang="en-US" dirty="0" err="1"/>
              <a:t>osciloskopa</a:t>
            </a:r>
            <a:r>
              <a:rPr lang="en-US" dirty="0"/>
              <a:t>. Na </a:t>
            </a:r>
            <a:r>
              <a:rPr lang="en-US" dirty="0" err="1"/>
              <a:t>kanal</a:t>
            </a:r>
            <a:r>
              <a:rPr lang="en-US" dirty="0"/>
              <a:t> 1 (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posmatra</a:t>
            </a:r>
            <a:r>
              <a:rPr lang="en-US" dirty="0"/>
              <a:t>) </a:t>
            </a:r>
            <a:r>
              <a:rPr lang="en-US" dirty="0" err="1"/>
              <a:t>dovodi</a:t>
            </a:r>
            <a:r>
              <a:rPr lang="en-US" dirty="0"/>
              <a:t> se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):   </a:t>
            </a:r>
            <a:endParaRPr lang="sr-Cyrl-RS" dirty="0"/>
          </a:p>
          <a:p>
            <a:pPr marL="342900" indent="-342900">
              <a:buAutoNum type="arabicPeriod"/>
            </a:pPr>
            <a:endParaRPr lang="sr-Latn-RS" dirty="0"/>
          </a:p>
          <a:p>
            <a:pPr marL="342900" indent="-342900">
              <a:buAutoNum type="arabicPeriod"/>
            </a:pPr>
            <a:endParaRPr lang="sr-Latn-RS" dirty="0"/>
          </a:p>
          <a:p>
            <a:pPr marL="342900" indent="-342900">
              <a:buAutoNum type="arabicPeriod"/>
            </a:pPr>
            <a:endParaRPr lang="sr-Cyrl-RS" dirty="0"/>
          </a:p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dirty="0"/>
              <a:t>=50 µs, </a:t>
            </a:r>
            <a:r>
              <a:rPr lang="en-US" i="1" dirty="0" err="1"/>
              <a:t>k</a:t>
            </a:r>
            <a:r>
              <a:rPr lang="en-US" i="1" baseline="-25000" dirty="0" err="1"/>
              <a:t>y</a:t>
            </a:r>
            <a:r>
              <a:rPr lang="en-US" dirty="0"/>
              <a:t>=500 mV. </a:t>
            </a:r>
            <a:r>
              <a:rPr lang="en-US" dirty="0" err="1"/>
              <a:t>Strelica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podešeni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nule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. </a:t>
            </a:r>
          </a:p>
          <a:p>
            <a:r>
              <a:rPr lang="en-US" dirty="0"/>
              <a:t>a)</a:t>
            </a:r>
            <a:r>
              <a:rPr lang="sr-Cyrl-RS" dirty="0"/>
              <a:t> </a:t>
            </a: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Sl. 1,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AC.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  <a:p>
            <a:r>
              <a:rPr lang="en-US" dirty="0"/>
              <a:t>b)</a:t>
            </a:r>
            <a:r>
              <a:rPr lang="sr-Cyrl-RS" dirty="0"/>
              <a:t> </a:t>
            </a: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Sl. 1,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DC.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  <a:p>
            <a:r>
              <a:rPr lang="en-US" dirty="0"/>
              <a:t>c)</a:t>
            </a:r>
            <a:r>
              <a:rPr lang="sr-Cyrl-RS" dirty="0"/>
              <a:t> </a:t>
            </a:r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ekranu</a:t>
            </a:r>
            <a:r>
              <a:rPr lang="en-US" dirty="0"/>
              <a:t> </a:t>
            </a:r>
            <a:r>
              <a:rPr lang="en-US" dirty="0" err="1"/>
              <a:t>osciloskopa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postavci</a:t>
            </a:r>
            <a:r>
              <a:rPr lang="en-US" dirty="0"/>
              <a:t> </a:t>
            </a:r>
            <a:r>
              <a:rPr lang="en-US" dirty="0" err="1"/>
              <a:t>zadatka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DC,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pod b)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=500 mV.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1096" imgH="2917690" progId="Visio.Drawing.15">
                  <p:embed/>
                </p:oleObj>
              </mc:Choice>
              <mc:Fallback>
                <p:oleObj name="Visio" r:id="rId2" imgW="4001096" imgH="2917690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98492" y="2056266"/>
          <a:ext cx="4466044" cy="70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15806" progId="Equation.DSMT4">
                  <p:embed/>
                </p:oleObj>
              </mc:Choice>
              <mc:Fallback>
                <p:oleObj name="Equation" r:id="rId4" imgW="1345616" imgH="215806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92" y="2056266"/>
                        <a:ext cx="4466044" cy="705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96216" y="1713413"/>
            <a:ext cx="503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Delovi zadatka a) i b) su međusobno nezavisni.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1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r>
              <a:rPr lang="en-US" dirty="0"/>
              <a:t> – re</a:t>
            </a:r>
            <a:r>
              <a:rPr lang="sr-Latn-RS" dirty="0"/>
              <a:t>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938" y="274197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i="1" baseline="-25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=50 µs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=500 mV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Strelica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pokazuje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podešeni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kanal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1096" imgH="2917690" progId="Visio.Drawing.15">
                  <p:embed/>
                </p:oleObj>
              </mc:Choice>
              <mc:Fallback>
                <p:oleObj name="Visio" r:id="rId2" imgW="4001096" imgH="2917690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895703" y="4075611"/>
            <a:ext cx="949234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3797943"/>
            <a:ext cx="492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Nivo nule – znači da se naponi mere u odnosu na taj nivo (u konrektnom slučaju, u odnosu na središnju liniju „po vertikali“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62949" y="4650376"/>
            <a:ext cx="557349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12183" y="3379597"/>
            <a:ext cx="0" cy="5577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8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r>
              <a:rPr lang="en-US" dirty="0"/>
              <a:t> – re</a:t>
            </a:r>
            <a:r>
              <a:rPr lang="sr-Latn-RS" dirty="0"/>
              <a:t>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510768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i="1" baseline="-25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=50 µs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=500 mV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Strelica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pokazuje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podešeni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kanal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1096" imgH="2917690" progId="Visio.Drawing.15">
                  <p:embed/>
                </p:oleObj>
              </mc:Choice>
              <mc:Fallback>
                <p:oleObj name="Visio" r:id="rId2" imgW="4001096" imgH="2917690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895703" y="4075611"/>
            <a:ext cx="949234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262949" y="4650376"/>
            <a:ext cx="557349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12183" y="3379597"/>
            <a:ext cx="0" cy="5577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4138" y="1689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a)</a:t>
            </a:r>
            <a:r>
              <a:rPr lang="sr-Cyrl-RS" dirty="0"/>
              <a:t> </a:t>
            </a: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Sl. 1,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AC.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4138" y="2335892"/>
          <a:ext cx="3984987" cy="62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15806" progId="Equation.DSMT4">
                  <p:embed/>
                </p:oleObj>
              </mc:Choice>
              <mc:Fallback>
                <p:oleObj name="Equation" r:id="rId4" imgW="1345616" imgH="215806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38" y="2335892"/>
                        <a:ext cx="3984987" cy="62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04949" y="2942216"/>
            <a:ext cx="5621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Kada je preklopnik u AC položaju, signal se, pre pojačavača, propušta kroz filtar koji bi trebalo da idealno ukloni </a:t>
            </a:r>
            <a:r>
              <a:rPr lang="sr-Latn-RS" b="1" dirty="0"/>
              <a:t>jednosmernu</a:t>
            </a:r>
            <a:r>
              <a:rPr lang="sr-Latn-RS" dirty="0"/>
              <a:t> komponentu.</a:t>
            </a:r>
          </a:p>
          <a:p>
            <a:r>
              <a:rPr lang="sr-Latn-RS" dirty="0"/>
              <a:t>Kako filtar nije idealan, komponente signala niskih frekvencija su delimično potisnute.</a:t>
            </a:r>
          </a:p>
          <a:p>
            <a:r>
              <a:rPr lang="sr-Latn-RS" dirty="0"/>
              <a:t>Pretpostavka je da je frekvencija naizmenične komponente signala koji posmatramo „dovoljno velika“ da nas neidealnost filtra ne zanima.</a:t>
            </a:r>
          </a:p>
          <a:p>
            <a:endParaRPr lang="sr-Latn-RS" dirty="0"/>
          </a:p>
          <a:p>
            <a:r>
              <a:rPr lang="sr-Latn-RS" dirty="0"/>
              <a:t>S obzirom na postavku zadatka, mi u AC položaju </a:t>
            </a:r>
            <a:r>
              <a:rPr lang="sr-Latn-RS" b="1" dirty="0"/>
              <a:t>ne možemo ništa da zaključimo</a:t>
            </a:r>
            <a:r>
              <a:rPr lang="sr-Latn-RS" dirty="0"/>
              <a:t> o jednosmernoj (srednjoj) vrednosti signala </a:t>
            </a:r>
            <a:r>
              <a:rPr lang="sr-Latn-RS" i="1" dirty="0"/>
              <a:t>X</a:t>
            </a:r>
            <a:r>
              <a:rPr lang="sr-Latn-R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022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r>
              <a:rPr lang="en-US" dirty="0"/>
              <a:t> – re</a:t>
            </a:r>
            <a:r>
              <a:rPr lang="sr-Latn-RS" dirty="0"/>
              <a:t>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510768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i="1" baseline="-25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=50 µs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=500 mV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Strelica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pokazuje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podešeni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kanal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1096" imgH="2917690" progId="Visio.Drawing.15">
                  <p:embed/>
                </p:oleObj>
              </mc:Choice>
              <mc:Fallback>
                <p:oleObj name="Visio" r:id="rId2" imgW="4001096" imgH="2917690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895703" y="4075611"/>
            <a:ext cx="949234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262949" y="4650376"/>
            <a:ext cx="557349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12183" y="3379597"/>
            <a:ext cx="0" cy="5577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4138" y="1689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a)</a:t>
            </a:r>
            <a:r>
              <a:rPr lang="sr-Cyrl-RS" dirty="0"/>
              <a:t> </a:t>
            </a: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Sl. 1,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AC.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4138" y="2335892"/>
          <a:ext cx="3984987" cy="62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15806" progId="Equation.DSMT4">
                  <p:embed/>
                </p:oleObj>
              </mc:Choice>
              <mc:Fallback>
                <p:oleObj name="Equation" r:id="rId4" imgW="1345616" imgH="215806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38" y="2335892"/>
                        <a:ext cx="3984987" cy="62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4137" y="3411202"/>
            <a:ext cx="5621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/>
              <a:t>Ostale tražene parametre praktično samo „pročitamo sa slike“</a:t>
            </a:r>
          </a:p>
          <a:p>
            <a:endParaRPr lang="sr-Latn-RS" sz="2400" dirty="0"/>
          </a:p>
          <a:p>
            <a:r>
              <a:rPr lang="sr-Latn-RS" sz="2400" i="1" dirty="0"/>
              <a:t>X</a:t>
            </a:r>
            <a:r>
              <a:rPr lang="sr-Latn-RS" sz="2400" baseline="-25000" dirty="0"/>
              <a:t>1</a:t>
            </a:r>
            <a:r>
              <a:rPr lang="sr-Latn-RS" sz="2400" dirty="0"/>
              <a:t>=2.2div*</a:t>
            </a:r>
            <a:r>
              <a:rPr lang="sr-Latn-RS" sz="2400" i="1" dirty="0"/>
              <a:t>k</a:t>
            </a:r>
            <a:r>
              <a:rPr lang="sr-Latn-RS" sz="2400" i="1" baseline="-25000" dirty="0"/>
              <a:t>y</a:t>
            </a:r>
            <a:r>
              <a:rPr lang="sr-Latn-RS" sz="2400" dirty="0"/>
              <a:t>=2.2div*0.5V/div=1.1V</a:t>
            </a:r>
          </a:p>
          <a:p>
            <a:r>
              <a:rPr lang="sr-Latn-RS" sz="2400" i="1" dirty="0"/>
              <a:t>T</a:t>
            </a:r>
            <a:r>
              <a:rPr lang="sr-Latn-RS" sz="2400" dirty="0"/>
              <a:t>=4div*</a:t>
            </a:r>
            <a:r>
              <a:rPr lang="sr-Latn-RS" sz="2400" i="1" dirty="0"/>
              <a:t>k</a:t>
            </a:r>
            <a:r>
              <a:rPr lang="sr-Latn-RS" sz="2400" i="1" baseline="-25000" dirty="0"/>
              <a:t>x</a:t>
            </a:r>
            <a:r>
              <a:rPr lang="sr-Latn-RS" sz="2400" dirty="0"/>
              <a:t>=4div*50</a:t>
            </a:r>
            <a:r>
              <a:rPr lang="en-US" sz="2400" dirty="0"/>
              <a:t>µs</a:t>
            </a:r>
            <a:r>
              <a:rPr lang="sr-Latn-RS" sz="2400" dirty="0"/>
              <a:t>/div=200</a:t>
            </a:r>
            <a:r>
              <a:rPr lang="en-US" sz="2400" dirty="0"/>
              <a:t>µs</a:t>
            </a:r>
            <a:endParaRPr lang="sr-Latn-RS" sz="2400" dirty="0"/>
          </a:p>
          <a:p>
            <a:r>
              <a:rPr lang="sr-Latn-RS" sz="2400" i="1" dirty="0"/>
              <a:t>f</a:t>
            </a:r>
            <a:r>
              <a:rPr lang="sr-Latn-RS" sz="2400" dirty="0"/>
              <a:t>=1/</a:t>
            </a:r>
            <a:r>
              <a:rPr lang="sr-Latn-RS" sz="2400" i="1" dirty="0"/>
              <a:t>T</a:t>
            </a:r>
            <a:r>
              <a:rPr lang="sr-Latn-RS" sz="2400" dirty="0"/>
              <a:t>=5000Hz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353550" y="3270215"/>
            <a:ext cx="571501" cy="1145411"/>
          </a:xfrm>
          <a:prstGeom prst="rightBrac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7515223" y="4580836"/>
            <a:ext cx="571501" cy="205739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„Čitanje“ slike</a:t>
            </a:r>
            <a:r>
              <a:rPr lang="en-US" dirty="0"/>
              <a:t> – </a:t>
            </a:r>
            <a:r>
              <a:rPr lang="en-US" dirty="0" err="1"/>
              <a:t>spektralna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</a:t>
            </a:r>
            <a:r>
              <a:rPr lang="en-US" dirty="0" err="1"/>
              <a:t>ob</a:t>
            </a:r>
            <a:r>
              <a:rPr lang="sr-Latn-RS" dirty="0"/>
              <a:t>z</a:t>
            </a:r>
            <a:r>
              <a:rPr lang="en-US" dirty="0" err="1"/>
              <a:t>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sr-Latn-RS" dirty="0"/>
              <a:t>da se u memoriji digitalnog osciloskopa čuvaju odbirci signala, sve što podleže digitalnoj obradi signala može da se sračuna i na osciloskopu</a:t>
            </a:r>
          </a:p>
          <a:p>
            <a:r>
              <a:rPr lang="sr-Latn-RS" dirty="0"/>
              <a:t>Jedna od važnih procedura u obradi signala je procena spektra, što se praktično realizuje primenom Diskretne Furijeove transformacije</a:t>
            </a:r>
          </a:p>
        </p:txBody>
      </p:sp>
    </p:spTree>
    <p:extLst>
      <p:ext uri="{BB962C8B-B14F-4D97-AF65-F5344CB8AC3E}">
        <p14:creationId xmlns:p14="http://schemas.microsoft.com/office/powerpoint/2010/main" val="26787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r>
              <a:rPr lang="en-US" dirty="0"/>
              <a:t> – re</a:t>
            </a:r>
            <a:r>
              <a:rPr lang="sr-Latn-RS" dirty="0"/>
              <a:t>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510768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i="1" baseline="-25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=50 µs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=500 mV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Strelica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pokazuje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podešeni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kanal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1096" imgH="2917690" progId="Visio.Drawing.15">
                  <p:embed/>
                </p:oleObj>
              </mc:Choice>
              <mc:Fallback>
                <p:oleObj name="Visio" r:id="rId2" imgW="4001096" imgH="2917690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895703" y="4075611"/>
            <a:ext cx="949234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262949" y="4650376"/>
            <a:ext cx="557349" cy="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12183" y="3379597"/>
            <a:ext cx="0" cy="5577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9353550" y="3270215"/>
            <a:ext cx="571501" cy="1145411"/>
          </a:xfrm>
          <a:prstGeom prst="rightBrac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7515223" y="4580836"/>
            <a:ext cx="571501" cy="205739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66" y="3379597"/>
            <a:ext cx="5621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Kada je preklopnik u DC položaju, na ekranu se vidi signal koji se dovodi na priključke (ukupan signal bez ikakvih obrada)</a:t>
            </a:r>
          </a:p>
          <a:p>
            <a:endParaRPr lang="sr-Latn-RS" dirty="0"/>
          </a:p>
          <a:p>
            <a:r>
              <a:rPr lang="sr-Latn-RS" dirty="0"/>
              <a:t>S obzirom na postavku zadatka, mi u DC položaju </a:t>
            </a:r>
            <a:r>
              <a:rPr lang="sr-Latn-RS" b="1" dirty="0"/>
              <a:t>možemo da zaključimo</a:t>
            </a:r>
            <a:r>
              <a:rPr lang="sr-Latn-RS" dirty="0"/>
              <a:t> da je jednosmerna (srednja) vrednost signala </a:t>
            </a:r>
            <a:r>
              <a:rPr lang="sr-Latn-RS" i="1" dirty="0"/>
              <a:t>X</a:t>
            </a:r>
            <a:r>
              <a:rPr lang="sr-Latn-RS" baseline="-25000" dirty="0"/>
              <a:t>0</a:t>
            </a:r>
            <a:r>
              <a:rPr lang="sr-Latn-RS" dirty="0"/>
              <a:t>=0.</a:t>
            </a:r>
          </a:p>
          <a:p>
            <a:endParaRPr lang="sr-Latn-RS" dirty="0"/>
          </a:p>
          <a:p>
            <a:r>
              <a:rPr lang="sr-Latn-RS" dirty="0"/>
              <a:t>Vrednosti za ostale parametre signala određuju se na isti način kao pod a) i imaju iste vrednosti.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138" y="1689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b) </a:t>
            </a: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Sl. 1,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DC.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4138" y="2419289"/>
          <a:ext cx="3984987" cy="62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15806" progId="Equation.DSMT4">
                  <p:embed/>
                </p:oleObj>
              </mc:Choice>
              <mc:Fallback>
                <p:oleObj name="Equation" r:id="rId4" imgW="1345616" imgH="215806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38" y="2419289"/>
                        <a:ext cx="3984987" cy="62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4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r>
              <a:rPr lang="en-US" dirty="0"/>
              <a:t> – re</a:t>
            </a:r>
            <a:r>
              <a:rPr lang="sr-Latn-RS" dirty="0"/>
              <a:t>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510768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Poznato</a:t>
            </a:r>
            <a:r>
              <a:rPr lang="en-US" dirty="0"/>
              <a:t> je: </a:t>
            </a:r>
            <a:r>
              <a:rPr lang="en-US" b="1" i="1" dirty="0" err="1">
                <a:solidFill>
                  <a:srgbClr val="0070C0"/>
                </a:solidFill>
              </a:rPr>
              <a:t>k</a:t>
            </a:r>
            <a:r>
              <a:rPr lang="en-US" b="1" i="1" baseline="-25000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=50 µs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i="1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=500 mV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Strelica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pokazuje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podešeni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kanal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35338" y="2335892"/>
          <a:ext cx="5703797" cy="4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92738" imgH="2903386" progId="Visio.Drawing.15">
                  <p:embed/>
                </p:oleObj>
              </mc:Choice>
              <mc:Fallback>
                <p:oleObj name="Visio" r:id="rId2" imgW="3992738" imgH="2903386" progId="Visio.Drawing.15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338" y="2335892"/>
                        <a:ext cx="5703797" cy="4159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895703" y="4075611"/>
            <a:ext cx="949234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138" y="16899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c)</a:t>
            </a:r>
            <a:r>
              <a:rPr lang="sr-Cyrl-RS" dirty="0"/>
              <a:t> </a:t>
            </a:r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ekranu</a:t>
            </a:r>
            <a:r>
              <a:rPr lang="en-US" dirty="0"/>
              <a:t> </a:t>
            </a:r>
            <a:r>
              <a:rPr lang="en-US" dirty="0" err="1"/>
              <a:t>osciloskopa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postavci</a:t>
            </a:r>
            <a:r>
              <a:rPr lang="en-US" dirty="0"/>
              <a:t> </a:t>
            </a:r>
            <a:r>
              <a:rPr lang="en-US" dirty="0" err="1"/>
              <a:t>zadatka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kontrola</a:t>
            </a:r>
            <a:r>
              <a:rPr lang="en-US" dirty="0"/>
              <a:t> AC/DC/GND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DC,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pod b)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=500 mV. </a:t>
            </a:r>
            <a:r>
              <a:rPr lang="en-US" dirty="0" err="1"/>
              <a:t>Obrazložiti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0245" y="2937206"/>
          <a:ext cx="3984987" cy="62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15806" progId="Equation.DSMT4">
                  <p:embed/>
                </p:oleObj>
              </mc:Choice>
              <mc:Fallback>
                <p:oleObj name="Equation" r:id="rId4" imgW="1345616" imgH="215806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45" y="2937206"/>
                        <a:ext cx="3984987" cy="62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04949" y="3613539"/>
            <a:ext cx="5621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Kada je preklopnik u DC položaju, na ekranu se vidi signal koji se dovodi na priključke (ukupan signal bez ikakvih obrada)</a:t>
            </a:r>
          </a:p>
          <a:p>
            <a:endParaRPr lang="sr-Latn-RS" dirty="0"/>
          </a:p>
          <a:p>
            <a:r>
              <a:rPr lang="sr-Latn-RS" dirty="0"/>
              <a:t>S obzirom na postavku zadatka, dodavanjem srednje vrednosti, signal se „pomera na gore“ (ukoliko referentni nivo ostaje na istom mestu).</a:t>
            </a:r>
          </a:p>
        </p:txBody>
      </p:sp>
    </p:spTree>
    <p:extLst>
      <p:ext uri="{BB962C8B-B14F-4D97-AF65-F5344CB8AC3E}">
        <p14:creationId xmlns:p14="http://schemas.microsoft.com/office/powerpoint/2010/main" val="278713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r-Latn-RS" dirty="0"/>
              <a:t>Na Sl. 1 prikazan je izgled ekrana digitalnog osciloskopa, kontrola AC/DC/GND za oba kanala postavljena je u DC položaj. Signal sa kanala 1 iscrtava se u gornjem, a signal sa kanala 2 u donjem delu ekrana. Strelice sa leve strane pokazuju podešene nivoe nule za svaki od kanala. Vrednosti </a:t>
            </a:r>
            <a:r>
              <a:rPr lang="sr-Latn-RS" i="1" dirty="0"/>
              <a:t>k</a:t>
            </a:r>
            <a:r>
              <a:rPr lang="sr-Latn-RS" i="1" baseline="-25000" dirty="0"/>
              <a:t>x</a:t>
            </a:r>
            <a:r>
              <a:rPr lang="sr-Latn-RS" dirty="0"/>
              <a:t> i </a:t>
            </a:r>
            <a:r>
              <a:rPr lang="sr-Latn-RS" i="1" dirty="0"/>
              <a:t>k</a:t>
            </a:r>
            <a:r>
              <a:rPr lang="sr-Latn-RS" i="1" baseline="-25000" dirty="0"/>
              <a:t>y</a:t>
            </a:r>
            <a:r>
              <a:rPr lang="sr-Latn-RS" baseline="-25000" dirty="0"/>
              <a:t>1</a:t>
            </a:r>
            <a:r>
              <a:rPr lang="sr-Latn-RS" dirty="0"/>
              <a:t>/</a:t>
            </a:r>
            <a:r>
              <a:rPr lang="sr-Latn-RS" i="1" dirty="0"/>
              <a:t>k</a:t>
            </a:r>
            <a:r>
              <a:rPr lang="sr-Latn-RS" i="1" baseline="-25000" dirty="0"/>
              <a:t>y</a:t>
            </a:r>
            <a:r>
              <a:rPr lang="sr-Latn-RS" baseline="-25000" dirty="0"/>
              <a:t>2</a:t>
            </a:r>
            <a:r>
              <a:rPr lang="sr-Latn-RS" dirty="0"/>
              <a:t>, (odnosno podela vremenske ose i naponske ose za oba kanala) ispisane su na uobičajen način, u donjem delu ekrana.</a:t>
            </a:r>
            <a:endParaRPr lang="en-US" dirty="0"/>
          </a:p>
          <a:p>
            <a:pPr lvl="0"/>
            <a:r>
              <a:rPr lang="sr-Latn-RS" dirty="0"/>
              <a:t>Odrediti maksimalnu, minimalnu vrednost i srednju vrednost, periodu i osnovnu frekvenciju napona koji se dovodi na kanal 1. </a:t>
            </a:r>
            <a:r>
              <a:rPr lang="sr-Latn-RS" b="1" dirty="0"/>
              <a:t>Obrazložiti odgovor</a:t>
            </a:r>
            <a:r>
              <a:rPr lang="sr-Latn-RS" dirty="0"/>
              <a:t>.</a:t>
            </a:r>
            <a:endParaRPr lang="en-US" dirty="0"/>
          </a:p>
          <a:p>
            <a:pPr lvl="0"/>
            <a:r>
              <a:rPr lang="sr-Latn-RS" dirty="0"/>
              <a:t>Odrediti maksimalnu, minimalnu vrednost i srednju vrednost, periodu i osnovnu frekvenciju napona koji se dovodi na kanal 2. </a:t>
            </a:r>
            <a:r>
              <a:rPr lang="sr-Latn-RS" b="1" dirty="0"/>
              <a:t>Obrazložiti odgovor</a:t>
            </a:r>
            <a:r>
              <a:rPr lang="sr-Latn-RS" dirty="0"/>
              <a:t>.</a:t>
            </a:r>
            <a:endParaRPr lang="en-US" dirty="0"/>
          </a:p>
          <a:p>
            <a:pPr lvl="0"/>
            <a:r>
              <a:rPr lang="sr-Latn-RS" dirty="0"/>
              <a:t>Da li je kontrola </a:t>
            </a:r>
            <a:r>
              <a:rPr lang="sr-Latn-RS" i="1" dirty="0"/>
              <a:t>k</a:t>
            </a:r>
            <a:r>
              <a:rPr lang="sr-Latn-RS" i="1" baseline="-25000" dirty="0"/>
              <a:t>x</a:t>
            </a:r>
            <a:r>
              <a:rPr lang="sr-Latn-RS" dirty="0"/>
              <a:t> podešena tako da omogućava tačno merenje na oba kanala? </a:t>
            </a:r>
            <a:r>
              <a:rPr lang="sr-Latn-RS" b="1" dirty="0"/>
              <a:t>Obrazložiti odgovor</a:t>
            </a:r>
            <a:r>
              <a:rPr lang="sr-Latn-RS" dirty="0"/>
              <a:t>.</a:t>
            </a:r>
            <a:endParaRPr lang="en-US" dirty="0"/>
          </a:p>
          <a:p>
            <a:pPr lvl="0"/>
            <a:r>
              <a:rPr lang="sr-Latn-RS" dirty="0"/>
              <a:t>Komentarisati rezultate dobijene automatskim merenjem, koji su prikazani u donjem delu ekrana.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840230"/>
            <a:ext cx="7921625" cy="4122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82050" y="1840230"/>
            <a:ext cx="3009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Odrediti maksimalnu, minimalnu vrednost i srednju vrednost, periodu i osnovnu frekvenciju napona koji se dovodi na kanal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840230"/>
            <a:ext cx="7921625" cy="4122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82050" y="1840230"/>
            <a:ext cx="3009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dirty="0"/>
              <a:t>Odrediti maksimalnu, minimalnu vrednost i srednju vrednost, periodu i osnovnu frekvenciju napona koji se dovodi na kanal 2. </a:t>
            </a:r>
            <a:r>
              <a:rPr lang="sr-Latn-RS" b="1" dirty="0"/>
              <a:t>Obrazložiti odgovor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3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840230"/>
            <a:ext cx="7921625" cy="4122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82050" y="1840230"/>
            <a:ext cx="3009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dirty="0"/>
              <a:t>Da li je kontrola </a:t>
            </a:r>
            <a:r>
              <a:rPr lang="sr-Latn-RS" i="1" dirty="0"/>
              <a:t>k</a:t>
            </a:r>
            <a:r>
              <a:rPr lang="sr-Latn-RS" i="1" baseline="-25000" dirty="0"/>
              <a:t>x</a:t>
            </a:r>
            <a:r>
              <a:rPr lang="sr-Latn-RS" dirty="0"/>
              <a:t> podešena tako da omogućava tačno merenje na oba kanala? </a:t>
            </a:r>
            <a:r>
              <a:rPr lang="sr-Latn-RS" b="1" dirty="0"/>
              <a:t>Obrazložiti odgovor</a:t>
            </a:r>
            <a:r>
              <a:rPr lang="sr-Latn-RS" dirty="0"/>
              <a:t>.</a:t>
            </a:r>
            <a:endParaRPr lang="en-US" dirty="0"/>
          </a:p>
          <a:p>
            <a:pPr lvl="0"/>
            <a:r>
              <a:rPr lang="sr-Latn-RS" dirty="0"/>
              <a:t>Komentarisati rezultate dobijene automatskim merenjem, koji su prikazani u donjem delu ekrana.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4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Na Sl. 1 prikazan je izgled ekrana digitalnog osciloskopa. Strelice sa leve strane pokazuju podešene nivoe nule za prvi kanal - Ch1, odnosno za drugi kanal - Ch2. Poznato je: </a:t>
            </a:r>
            <a:r>
              <a:rPr lang="sr-Latn-RS" i="1" dirty="0"/>
              <a:t>k</a:t>
            </a:r>
            <a:r>
              <a:rPr lang="sr-Latn-RS" i="1" baseline="-25000" dirty="0"/>
              <a:t>x</a:t>
            </a:r>
            <a:r>
              <a:rPr lang="sr-Latn-RS" dirty="0"/>
              <a:t>=1 ms/div. </a:t>
            </a:r>
            <a:r>
              <a:rPr lang="sr-Latn-CS" dirty="0"/>
              <a:t>Kontrola AC/DC/GND podešena je tako da se posmatraju trenutne vrednosti signala (DC) za oba kanala. Punom linijom je predstavljen signal koji se dovodi na Ch1, a isprekidanom signal koji se dovodi na Ch2. Sinhronizacija se vrši u odnosu na uzlaznu ivicu signala koji se dovodi na Ch1 (</a:t>
            </a:r>
            <a:r>
              <a:rPr lang="sr-Latn-CS" b="1" i="1" dirty="0"/>
              <a:t>trigger source</a:t>
            </a:r>
            <a:r>
              <a:rPr lang="sr-Latn-CS" dirty="0"/>
              <a:t> – Ch1, </a:t>
            </a:r>
            <a:r>
              <a:rPr lang="en-US" b="1" i="1" dirty="0"/>
              <a:t>slope</a:t>
            </a:r>
            <a:r>
              <a:rPr lang="en-US" dirty="0"/>
              <a:t> – </a:t>
            </a:r>
            <a:r>
              <a:rPr lang="en-US" i="1" dirty="0"/>
              <a:t>rising</a:t>
            </a:r>
            <a:r>
              <a:rPr lang="en-US" dirty="0"/>
              <a:t>).</a:t>
            </a:r>
          </a:p>
          <a:p>
            <a:pPr lvl="0"/>
            <a:r>
              <a:rPr lang="sr-Latn-RS" dirty="0"/>
              <a:t>Za posmatrane napone odrediti amplitude, frekvencije i faznu razliku, ako je </a:t>
            </a:r>
            <a:r>
              <a:rPr lang="sr-Latn-RS" i="1" dirty="0"/>
              <a:t>k</a:t>
            </a:r>
            <a:r>
              <a:rPr lang="sr-Latn-RS" i="1" baseline="-25000" dirty="0"/>
              <a:t>y</a:t>
            </a:r>
            <a:r>
              <a:rPr lang="sr-Latn-RS" dirty="0"/>
              <a:t>=2 V/div za oba kanala.</a:t>
            </a:r>
            <a:endParaRPr lang="en-US" dirty="0"/>
          </a:p>
          <a:p>
            <a:pPr lvl="0"/>
            <a:r>
              <a:rPr lang="sr-Latn-RS" dirty="0"/>
              <a:t>Nacrtati izgled ekrana osciloskopa ako se kontrola </a:t>
            </a:r>
            <a:r>
              <a:rPr lang="sr-Latn-RS" b="1" i="1" dirty="0"/>
              <a:t>triger source</a:t>
            </a:r>
            <a:r>
              <a:rPr lang="sr-Latn-RS" dirty="0"/>
              <a:t> postavi na Ch2, a sva ostala podešavanja ostanu ista kao u postavci zadatka.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38602" y="1968165"/>
          <a:ext cx="5701484" cy="414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92738" imgH="2903386" progId="Visio.Drawing.15">
                  <p:embed/>
                </p:oleObj>
              </mc:Choice>
              <mc:Fallback>
                <p:oleObj name="Visio" r:id="rId2" imgW="3992738" imgH="2903386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602" y="1968165"/>
                        <a:ext cx="5701484" cy="4142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53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b="1" dirty="0">
                <a:solidFill>
                  <a:srgbClr val="FF0000"/>
                </a:solidFill>
              </a:rPr>
              <a:t>Sinhronizacija se vrši u odnosu na uzlaznu ivicu signala koji se dovodi na Ch1 (</a:t>
            </a:r>
            <a:r>
              <a:rPr lang="sr-Latn-CS" b="1" i="1" dirty="0">
                <a:solidFill>
                  <a:srgbClr val="FF0000"/>
                </a:solidFill>
              </a:rPr>
              <a:t>trigger source</a:t>
            </a:r>
            <a:r>
              <a:rPr lang="sr-Latn-CS" b="1" dirty="0">
                <a:solidFill>
                  <a:srgbClr val="FF0000"/>
                </a:solidFill>
              </a:rPr>
              <a:t> – Ch1, </a:t>
            </a:r>
            <a:r>
              <a:rPr lang="en-US" b="1" i="1" dirty="0">
                <a:solidFill>
                  <a:srgbClr val="FF0000"/>
                </a:solidFill>
              </a:rPr>
              <a:t>slope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i="1" dirty="0">
                <a:solidFill>
                  <a:srgbClr val="FF0000"/>
                </a:solidFill>
              </a:rPr>
              <a:t>rising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</a:p>
          <a:p>
            <a:pPr lvl="0"/>
            <a:r>
              <a:rPr lang="sr-Latn-RS" dirty="0"/>
              <a:t>Za posmatrane napone odrediti amplitude, frekvencije i faznu razliku, ako je </a:t>
            </a:r>
            <a:r>
              <a:rPr lang="sr-Latn-RS" i="1" dirty="0"/>
              <a:t>k</a:t>
            </a:r>
            <a:r>
              <a:rPr lang="sr-Latn-RS" i="1" baseline="-25000" dirty="0"/>
              <a:t>y</a:t>
            </a:r>
            <a:r>
              <a:rPr lang="sr-Latn-RS" dirty="0"/>
              <a:t>=2 V/div za oba kanala.</a:t>
            </a:r>
            <a:endParaRPr lang="en-US" dirty="0"/>
          </a:p>
          <a:p>
            <a:pPr lvl="0"/>
            <a:r>
              <a:rPr lang="sr-Latn-RS" dirty="0"/>
              <a:t>Nacrtati izgled ekrana osciloskopa ako se kontrola </a:t>
            </a:r>
            <a:r>
              <a:rPr lang="sr-Latn-RS" b="1" i="1" dirty="0"/>
              <a:t>triger source</a:t>
            </a:r>
            <a:r>
              <a:rPr lang="sr-Latn-RS" dirty="0"/>
              <a:t> postavi na Ch2, a sva ostala podešavanja ostanu ista kao u postavci zadatka.</a:t>
            </a:r>
          </a:p>
          <a:p>
            <a:pPr lvl="0"/>
            <a:endParaRPr lang="sr-Latn-RS" dirty="0"/>
          </a:p>
          <a:p>
            <a:pPr lvl="0"/>
            <a:r>
              <a:rPr lang="sr-Latn-RS" dirty="0"/>
              <a:t>Prvi kanal: Amplituda: 1.2div*2V/div=2.4V</a:t>
            </a:r>
          </a:p>
          <a:p>
            <a:r>
              <a:rPr lang="sr-Latn-RS" dirty="0"/>
              <a:t>Drugi kanal: Amplituda: 2div*2V/div=4V</a:t>
            </a:r>
          </a:p>
          <a:p>
            <a:endParaRPr lang="sr-Latn-RS" dirty="0"/>
          </a:p>
          <a:p>
            <a:r>
              <a:rPr lang="sr-Latn-RS" dirty="0"/>
              <a:t>Frekvencija (ista za oba kanala): </a:t>
            </a:r>
            <a:r>
              <a:rPr lang="sr-Latn-RS" i="1" dirty="0"/>
              <a:t>T</a:t>
            </a:r>
            <a:r>
              <a:rPr lang="sr-Latn-RS" dirty="0"/>
              <a:t>=4div*1ms/div=4ms</a:t>
            </a:r>
          </a:p>
          <a:p>
            <a:r>
              <a:rPr lang="sr-Latn-RS" i="1" dirty="0"/>
              <a:t>f</a:t>
            </a:r>
            <a:r>
              <a:rPr lang="sr-Latn-RS" dirty="0"/>
              <a:t>=1/</a:t>
            </a:r>
            <a:r>
              <a:rPr lang="sr-Latn-RS" i="1" dirty="0"/>
              <a:t>T</a:t>
            </a:r>
            <a:r>
              <a:rPr lang="sr-Latn-RS" dirty="0"/>
              <a:t>=250Hz</a:t>
            </a:r>
          </a:p>
          <a:p>
            <a:pPr lvl="0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38602" y="1968165"/>
          <a:ext cx="5701484" cy="414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92738" imgH="2903386" progId="Visio.Drawing.15">
                  <p:embed/>
                </p:oleObj>
              </mc:Choice>
              <mc:Fallback>
                <p:oleObj name="Visio" r:id="rId2" imgW="3992738" imgH="2903386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602" y="1968165"/>
                        <a:ext cx="5701484" cy="4142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9124950" y="1968165"/>
            <a:ext cx="447675" cy="18323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286875" y="2390775"/>
            <a:ext cx="148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7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75" y="1894392"/>
            <a:ext cx="40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2400" dirty="0"/>
              <a:t>Fazna razlika: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38602" y="1968165"/>
          <a:ext cx="5701484" cy="414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92738" imgH="2903386" progId="Visio.Drawing.15">
                  <p:embed/>
                </p:oleObj>
              </mc:Choice>
              <mc:Fallback>
                <p:oleObj name="Visio" r:id="rId2" imgW="3992738" imgH="2903386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602" y="1968165"/>
                        <a:ext cx="5701484" cy="4142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9315450" y="3790950"/>
            <a:ext cx="1600200" cy="1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2559761"/>
          <a:ext cx="49530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1346040" progId="Equation.DSMT4">
                  <p:embed/>
                </p:oleObj>
              </mc:Choice>
              <mc:Fallback>
                <p:oleObj name="Equation" r:id="rId4" imgW="2476440" imgH="1346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559761"/>
                        <a:ext cx="49530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43025" y="56959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Priznaje</a:t>
            </a:r>
            <a:r>
              <a:rPr lang="en-US" dirty="0"/>
              <a:t> se re</a:t>
            </a:r>
            <a:r>
              <a:rPr lang="sr-Latn-RS" dirty="0"/>
              <a:t>šenje </a:t>
            </a:r>
            <a:r>
              <a:rPr lang="el-GR" dirty="0"/>
              <a:t>π</a:t>
            </a:r>
            <a:r>
              <a:rPr lang="sr-Latn-RS" dirty="0"/>
              <a:t>/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411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74" y="1317819"/>
            <a:ext cx="1114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2400" dirty="0"/>
              <a:t>Nacrtati izgled ekrana osciloskopa ako se kontrola </a:t>
            </a:r>
            <a:r>
              <a:rPr lang="sr-Latn-RS" sz="2400" b="1" i="1" dirty="0">
                <a:solidFill>
                  <a:srgbClr val="FF0000"/>
                </a:solidFill>
              </a:rPr>
              <a:t>triger source</a:t>
            </a:r>
            <a:r>
              <a:rPr lang="sr-Latn-RS" sz="2400" dirty="0">
                <a:solidFill>
                  <a:srgbClr val="FF0000"/>
                </a:solidFill>
              </a:rPr>
              <a:t> postavi na Ch2</a:t>
            </a:r>
            <a:r>
              <a:rPr lang="sr-Latn-RS" sz="2400" dirty="0"/>
              <a:t>, a sva ostala podešavanja ostanu ista kao u </a:t>
            </a:r>
            <a:r>
              <a:rPr lang="sr-Latn-RS" sz="2400" dirty="0">
                <a:solidFill>
                  <a:srgbClr val="0070C0"/>
                </a:solidFill>
              </a:rPr>
              <a:t>postavci</a:t>
            </a:r>
            <a:r>
              <a:rPr lang="sr-Latn-RS" sz="2400" dirty="0"/>
              <a:t> zadatka.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8802" y="2132578"/>
          <a:ext cx="5701484" cy="414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92738" imgH="2903386" progId="Visio.Drawing.15">
                  <p:embed/>
                </p:oleObj>
              </mc:Choice>
              <mc:Fallback>
                <p:oleObj name="Visio" r:id="rId2" imgW="3992738" imgH="2903386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02" y="2132578"/>
                        <a:ext cx="5701484" cy="414278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111" t="5912" r="7737" b="8982"/>
          <a:stretch/>
        </p:blipFill>
        <p:spPr>
          <a:xfrm>
            <a:off x="6208031" y="2078676"/>
            <a:ext cx="5422788" cy="425059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4439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„Čitanje“ slike</a:t>
            </a:r>
            <a:r>
              <a:rPr lang="en-US" dirty="0"/>
              <a:t> – </a:t>
            </a:r>
            <a:r>
              <a:rPr lang="en-US" dirty="0" err="1"/>
              <a:t>spektralna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" y="1463039"/>
            <a:ext cx="5715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1463039"/>
            <a:ext cx="5715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002" y="5106350"/>
            <a:ext cx="279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Vremenski oblik signala </a:t>
            </a:r>
            <a:r>
              <a:rPr lang="sr-Latn-R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9444" y="5106350"/>
            <a:ext cx="34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Procena spektra signala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k</a:t>
            </a:r>
            <a:r>
              <a:rPr lang="en-US" dirty="0"/>
              <a:t>] DFT(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9" name="Smiley Face 8"/>
          <p:cNvSpPr/>
          <p:nvPr/>
        </p:nvSpPr>
        <p:spPr>
          <a:xfrm>
            <a:off x="249024" y="4925256"/>
            <a:ext cx="740229" cy="73152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1463039"/>
            <a:ext cx="661851" cy="299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 rot="7970127">
            <a:off x="6245740" y="4925257"/>
            <a:ext cx="740229" cy="73152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79" y="5669024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adekvatna za posmatranje signala u vremenskom domenu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20243" y="5669024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sr-Latn-RS" dirty="0"/>
              <a:t>NISU adekvatna za posmatranje signala u frekvencijskom domenu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0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Na Sl. 1 prikazan je izgled ekrana digitalnog osciloskopa. Kontrola AC/DC/</a:t>
            </a:r>
            <a:r>
              <a:rPr lang="sr-Latn-RS" dirty="0" err="1"/>
              <a:t>GND</a:t>
            </a:r>
            <a:r>
              <a:rPr lang="sr-Latn-RS" dirty="0"/>
              <a:t> postavljena je, za oba kanala,  u DC položaj. Signal sa kanala 1 iscrtava se u gornjoj, a signal sa kanala 2 u donjoj polovini ekrana. Strelice sa leve strane pokazuju podešene nivoe nule za svaki od kanala. Vrednosti ky1, ky2 i </a:t>
            </a:r>
            <a:r>
              <a:rPr lang="sr-Latn-RS" dirty="0" err="1"/>
              <a:t>kx</a:t>
            </a:r>
            <a:r>
              <a:rPr lang="sr-Latn-RS" dirty="0"/>
              <a:t> (odnosno podela naponske ose za oba kanala i vremenske ose) ispisane su na uobičajen način, u donjem delu ekrana. Posmatrani naponi mogu da se opišu kao:</a:t>
            </a:r>
            <a:endParaRPr lang="en-US" dirty="0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94851BF-8323-A7ED-B1FE-9667A1F1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5"/>
          <a:stretch/>
        </p:blipFill>
        <p:spPr bwMode="auto">
          <a:xfrm>
            <a:off x="5862792" y="1863634"/>
            <a:ext cx="6120765" cy="3469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986725-3795-6349-B475-A2B65EDFD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54678"/>
              </p:ext>
            </p:extLst>
          </p:nvPr>
        </p:nvGraphicFramePr>
        <p:xfrm>
          <a:off x="838200" y="4847584"/>
          <a:ext cx="4865520" cy="55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0947" imgH="247671" progId="Equation.DSMT4">
                  <p:embed/>
                </p:oleObj>
              </mc:Choice>
              <mc:Fallback>
                <p:oleObj name="Equation" r:id="rId3" imgW="2170947" imgH="2476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847584"/>
                        <a:ext cx="4865520" cy="554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30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a) Na osnovu slike, odrediti parametre U1, U2, f1 i f2. Obrazložiti odgovor.</a:t>
            </a:r>
          </a:p>
          <a:p>
            <a:pPr lvl="0"/>
            <a:r>
              <a:rPr lang="sr-Latn-RS" dirty="0"/>
              <a:t>b) Pod pretpostavkom da je </a:t>
            </a:r>
            <a:r>
              <a:rPr lang="el-GR" dirty="0"/>
              <a:t>ϕ</a:t>
            </a:r>
            <a:r>
              <a:rPr lang="el-GR" baseline="-25000" dirty="0"/>
              <a:t>1</a:t>
            </a:r>
            <a:r>
              <a:rPr lang="el-GR" dirty="0"/>
              <a:t>=0, </a:t>
            </a:r>
            <a:r>
              <a:rPr lang="sr-Latn-RS" dirty="0"/>
              <a:t>odrediti </a:t>
            </a:r>
            <a:r>
              <a:rPr lang="el-GR" dirty="0"/>
              <a:t>ϕ</a:t>
            </a:r>
            <a:r>
              <a:rPr lang="sr-Latn-RS" baseline="-25000" dirty="0"/>
              <a:t>2</a:t>
            </a:r>
            <a:r>
              <a:rPr lang="el-GR" dirty="0"/>
              <a:t>. </a:t>
            </a:r>
            <a:r>
              <a:rPr lang="sr-Latn-RS" dirty="0"/>
              <a:t>Obrazložiti odgovor.</a:t>
            </a:r>
          </a:p>
          <a:p>
            <a:pPr lvl="0"/>
            <a:r>
              <a:rPr lang="sr-Latn-RS" dirty="0"/>
              <a:t>c) Poznato je da je slika dobijena na osciloskopu sa osmobitnom A/D konverzijom ulaznog napona. Odrediti, za oba kanala, naponsku rezoluciju </a:t>
            </a:r>
            <a:r>
              <a:rPr lang="el-GR" dirty="0"/>
              <a:t>Δ</a:t>
            </a:r>
            <a:r>
              <a:rPr lang="sr-Latn-RS" dirty="0"/>
              <a:t>u (najmanju razliku </a:t>
            </a:r>
            <a:r>
              <a:rPr lang="sr-Latn-RS" dirty="0" err="1"/>
              <a:t>odbiraka</a:t>
            </a:r>
            <a:r>
              <a:rPr lang="sr-Latn-RS" dirty="0"/>
              <a:t> napona u snimljenim podacima) ako je poznato da je ona za dati osciloskop:</a:t>
            </a:r>
          </a:p>
          <a:p>
            <a:pPr lvl="0"/>
            <a:endParaRPr lang="sr-Latn-RS" dirty="0"/>
          </a:p>
          <a:p>
            <a:pPr lvl="0"/>
            <a:endParaRPr lang="sr-Latn-RS" dirty="0"/>
          </a:p>
          <a:p>
            <a:pPr lvl="0"/>
            <a:r>
              <a:rPr lang="pt-BR" dirty="0"/>
              <a:t>gde je </a:t>
            </a:r>
            <a:r>
              <a:rPr lang="pt-BR" i="1" dirty="0"/>
              <a:t>N</a:t>
            </a:r>
            <a:r>
              <a:rPr lang="pt-BR" dirty="0"/>
              <a:t> broj bita A/D konvertora.</a:t>
            </a:r>
            <a:endParaRPr lang="sr-Latn-RS" dirty="0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94851BF-8323-A7ED-B1FE-9667A1F1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5"/>
          <a:stretch/>
        </p:blipFill>
        <p:spPr bwMode="auto">
          <a:xfrm>
            <a:off x="5862792" y="1863634"/>
            <a:ext cx="6120765" cy="3469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6347B2-1F43-CA6D-6127-33E275533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64144"/>
              </p:ext>
            </p:extLst>
          </p:nvPr>
        </p:nvGraphicFramePr>
        <p:xfrm>
          <a:off x="2290407" y="4300213"/>
          <a:ext cx="2014373" cy="86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1223" imgH="419025" progId="Equation.DSMT4">
                  <p:embed/>
                </p:oleObj>
              </mc:Choice>
              <mc:Fallback>
                <p:oleObj name="Equation" r:id="rId3" imgW="971223" imgH="4190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0407" y="4300213"/>
                        <a:ext cx="2014373" cy="86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90682FE-7BCA-91F0-5D73-AFF782830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3902"/>
              </p:ext>
            </p:extLst>
          </p:nvPr>
        </p:nvGraphicFramePr>
        <p:xfrm>
          <a:off x="6490330" y="5724849"/>
          <a:ext cx="48656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66386" imgH="554834" progId="Equation.DSMT4">
                  <p:embed/>
                </p:oleObj>
              </mc:Choice>
              <mc:Fallback>
                <p:oleObj name="Equation" r:id="rId5" imgW="4866386" imgH="5548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0330" y="5724849"/>
                        <a:ext cx="4865687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13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217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a) Na osnovu slike, odrediti parametre U1, U2, f1 i f2. Obrazložiti odgovor.</a:t>
            </a:r>
          </a:p>
          <a:p>
            <a:pPr lvl="0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=1.2 div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=2.4 V,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=0.8 div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=0.4 V,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=1/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=3.4 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r-Latn-R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=850 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=1176.5 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94851BF-8323-A7ED-B1FE-9667A1F1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5"/>
          <a:stretch/>
        </p:blipFill>
        <p:spPr bwMode="auto">
          <a:xfrm>
            <a:off x="5862792" y="1863634"/>
            <a:ext cx="6120765" cy="3469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07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b) Pod pretpostavkom da je </a:t>
            </a:r>
            <a:r>
              <a:rPr lang="el-GR" dirty="0"/>
              <a:t>ϕ</a:t>
            </a:r>
            <a:r>
              <a:rPr lang="el-GR" baseline="-25000" dirty="0"/>
              <a:t>1</a:t>
            </a:r>
            <a:r>
              <a:rPr lang="el-GR" dirty="0"/>
              <a:t>=0, </a:t>
            </a:r>
            <a:r>
              <a:rPr lang="sr-Latn-RS" dirty="0"/>
              <a:t>odrediti </a:t>
            </a:r>
            <a:r>
              <a:rPr lang="el-GR" dirty="0"/>
              <a:t>ϕ</a:t>
            </a:r>
            <a:r>
              <a:rPr lang="sr-Latn-RS" baseline="-25000" dirty="0"/>
              <a:t>2</a:t>
            </a:r>
            <a:r>
              <a:rPr lang="el-GR" dirty="0"/>
              <a:t>. </a:t>
            </a:r>
            <a:r>
              <a:rPr lang="sr-Latn-RS" dirty="0"/>
              <a:t>Obrazložiti odgovor.</a:t>
            </a:r>
          </a:p>
          <a:p>
            <a:pPr lvl="0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r-Latn-R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=0.8 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r-Latn-R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=200 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ϕ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π·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r-Latn-R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=0.47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94851BF-8323-A7ED-B1FE-9667A1F1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5"/>
          <a:stretch/>
        </p:blipFill>
        <p:spPr bwMode="auto">
          <a:xfrm>
            <a:off x="5862792" y="1863634"/>
            <a:ext cx="6120765" cy="3469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926A51C-096D-08D1-BBB9-42CAF151D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90586"/>
              </p:ext>
            </p:extLst>
          </p:nvPr>
        </p:nvGraphicFramePr>
        <p:xfrm>
          <a:off x="6396232" y="5724849"/>
          <a:ext cx="48656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66386" imgH="554834" progId="Equation.DSMT4">
                  <p:embed/>
                </p:oleObj>
              </mc:Choice>
              <mc:Fallback>
                <p:oleObj name="Equation" r:id="rId3" imgW="4866386" imgH="5548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6232" y="5724849"/>
                        <a:ext cx="4865687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375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c) Poznato je da je slika dobijena na osciloskopu sa osmobitnom A/D konverzijom ulaznog napona. Odrediti, za oba kanala, naponsku rezoluciju </a:t>
            </a:r>
            <a:r>
              <a:rPr lang="el-GR" dirty="0"/>
              <a:t>Δ</a:t>
            </a:r>
            <a:r>
              <a:rPr lang="sr-Latn-RS" dirty="0"/>
              <a:t>u (najmanju razliku </a:t>
            </a:r>
            <a:r>
              <a:rPr lang="sr-Latn-RS" dirty="0" err="1"/>
              <a:t>odbiraka</a:t>
            </a:r>
            <a:r>
              <a:rPr lang="sr-Latn-RS" dirty="0"/>
              <a:t> napona u snimljenim podacima) ako je poznato da je ona za dati osciloskop:</a:t>
            </a:r>
          </a:p>
          <a:p>
            <a:pPr lvl="0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/>
              <a:t>gde je </a:t>
            </a:r>
            <a:r>
              <a:rPr lang="pt-BR" i="1" dirty="0"/>
              <a:t>N</a:t>
            </a:r>
            <a:r>
              <a:rPr lang="pt-BR" dirty="0"/>
              <a:t> broj bita A/D konvertora.</a:t>
            </a:r>
            <a:endParaRPr lang="sr-Latn-RS" dirty="0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94851BF-8323-A7ED-B1FE-9667A1F1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5"/>
          <a:stretch/>
        </p:blipFill>
        <p:spPr bwMode="auto">
          <a:xfrm>
            <a:off x="5862792" y="1863634"/>
            <a:ext cx="6120765" cy="3469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2E654D-BADF-6E1E-B5DB-16A5321B0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53921"/>
              </p:ext>
            </p:extLst>
          </p:nvPr>
        </p:nvGraphicFramePr>
        <p:xfrm>
          <a:off x="838200" y="4725956"/>
          <a:ext cx="3659026" cy="134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5662" imgH="838050" progId="Equation.DSMT4">
                  <p:embed/>
                </p:oleObj>
              </mc:Choice>
              <mc:Fallback>
                <p:oleObj name="Equation" r:id="rId3" imgW="2275662" imgH="8380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725956"/>
                        <a:ext cx="3659026" cy="1348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54C807-D60E-20F5-0B25-822AE65CD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85490"/>
              </p:ext>
            </p:extLst>
          </p:nvPr>
        </p:nvGraphicFramePr>
        <p:xfrm>
          <a:off x="2158204" y="3294795"/>
          <a:ext cx="20145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4707" imgH="868844" progId="Equation.DSMT4">
                  <p:embed/>
                </p:oleObj>
              </mc:Choice>
              <mc:Fallback>
                <p:oleObj name="Equation" r:id="rId5" imgW="2014707" imgH="8688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8204" y="3294795"/>
                        <a:ext cx="2014537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2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1. Na Sl. 1 prikazan je izgled ekrana digitalnog osciloskopa. Strelice sa leve strane pokazuju podešene nivoe nule za prvi kanal - Ch1, odnosno za drugi kanal - Ch2. Poznato je: </a:t>
            </a:r>
            <a:r>
              <a:rPr lang="sr-Latn-RS" i="1" dirty="0" err="1"/>
              <a:t>k</a:t>
            </a:r>
            <a:r>
              <a:rPr lang="sr-Latn-RS" i="1" baseline="-25000" dirty="0" err="1"/>
              <a:t>x</a:t>
            </a:r>
            <a:r>
              <a:rPr lang="sr-Latn-RS" dirty="0"/>
              <a:t>=1 </a:t>
            </a:r>
            <a:r>
              <a:rPr lang="sr-Latn-RS" dirty="0" err="1"/>
              <a:t>ms</a:t>
            </a:r>
            <a:r>
              <a:rPr lang="sr-Latn-RS" dirty="0"/>
              <a:t>/div. </a:t>
            </a:r>
          </a:p>
          <a:p>
            <a:pPr lvl="0"/>
            <a:r>
              <a:rPr lang="sr-Latn-RS" dirty="0"/>
              <a:t>a) Za napon sa kanala 1 (puna linija) odrediti maksimalnu i minimalnu vrednost i periodu ako je kontrola AC/DC/</a:t>
            </a:r>
            <a:r>
              <a:rPr lang="sr-Latn-RS" dirty="0" err="1"/>
              <a:t>GND</a:t>
            </a:r>
            <a:r>
              <a:rPr lang="sr-Latn-RS" dirty="0"/>
              <a:t> za kanal 1 postavljena na DC i ako je za kanal 1 </a:t>
            </a:r>
            <a:r>
              <a:rPr lang="sr-Latn-RS" i="1" dirty="0" err="1"/>
              <a:t>k</a:t>
            </a:r>
            <a:r>
              <a:rPr lang="sr-Latn-RS" i="1" baseline="-25000" dirty="0" err="1"/>
              <a:t>y</a:t>
            </a:r>
            <a:r>
              <a:rPr lang="sr-Latn-RS" dirty="0"/>
              <a:t>=1 V/div.</a:t>
            </a:r>
          </a:p>
          <a:p>
            <a:pPr lvl="0"/>
            <a:r>
              <a:rPr lang="sr-Latn-RS" dirty="0"/>
              <a:t>b) Nacrtati izgled ekrana osciloskopa ako se isti signal (sa kanala 1) dovede i na kanal 2, ako je za kanal 2 kontrola AC/DC/</a:t>
            </a:r>
            <a:r>
              <a:rPr lang="sr-Latn-RS" dirty="0" err="1"/>
              <a:t>GND</a:t>
            </a:r>
            <a:r>
              <a:rPr lang="sr-Latn-RS" dirty="0"/>
              <a:t> postavljena na AC i ako je za kanal 2 </a:t>
            </a:r>
            <a:r>
              <a:rPr lang="sr-Latn-RS" i="1" dirty="0" err="1"/>
              <a:t>k</a:t>
            </a:r>
            <a:r>
              <a:rPr lang="sr-Latn-RS" i="1" baseline="-25000" dirty="0" err="1"/>
              <a:t>y</a:t>
            </a:r>
            <a:r>
              <a:rPr lang="sr-Latn-RS" dirty="0"/>
              <a:t>=200 </a:t>
            </a:r>
            <a:r>
              <a:rPr lang="sr-Latn-RS" dirty="0" err="1"/>
              <a:t>mV</a:t>
            </a:r>
            <a:r>
              <a:rPr lang="sr-Latn-RS" dirty="0"/>
              <a:t>/div.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5E72FD-635E-9B07-2E05-C57CDD794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19049"/>
              </p:ext>
            </p:extLst>
          </p:nvPr>
        </p:nvGraphicFramePr>
        <p:xfrm>
          <a:off x="6205518" y="1863514"/>
          <a:ext cx="5530060" cy="403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0394" imgH="2910479" progId="Visio.Drawing.15">
                  <p:embed/>
                </p:oleObj>
              </mc:Choice>
              <mc:Fallback>
                <p:oleObj name="Visio" r:id="rId2" imgW="4000394" imgH="291047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18" y="1863514"/>
                        <a:ext cx="5530060" cy="4033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92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Poznato je: </a:t>
            </a:r>
            <a:r>
              <a:rPr lang="sr-Latn-RS" dirty="0" err="1"/>
              <a:t>kx</a:t>
            </a:r>
            <a:r>
              <a:rPr lang="sr-Latn-RS" dirty="0"/>
              <a:t>=1 </a:t>
            </a:r>
            <a:r>
              <a:rPr lang="sr-Latn-RS" dirty="0" err="1"/>
              <a:t>ms</a:t>
            </a:r>
            <a:r>
              <a:rPr lang="sr-Latn-RS" dirty="0"/>
              <a:t>/div.</a:t>
            </a:r>
            <a:endParaRPr lang="en-US" dirty="0"/>
          </a:p>
          <a:p>
            <a:pPr lvl="0"/>
            <a:r>
              <a:rPr lang="sr-Latn-RS" dirty="0"/>
              <a:t>a) Za napon sa kanala 1 (puna linija) odrediti maksimalnu i minimalnu vrednost i periodu ako je kontrola AC/DC/</a:t>
            </a:r>
            <a:r>
              <a:rPr lang="sr-Latn-RS" dirty="0" err="1"/>
              <a:t>GND</a:t>
            </a:r>
            <a:r>
              <a:rPr lang="sr-Latn-RS" dirty="0"/>
              <a:t> za kanal 1 postavljena na DC i ako je za kanal 1 </a:t>
            </a:r>
            <a:r>
              <a:rPr lang="sr-Latn-RS" i="1" dirty="0" err="1"/>
              <a:t>k</a:t>
            </a:r>
            <a:r>
              <a:rPr lang="sr-Latn-RS" i="1" baseline="-25000" dirty="0" err="1"/>
              <a:t>y</a:t>
            </a:r>
            <a:r>
              <a:rPr lang="sr-Latn-RS" dirty="0"/>
              <a:t>=1 V/div.</a:t>
            </a:r>
          </a:p>
          <a:p>
            <a:pPr marL="342900" lvl="0" indent="-342900">
              <a:buAutoNum type="alphaLcParenR"/>
            </a:pPr>
            <a:endParaRPr lang="sr-Latn-RS" dirty="0"/>
          </a:p>
          <a:p>
            <a:pPr lvl="0"/>
            <a:r>
              <a:rPr lang="sr-Latn-RS" i="1" dirty="0" err="1"/>
              <a:t>U</a:t>
            </a:r>
            <a:r>
              <a:rPr lang="sr-Latn-RS" i="1" baseline="-25000" dirty="0" err="1"/>
              <a:t>min</a:t>
            </a:r>
            <a:r>
              <a:rPr lang="sr-Latn-RS" dirty="0"/>
              <a:t>=0 V</a:t>
            </a:r>
          </a:p>
          <a:p>
            <a:pPr lvl="0"/>
            <a:r>
              <a:rPr lang="sr-Latn-RS" i="1" dirty="0" err="1"/>
              <a:t>U</a:t>
            </a:r>
            <a:r>
              <a:rPr lang="sr-Latn-RS" i="1" baseline="-25000" dirty="0" err="1"/>
              <a:t>max</a:t>
            </a:r>
            <a:r>
              <a:rPr lang="sr-Latn-RS" dirty="0"/>
              <a:t>=1</a:t>
            </a:r>
            <a:r>
              <a:rPr lang="en-US" dirty="0"/>
              <a:t> </a:t>
            </a:r>
            <a:r>
              <a:rPr lang="sr-Latn-RS" dirty="0"/>
              <a:t>div*</a:t>
            </a:r>
            <a:r>
              <a:rPr lang="sr-Latn-RS" i="1" dirty="0" err="1"/>
              <a:t>k</a:t>
            </a:r>
            <a:r>
              <a:rPr lang="sr-Latn-RS" i="1" baseline="-25000" dirty="0" err="1"/>
              <a:t>y</a:t>
            </a:r>
            <a:r>
              <a:rPr lang="sr-Latn-RS" dirty="0"/>
              <a:t>=1 V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T=5 div*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dirty="0"/>
              <a:t>=5 </a:t>
            </a:r>
            <a:r>
              <a:rPr lang="en-US" dirty="0" err="1"/>
              <a:t>ms</a:t>
            </a:r>
            <a:endParaRPr lang="sr-Latn-R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5E72FD-635E-9B07-2E05-C57CDD794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518" y="1863514"/>
          <a:ext cx="5530060" cy="403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0394" imgH="2910479" progId="Visio.Drawing.15">
                  <p:embed/>
                </p:oleObj>
              </mc:Choice>
              <mc:Fallback>
                <p:oleObj name="Visio" r:id="rId2" imgW="4000394" imgH="2910479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5E72FD-635E-9B07-2E05-C57CDD794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18" y="1863514"/>
                        <a:ext cx="5530060" cy="4033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108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(skorašnji, ispitni) - rešenje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63634"/>
            <a:ext cx="491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b) Nacrtati izgled ekrana osciloskopa ako se isti signal (sa kanala 1) dovede i na kanal 2, ako je za kanal 2 kontrola AC/DC/</a:t>
            </a:r>
            <a:r>
              <a:rPr lang="sr-Latn-RS" dirty="0" err="1"/>
              <a:t>GND</a:t>
            </a:r>
            <a:r>
              <a:rPr lang="sr-Latn-RS" dirty="0"/>
              <a:t> postavljena na AC i ako je za kanal 2 </a:t>
            </a:r>
            <a:r>
              <a:rPr lang="sr-Latn-RS" dirty="0" err="1"/>
              <a:t>ky</a:t>
            </a:r>
            <a:r>
              <a:rPr lang="sr-Latn-RS" dirty="0"/>
              <a:t>=200 </a:t>
            </a:r>
            <a:r>
              <a:rPr lang="sr-Latn-RS" dirty="0" err="1"/>
              <a:t>mV</a:t>
            </a:r>
            <a:r>
              <a:rPr lang="sr-Latn-RS" dirty="0"/>
              <a:t>/div.</a:t>
            </a:r>
          </a:p>
          <a:p>
            <a:pPr marL="342900" lvl="0" indent="-342900">
              <a:buAutoNum type="alphaLcParenR"/>
            </a:pPr>
            <a:endParaRPr lang="sr-Latn-RS" dirty="0"/>
          </a:p>
          <a:p>
            <a:pPr lvl="0"/>
            <a:r>
              <a:rPr lang="sr-Latn-RS" dirty="0"/>
              <a:t>Srednja vrednost: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5E72FD-635E-9B07-2E05-C57CDD794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89946"/>
              </p:ext>
            </p:extLst>
          </p:nvPr>
        </p:nvGraphicFramePr>
        <p:xfrm>
          <a:off x="6205518" y="1863514"/>
          <a:ext cx="5530060" cy="403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000394" imgH="2910479" progId="Visio.Drawing.15">
                  <p:embed/>
                </p:oleObj>
              </mc:Choice>
              <mc:Fallback>
                <p:oleObj name="Visio" r:id="rId2" imgW="4000394" imgH="2910479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5E72FD-635E-9B07-2E05-C57CDD794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18" y="1863514"/>
                        <a:ext cx="5530060" cy="4033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46F427-6329-C7BC-A6EC-1CE3D1AE5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95709"/>
              </p:ext>
            </p:extLst>
          </p:nvPr>
        </p:nvGraphicFramePr>
        <p:xfrm>
          <a:off x="950589" y="3617960"/>
          <a:ext cx="3295650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1307880" progId="Equation.DSMT4">
                  <p:embed/>
                </p:oleObj>
              </mc:Choice>
              <mc:Fallback>
                <p:oleObj name="Equation" r:id="rId4" imgW="16761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589" y="3617960"/>
                        <a:ext cx="3295650" cy="257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975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(januar 2023)</a:t>
            </a:r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03CE253-29D3-EAC9-43E6-ACADB373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690688"/>
            <a:ext cx="6489792" cy="3892508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95F4F8-6FEF-2CEF-1738-DC4DBA331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43" y="1690688"/>
            <a:ext cx="3563041" cy="38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4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(januar 2023)</a:t>
            </a:r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03CE253-29D3-EAC9-43E6-ACADB373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690688"/>
            <a:ext cx="6489792" cy="3892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1DDE0A-3DC6-6998-738B-19220EEF6934}"/>
              </a:ext>
            </a:extLst>
          </p:cNvPr>
          <p:cNvSpPr txBox="1"/>
          <p:nvPr/>
        </p:nvSpPr>
        <p:spPr>
          <a:xfrm>
            <a:off x="6915347" y="1027906"/>
            <a:ext cx="5040983" cy="333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Sl. 1.1 prikazan je izgled ekrana digitalnog osciloskopa kada je osciloskop podešen tako da se iscrtavaju vremenski oblici napona. Signal sa kanala 1 iscrtava se u gornjem, a signal sa kanala 2 u donjem delu ekrana. Strelice sa leve strane pokazuju podešene nivoe nule za svaki od kanala. Kontrola AC/DC/GND postavljena je u položaj DC za oba kanala. Vrednosti </a:t>
            </a:r>
            <a:r>
              <a:rPr lang="sr-Latn-R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RS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(odnosno podela naponske ose za oba kanala i vremenske ose) ispisane su na uobičajen način, u donjem delu ekrana. Posmatrani naponi mogu da se opišu kao:</a:t>
            </a:r>
            <a:endParaRPr lang="en-001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68808EC-E4DA-2045-1470-C434FED4A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89900"/>
              </p:ext>
            </p:extLst>
          </p:nvPr>
        </p:nvGraphicFramePr>
        <p:xfrm>
          <a:off x="6915347" y="4365615"/>
          <a:ext cx="4129855" cy="47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700" imgH="254000" progId="Equation.DSMT4">
                  <p:embed/>
                </p:oleObj>
              </mc:Choice>
              <mc:Fallback>
                <p:oleObj name="Equation" r:id="rId3" imgW="2171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347" y="4365615"/>
                        <a:ext cx="4129855" cy="475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236AA81-05B6-FAA3-DF27-24E97A307367}"/>
              </a:ext>
            </a:extLst>
          </p:cNvPr>
          <p:cNvSpPr txBox="1"/>
          <p:nvPr/>
        </p:nvSpPr>
        <p:spPr>
          <a:xfrm>
            <a:off x="6915347" y="4925323"/>
            <a:ext cx="5040983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ea typeface="Times New Roman" panose="02020603050405020304" pitchFamily="18" charset="0"/>
              </a:rPr>
              <a:t>Na osnovu slike 1.1, odrediti parametre </a:t>
            </a:r>
            <a:r>
              <a:rPr lang="sr-Latn-RS" sz="1800" i="1" dirty="0">
                <a:effectLst/>
                <a:ea typeface="Times New Roman" panose="02020603050405020304" pitchFamily="18" charset="0"/>
              </a:rPr>
              <a:t>U</a:t>
            </a:r>
            <a:r>
              <a:rPr lang="sr-Latn-RS" sz="1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,  </a:t>
            </a:r>
            <a:r>
              <a:rPr lang="sr-Latn-RS" sz="1800" i="1" dirty="0">
                <a:effectLst/>
                <a:ea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. </a:t>
            </a:r>
            <a:r>
              <a:rPr lang="sr-Latn-RS" sz="1800" b="1" dirty="0">
                <a:effectLst/>
                <a:ea typeface="Times New Roman" panose="02020603050405020304" pitchFamily="18" charset="0"/>
              </a:rPr>
              <a:t>Obrazložiti odgovor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.</a:t>
            </a:r>
            <a:endParaRPr lang="en-001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ea typeface="Times New Roman" panose="02020603050405020304" pitchFamily="18" charset="0"/>
              </a:rPr>
              <a:t>Šta bi trebalo promeniti i kako, da bi bilo moguće da se odredi </a:t>
            </a:r>
            <a:r>
              <a:rPr lang="sr-Latn-RS" sz="1800" i="1" dirty="0">
                <a:effectLst/>
                <a:ea typeface="Times New Roman" panose="02020603050405020304" pitchFamily="18" charset="0"/>
              </a:rPr>
              <a:t>U</a:t>
            </a:r>
            <a:r>
              <a:rPr lang="sr-Latn-RS" sz="1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 i </a:t>
            </a:r>
            <a:r>
              <a:rPr lang="sr-Latn-RS" sz="1800" i="1" dirty="0">
                <a:effectLst/>
                <a:ea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. </a:t>
            </a:r>
            <a:r>
              <a:rPr lang="sr-Latn-RS" sz="1800" b="1" dirty="0">
                <a:effectLst/>
                <a:ea typeface="Times New Roman" panose="02020603050405020304" pitchFamily="18" charset="0"/>
              </a:rPr>
              <a:t>Obrazložiti odgovor</a:t>
            </a:r>
            <a:r>
              <a:rPr lang="sr-Latn-RS" sz="1800" dirty="0">
                <a:effectLst/>
                <a:ea typeface="Times New Roman" panose="02020603050405020304" pitchFamily="18" charset="0"/>
              </a:rPr>
              <a:t>.</a:t>
            </a:r>
            <a:endParaRPr lang="en-001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4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„Čitanje“ slike</a:t>
            </a:r>
            <a:r>
              <a:rPr lang="en-US" dirty="0"/>
              <a:t> – </a:t>
            </a:r>
            <a:r>
              <a:rPr lang="en-US" dirty="0" err="1"/>
              <a:t>spektralna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638300"/>
            <a:ext cx="5715000" cy="342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638300"/>
            <a:ext cx="5715000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9881" y="5539468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adekvatna za posmatranje signala u vremenskom domenu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43031" y="5539468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adekvatna za posmatranje signala u spektralnom domenu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55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(januar 2023)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E0A-3DC6-6998-738B-19220EEF6934}"/>
              </a:ext>
            </a:extLst>
          </p:cNvPr>
          <p:cNvSpPr txBox="1"/>
          <p:nvPr/>
        </p:nvSpPr>
        <p:spPr>
          <a:xfrm>
            <a:off x="4873366" y="1954639"/>
            <a:ext cx="676216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algn="just">
              <a:spcBef>
                <a:spcPts val="300"/>
              </a:spcBef>
              <a:spcAft>
                <a:spcPts val="600"/>
              </a:spcAf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Sl. 1.2 prikazan je izgled ekrana digitalnog osciloskopa kada je osciloskop podešen tako da se iscrtava zavisnost Ch2(Ch1), za iste napone kao u prethodnom delu zadatka. Vrednosti </a:t>
            </a:r>
            <a:r>
              <a:rPr lang="sr-Latn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sr-Latn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(odnosno podela naponske ose za oba kanala) ispisane su na uobičajen način, u donjem delu ekrana.</a:t>
            </a:r>
            <a:endParaRPr lang="en-001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osnovu slike 1.2 odrediti </a:t>
            </a:r>
            <a:r>
              <a:rPr lang="sr-Latn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r-Latn-R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Obrazložiti odgovor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li je, korišćenjem obe slike, moguće odrediti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sr-Latn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Obrazložiti odgovor.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Odrediti </a:t>
            </a:r>
            <a:r>
              <a:rPr lang="sr-Latn-R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ukoliko je moguće.</a:t>
            </a:r>
            <a:endParaRPr lang="en-001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3586E1-386D-3505-E3B7-0E5CFE24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3" y="1954639"/>
            <a:ext cx="3563041" cy="38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6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(j</a:t>
            </a:r>
            <a:r>
              <a:rPr lang="en-GB" dirty="0"/>
              <a:t>un</a:t>
            </a:r>
            <a:r>
              <a:rPr lang="sr-Latn-RS" dirty="0"/>
              <a:t> 2023)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E0A-3DC6-6998-738B-19220EEF6934}"/>
              </a:ext>
            </a:extLst>
          </p:cNvPr>
          <p:cNvSpPr txBox="1"/>
          <p:nvPr/>
        </p:nvSpPr>
        <p:spPr>
          <a:xfrm>
            <a:off x="6915347" y="1027906"/>
            <a:ext cx="5040983" cy="58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Sl. 1.1 prikazan je izgled ekrana digitalnog osciloskopa kada je osciloskop podešen tako da se iscrtavaju vremenski oblici napona. Signal sa kanala 1 iscrtava se u gornjem, a signal sa kanala 2 u donjem delu ekrana. Strelice sa leve strane pokazuju podešene nivoe nule za svaki od kanala. Kontrola AC/DC/GND postavljena je u položaj DC za kanal 1, a u AC položaj za kanal 2. Vrednosti </a:t>
            </a:r>
            <a:r>
              <a:rPr lang="sr-Latn-R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-Latn-R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R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(odnosno podela naponske ose za oba kanala i vremenske ose) ispisane su na uobičajen način, u donjem delu ekrana. Na oba kanala dovodi se isti signal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001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posmatrani napon, odrediti maksimalnu i minimalnu vrednost, periodu signala, osnovnu frekvenciju i faktor ispunjenosti (faktor režima,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duty cycle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Obrazložiti odgovor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001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Odrediti srednju vrednost (jednosmernu komponentu) posmatranog napona. </a:t>
            </a: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Obrazložiti odgovor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001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CA30D319-CA4E-984A-1612-2A8BB567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690688"/>
            <a:ext cx="6479540" cy="38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6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(j</a:t>
            </a:r>
            <a:r>
              <a:rPr lang="en-GB" dirty="0"/>
              <a:t>un</a:t>
            </a:r>
            <a:r>
              <a:rPr lang="sr-Latn-RS" dirty="0"/>
              <a:t> 2023)</a:t>
            </a:r>
            <a:endParaRPr lang="en-US" dirty="0"/>
          </a:p>
        </p:txBody>
      </p:sp>
      <p:pic>
        <p:nvPicPr>
          <p:cNvPr id="4" name="Picture 3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CA30D319-CA4E-984A-1612-2A8BB567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1690688"/>
            <a:ext cx="6479540" cy="3887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8D55DA-415B-7E45-CEBF-B8DBEEB4703F}"/>
              </a:ext>
            </a:extLst>
          </p:cNvPr>
          <p:cNvSpPr txBox="1"/>
          <p:nvPr/>
        </p:nvSpPr>
        <p:spPr>
          <a:xfrm>
            <a:off x="7211028" y="1690688"/>
            <a:ext cx="47453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sr-Latn-RS" sz="1800" dirty="0">
                <a:effectLst/>
                <a:ea typeface="Times New Roman" panose="02020603050405020304" pitchFamily="18" charset="0"/>
              </a:rPr>
              <a:t>U donjem delu ekrana prikazane su četiri različite srednje vrednosti napona. Zbog čega se vrednosti razlikuju? Koja od datih vrednosti može da se koristi kao procena srednje vrednosti posmatranog napona i zašto?</a:t>
            </a:r>
            <a:endParaRPr lang="en-001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81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</a:t>
            </a:r>
            <a:r>
              <a:rPr lang="en-GB" dirty="0" err="1"/>
              <a:t>februar</a:t>
            </a:r>
            <a:r>
              <a:rPr lang="sr-Latn-RS" dirty="0"/>
              <a:t> 2023)</a:t>
            </a:r>
            <a:endParaRPr lang="en-US" dirty="0"/>
          </a:p>
        </p:txBody>
      </p:sp>
      <p:pic>
        <p:nvPicPr>
          <p:cNvPr id="5" name="Picture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C7B22724-AE39-8829-5CCD-946AFFF8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6" y="1687445"/>
            <a:ext cx="6477000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FE2DA-5C69-4BC6-DA9A-CE2835725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5344" r="7296"/>
          <a:stretch/>
        </p:blipFill>
        <p:spPr bwMode="auto">
          <a:xfrm>
            <a:off x="6899379" y="1687445"/>
            <a:ext cx="4889185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7114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</a:t>
            </a:r>
            <a:r>
              <a:rPr lang="en-GB" dirty="0" err="1"/>
              <a:t>februar</a:t>
            </a:r>
            <a:r>
              <a:rPr lang="sr-Latn-RS" dirty="0"/>
              <a:t> 2023)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E0A-3DC6-6998-738B-19220EEF6934}"/>
              </a:ext>
            </a:extLst>
          </p:cNvPr>
          <p:cNvSpPr txBox="1"/>
          <p:nvPr/>
        </p:nvSpPr>
        <p:spPr>
          <a:xfrm>
            <a:off x="6915347" y="1456810"/>
            <a:ext cx="5040983" cy="244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Sl. 1.1 prikazan je izgled ekrana digitalnog osciloskopa, kada se, na kanalu 1, posmatra jednosmerni napon u prisustvu šuma. . Strelica sa leve strane pokazuje podešen nivo nule. Kontrola AC/DC/GND postavljena je u položaj DC. Vrednosti </a:t>
            </a:r>
            <a:r>
              <a:rPr lang="sr-Latn-R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R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(odnosno podela naponske ose i vremenske ose) ispisane su na uobičajen način, u donjem delu ekrana. </a:t>
            </a:r>
            <a:endParaRPr lang="en-001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3DDEF3DD-8A02-4D19-844B-9992B1B0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1566199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0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(</a:t>
            </a:r>
            <a:r>
              <a:rPr lang="en-GB" dirty="0" err="1"/>
              <a:t>februar</a:t>
            </a:r>
            <a:r>
              <a:rPr lang="sr-Latn-RS" dirty="0"/>
              <a:t> 2023)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E0A-3DC6-6998-738B-19220EEF6934}"/>
              </a:ext>
            </a:extLst>
          </p:cNvPr>
          <p:cNvSpPr txBox="1"/>
          <p:nvPr/>
        </p:nvSpPr>
        <p:spPr>
          <a:xfrm>
            <a:off x="6764872" y="1456810"/>
            <a:ext cx="5040983" cy="475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Sl. 1.2 prikazana je raspodela izmerenih vrednosti za </a:t>
            </a:r>
            <a:r>
              <a:rPr lang="sr-Latn-R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=2500 tačaka koje odgovaraju naponu sa Sl. 1.1.</a:t>
            </a:r>
            <a:endParaRPr lang="en-001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ea typeface="Times New Roman" panose="02020603050405020304" pitchFamily="18" charset="0"/>
              </a:rPr>
              <a:t>Na osnovu Sl. 1.2 proceniti mernu nesigurnost tipa A za dato merenje.</a:t>
            </a:r>
            <a:endParaRPr lang="en-GB" dirty="0"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osnovu Sl. 1.2 odrediti rezultat merenja.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Objasniti šta predstavljaju vrednosti „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i „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cycle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sa Sl. 1.1. Da li se na osnovu neke od tih vrednosti mogla grubo proceniti neka od vrednosti dobijenih pod a) ili b)? Obrazložiti odgovor.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Objasniti šta predstavljaju vrednosti „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Peak-Peak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sa Sl. 1.1. Da li se na osnovu te vrednosti mogla grubo proceniti neka od vrednosti dobijenih pod a) ili b)? Obrazložiti odgovor.</a:t>
            </a:r>
            <a:endParaRPr lang="en-001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5FDAF-24EB-835D-C878-B55C7923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5344" r="7296"/>
          <a:stretch/>
        </p:blipFill>
        <p:spPr bwMode="auto">
          <a:xfrm>
            <a:off x="128189" y="1485899"/>
            <a:ext cx="6184628" cy="4915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34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„Čitanje“ slike</a:t>
            </a:r>
            <a:r>
              <a:rPr lang="en-US" dirty="0"/>
              <a:t> – </a:t>
            </a:r>
            <a:r>
              <a:rPr lang="en-US" dirty="0" err="1"/>
              <a:t>spektralna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51888" y="5463268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sr-Latn-RS" dirty="0"/>
              <a:t>NISU adekvatna za dati signal (preklapanje u spektru)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981" y="5463268"/>
            <a:ext cx="46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adekvatna za posmatranje signala u spektralnom domenu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769269"/>
            <a:ext cx="5715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76926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„Čitanje“ slike</a:t>
            </a:r>
            <a:r>
              <a:rPr lang="en-US" dirty="0"/>
              <a:t> – </a:t>
            </a:r>
            <a:r>
              <a:rPr lang="en-US" dirty="0" err="1"/>
              <a:t>spektralna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981" y="5072648"/>
            <a:ext cx="465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Složeniji signal, drugačiji spektar</a:t>
            </a:r>
          </a:p>
          <a:p>
            <a:r>
              <a:rPr lang="sr-Latn-RS" dirty="0"/>
              <a:t>Praktično se korsite dodatna podešavanja (prozorske funkcije)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62768"/>
            <a:ext cx="5715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62768"/>
            <a:ext cx="5715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981" y="5676805"/>
            <a:ext cx="21485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>
            <a:cxnSpLocks/>
            <a:stCxn id="7" idx="3"/>
          </p:cNvCxnSpPr>
          <p:nvPr/>
        </p:nvCxnSpPr>
        <p:spPr>
          <a:xfrm flipV="1">
            <a:off x="2495550" y="4743451"/>
            <a:ext cx="1933575" cy="1118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3"/>
          </p:cNvCxnSpPr>
          <p:nvPr/>
        </p:nvCxnSpPr>
        <p:spPr>
          <a:xfrm flipV="1">
            <a:off x="2495550" y="4743451"/>
            <a:ext cx="7953375" cy="1118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0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Naponske sonde</a:t>
            </a:r>
            <a:endParaRPr lang="en-US" dirty="0"/>
          </a:p>
          <a:p>
            <a:r>
              <a:rPr lang="sr-Latn-RS" dirty="0"/>
              <a:t>Strujne sonde</a:t>
            </a:r>
            <a:endParaRPr lang="en-US" dirty="0"/>
          </a:p>
          <a:p>
            <a:r>
              <a:rPr lang="sr-Latn-RS" dirty="0"/>
              <a:t>Kompenzacija sondi (da bi se minimizovao uticaj na rezultat merenja)</a:t>
            </a:r>
          </a:p>
        </p:txBody>
      </p:sp>
    </p:spTree>
    <p:extLst>
      <p:ext uri="{BB962C8B-B14F-4D97-AF65-F5344CB8AC3E}">
        <p14:creationId xmlns:p14="http://schemas.microsoft.com/office/powerpoint/2010/main" val="151212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Naponska sonda pasivna 10X</a:t>
            </a:r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B0400D7-1832-45AB-9CA3-4CD6056D3E53}"/>
              </a:ext>
            </a:extLst>
          </p:cNvPr>
          <p:cNvSpPr/>
          <p:nvPr/>
        </p:nvSpPr>
        <p:spPr>
          <a:xfrm>
            <a:off x="9516862" y="900575"/>
            <a:ext cx="2030768" cy="9015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Slabi signal 10 puta</a:t>
            </a:r>
            <a:endParaRPr lang="en-US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5929441-817E-4878-B78D-E7469B84B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78" y="2101669"/>
            <a:ext cx="7688443" cy="34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Kompenzacija sondi (Probe </a:t>
            </a:r>
            <a:r>
              <a:rPr lang="sr-Latn-RS" dirty="0" err="1"/>
              <a:t>comp</a:t>
            </a:r>
            <a:r>
              <a:rPr lang="sr-Latn-RS" dirty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9541" y="3561854"/>
            <a:ext cx="488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Generator povorke impulsa na samom osciloskopu (služi za kompenzaciju sondi) </a:t>
            </a:r>
            <a:r>
              <a:rPr lang="en-US" sz="1800" b="0" i="0" u="none" strike="noStrike" baseline="0" dirty="0">
                <a:latin typeface="TimesNewRomanPSMT"/>
              </a:rPr>
              <a:t>~5V@1kHz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Cloud 3"/>
          <p:cNvSpPr/>
          <p:nvPr/>
        </p:nvSpPr>
        <p:spPr>
          <a:xfrm>
            <a:off x="2940050" y="2131595"/>
            <a:ext cx="2919211" cy="8157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TBS1072B-EDU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66FF3-A8C7-48E7-962F-6D7534D42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38"/>
          <a:stretch/>
        </p:blipFill>
        <p:spPr>
          <a:xfrm>
            <a:off x="1811045" y="3079118"/>
            <a:ext cx="1129006" cy="15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5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3366</Words>
  <Application>Microsoft Office PowerPoint</Application>
  <PresentationFormat>Widescreen</PresentationFormat>
  <Paragraphs>244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TimesNewRomanPSMT</vt:lpstr>
      <vt:lpstr>Office Theme</vt:lpstr>
      <vt:lpstr>Visio</vt:lpstr>
      <vt:lpstr>Equation</vt:lpstr>
      <vt:lpstr>Električna merenja</vt:lpstr>
      <vt:lpstr>„Čitanje“ slike – spektralna analiza</vt:lpstr>
      <vt:lpstr>„Čitanje“ slike – spektralna analiza</vt:lpstr>
      <vt:lpstr>„Čitanje“ slike – spektralna analiza</vt:lpstr>
      <vt:lpstr>„Čitanje“ slike – spektralna analiza</vt:lpstr>
      <vt:lpstr>„Čitanje“ slike – spektralna analiza</vt:lpstr>
      <vt:lpstr>Sonde</vt:lpstr>
      <vt:lpstr>Naponska sonda pasivna 10X</vt:lpstr>
      <vt:lpstr>Kompenzacija sondi (Probe comp)</vt:lpstr>
      <vt:lpstr>Sonda 1X podešavanje osciloskopa 1X</vt:lpstr>
      <vt:lpstr>Sonda 10X podešavanje osciloskopa 1X nekompenzovana</vt:lpstr>
      <vt:lpstr>Sonda 10X podešavanje osciloskopa 1X nekompenzovana</vt:lpstr>
      <vt:lpstr>Sonda 10X podešavanje osciloskopa 1X kompenzovana (compensated)</vt:lpstr>
      <vt:lpstr>Uzemljenje</vt:lpstr>
      <vt:lpstr>Uzemljenje</vt:lpstr>
      <vt:lpstr>Zadatak (skorašnji, ispitni)</vt:lpstr>
      <vt:lpstr>Zadatak (skorašnji, ispitni) – rešenje</vt:lpstr>
      <vt:lpstr>Zadatak (skorašnji, ispitni) – rešenje</vt:lpstr>
      <vt:lpstr>Zadatak (skorašnji, ispitni) – rešenje</vt:lpstr>
      <vt:lpstr>Zadatak (skorašnji, ispitni) – rešenje</vt:lpstr>
      <vt:lpstr>Zadatak (skorašnji, ispitni) – rešenje</vt:lpstr>
      <vt:lpstr>Zadatak (skorašnji, ispitni)</vt:lpstr>
      <vt:lpstr>Zadatak (skorašnji, ispitni)</vt:lpstr>
      <vt:lpstr>Zadatak (skorašnji, ispitni)</vt:lpstr>
      <vt:lpstr>Zadatak (skorašnji, ispitni)</vt:lpstr>
      <vt:lpstr>Zadatak (skorašnji, ispitni)</vt:lpstr>
      <vt:lpstr>Zadatak (skorašnji, ispitni) - rešenje</vt:lpstr>
      <vt:lpstr>Zadatak (skorašnji, ispitni) - rešenje</vt:lpstr>
      <vt:lpstr>Zadatak (skorašnji, ispitni) - rešenje</vt:lpstr>
      <vt:lpstr>Zadatak (skorašnji, ispitni)</vt:lpstr>
      <vt:lpstr>Zadatak (skorašnji, ispitni)</vt:lpstr>
      <vt:lpstr>Zadatak (skorašnji, ispitni) - rešenje</vt:lpstr>
      <vt:lpstr>Zadatak (skorašnji, ispitni) - rešenje</vt:lpstr>
      <vt:lpstr>Zadatak (skorašnji, ispitni) - rešenje</vt:lpstr>
      <vt:lpstr>Zadatak (skorašnji, ispitni)</vt:lpstr>
      <vt:lpstr>Zadatak (skorašnji, ispitni) - rešenje</vt:lpstr>
      <vt:lpstr>Zadatak (skorašnji, ispitni) - rešenje</vt:lpstr>
      <vt:lpstr>Zadatak (januar 2023)</vt:lpstr>
      <vt:lpstr>Zadatak (januar 2023)</vt:lpstr>
      <vt:lpstr>Zadatak (januar 2023)</vt:lpstr>
      <vt:lpstr>Zadatak (jun 2023)</vt:lpstr>
      <vt:lpstr>Zadatak (jun 2023)</vt:lpstr>
      <vt:lpstr>Zadatak (februar 2023)</vt:lpstr>
      <vt:lpstr>Zadatak (februar 2023)</vt:lpstr>
      <vt:lpstr>Zadatak (februar 2023)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Električna merenja</dc:title>
  <dc:creator>JC</dc:creator>
  <cp:lastModifiedBy>jelena certic</cp:lastModifiedBy>
  <cp:revision>68</cp:revision>
  <dcterms:created xsi:type="dcterms:W3CDTF">2016-10-26T04:03:54Z</dcterms:created>
  <dcterms:modified xsi:type="dcterms:W3CDTF">2024-03-20T11:06:39Z</dcterms:modified>
</cp:coreProperties>
</file>