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sldIdLst>
    <p:sldId id="256" r:id="rId2"/>
    <p:sldId id="323" r:id="rId3"/>
    <p:sldId id="332" r:id="rId4"/>
    <p:sldId id="333" r:id="rId5"/>
    <p:sldId id="325" r:id="rId6"/>
    <p:sldId id="281" r:id="rId7"/>
    <p:sldId id="263" r:id="rId8"/>
    <p:sldId id="262" r:id="rId9"/>
    <p:sldId id="264" r:id="rId10"/>
    <p:sldId id="266" r:id="rId11"/>
    <p:sldId id="259" r:id="rId12"/>
    <p:sldId id="260" r:id="rId13"/>
    <p:sldId id="261" r:id="rId14"/>
    <p:sldId id="271" r:id="rId15"/>
    <p:sldId id="267" r:id="rId16"/>
    <p:sldId id="273" r:id="rId17"/>
    <p:sldId id="274" r:id="rId18"/>
    <p:sldId id="280" r:id="rId19"/>
    <p:sldId id="334" r:id="rId20"/>
    <p:sldId id="342" r:id="rId21"/>
    <p:sldId id="275" r:id="rId22"/>
    <p:sldId id="277" r:id="rId23"/>
    <p:sldId id="344" r:id="rId24"/>
    <p:sldId id="276" r:id="rId25"/>
    <p:sldId id="278" r:id="rId26"/>
    <p:sldId id="345" r:id="rId27"/>
    <p:sldId id="258" r:id="rId28"/>
    <p:sldId id="257" r:id="rId29"/>
    <p:sldId id="269" r:id="rId30"/>
    <p:sldId id="270" r:id="rId31"/>
    <p:sldId id="272" r:id="rId32"/>
    <p:sldId id="343" r:id="rId33"/>
    <p:sldId id="335" r:id="rId34"/>
    <p:sldId id="336" r:id="rId35"/>
    <p:sldId id="337" r:id="rId36"/>
    <p:sldId id="341" r:id="rId37"/>
    <p:sldId id="338" r:id="rId38"/>
    <p:sldId id="339" r:id="rId39"/>
    <p:sldId id="340" r:id="rId40"/>
    <p:sldId id="279" r:id="rId41"/>
    <p:sldId id="283" r:id="rId42"/>
    <p:sldId id="284" r:id="rId43"/>
    <p:sldId id="285" r:id="rId44"/>
    <p:sldId id="286" r:id="rId45"/>
    <p:sldId id="289" r:id="rId46"/>
    <p:sldId id="288" r:id="rId47"/>
    <p:sldId id="290" r:id="rId48"/>
    <p:sldId id="291" r:id="rId49"/>
    <p:sldId id="311" r:id="rId50"/>
    <p:sldId id="312" r:id="rId51"/>
    <p:sldId id="313" r:id="rId52"/>
  </p:sldIdLst>
  <p:sldSz cx="12192000" cy="6858000"/>
  <p:notesSz cx="7099300" cy="10234613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9AD0"/>
    <a:srgbClr val="D95319"/>
    <a:srgbClr val="F2C4B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96EC8-70FC-4967-BB5A-4404ACBC5A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CA2F7-FD8B-46D7-99C2-E34F0F20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8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Cyrl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A9C0A-72A7-4118-921F-BB98C62F581B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97147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334B39-C8CD-442C-AC42-D7F871C32FA1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83062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F8C57-63FD-4B95-A933-6874EAD28A42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3748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731A0-7C59-4A39-92A4-AF9CBFFE4B4E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1328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6E64-6267-49B8-B7C2-CF93E041A464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68078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F68F4-7490-4CE9-B3CD-8214C5387D3E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39803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text styles</a:t>
            </a:r>
          </a:p>
          <a:p>
            <a:pPr lvl="1"/>
            <a:r>
              <a:rPr lang="sr-Latn-CS" altLang="en-US"/>
              <a:t>Second level</a:t>
            </a:r>
          </a:p>
          <a:p>
            <a:pPr lvl="2"/>
            <a:r>
              <a:rPr lang="sr-Latn-CS" altLang="en-US"/>
              <a:t>Third level</a:t>
            </a:r>
          </a:p>
          <a:p>
            <a:pPr lvl="3"/>
            <a:r>
              <a:rPr lang="sr-Latn-CS" altLang="en-US"/>
              <a:t>Fourth level</a:t>
            </a:r>
          </a:p>
          <a:p>
            <a:pPr lvl="4"/>
            <a:r>
              <a:rPr lang="sr-Latn-C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245225"/>
            <a:ext cx="3962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AB9720-CB1E-43F4-B7DD-73FF7C95D001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60" r:id="rId5"/>
    <p:sldLayoutId id="2147483661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emf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image" Target="../media/image3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4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image" Target="../media/image37.wmf"/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43.wmf"/><Relationship Id="rId4" Type="http://schemas.openxmlformats.org/officeDocument/2006/relationships/image" Target="../media/image4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29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45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6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56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60.wmf"/><Relationship Id="rId7" Type="http://schemas.openxmlformats.org/officeDocument/2006/relationships/image" Target="../media/image62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6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Merna nesigurnost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r-Latn-RS" altLang="en-US" dirty="0"/>
              <a:t>26</a:t>
            </a:r>
            <a:r>
              <a:rPr lang="en-US" altLang="en-US" dirty="0"/>
              <a:t>.</a:t>
            </a:r>
            <a:r>
              <a:rPr lang="sr-Latn-RS" altLang="en-US" dirty="0"/>
              <a:t>03</a:t>
            </a:r>
            <a:r>
              <a:rPr lang="en-US" altLang="en-US" dirty="0"/>
              <a:t>.202</a:t>
            </a:r>
            <a:r>
              <a:rPr lang="sr-Latn-RS" altLang="en-US"/>
              <a:t>4</a:t>
            </a:r>
            <a:r>
              <a:rPr lang="en-US" altLang="en-US"/>
              <a:t>.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Varijansa</a:t>
            </a:r>
            <a:br>
              <a:rPr lang="sr-Latn-CS" altLang="en-US" sz="4000"/>
            </a:br>
            <a:r>
              <a:rPr lang="sr-Latn-CS" altLang="en-US" sz="4000"/>
              <a:t>slučajne veličine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629401" y="3657600"/>
          <a:ext cx="3552825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34880" imgH="1015920" progId="Equation.3">
                  <p:embed/>
                </p:oleObj>
              </mc:Choice>
              <mc:Fallback>
                <p:oleObj name="Equation" r:id="rId2" imgW="2234880" imgH="1015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1" y="3657600"/>
                        <a:ext cx="3552825" cy="161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6477000" y="1963739"/>
            <a:ext cx="388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/>
              <a:t>Ako je </a:t>
            </a:r>
            <a:r>
              <a:rPr lang="sr-Latn-CS" altLang="en-US" i="1"/>
              <a:t>X</a:t>
            </a:r>
            <a:r>
              <a:rPr lang="sr-Latn-CS" altLang="en-US"/>
              <a:t> neprekidna slučajna promenljiva sa gustinom raspodele f(</a:t>
            </a:r>
            <a:r>
              <a:rPr lang="sr-Latn-CS" altLang="en-US" i="1"/>
              <a:t>x</a:t>
            </a:r>
            <a:r>
              <a:rPr lang="sr-Latn-CS" altLang="en-US"/>
              <a:t>), njen</a:t>
            </a:r>
            <a:r>
              <a:rPr lang="en-US" altLang="en-US"/>
              <a:t>a</a:t>
            </a:r>
            <a:r>
              <a:rPr lang="sr-Latn-CS" altLang="en-US"/>
              <a:t> </a:t>
            </a:r>
            <a:r>
              <a:rPr lang="en-US" altLang="en-US"/>
              <a:t>varijansa</a:t>
            </a:r>
            <a:r>
              <a:rPr lang="sr-Latn-CS" altLang="en-US"/>
              <a:t> definisana je kao: 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676400" y="5438775"/>
            <a:ext cx="4191000" cy="75088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i="1"/>
              <a:t>D</a:t>
            </a:r>
            <a:r>
              <a:rPr lang="sr-Latn-CS" altLang="en-US"/>
              <a:t>(</a:t>
            </a:r>
            <a:r>
              <a:rPr lang="sr-Latn-CS" altLang="en-US" i="1"/>
              <a:t>X</a:t>
            </a:r>
            <a:r>
              <a:rPr lang="sr-Latn-CS" altLang="en-US"/>
              <a:t>)</a:t>
            </a:r>
            <a:r>
              <a:rPr lang="en-US" altLang="en-US"/>
              <a:t>=</a:t>
            </a:r>
            <a:r>
              <a:rPr lang="sr-Latn-CS" altLang="en-US"/>
              <a:t>2</a:t>
            </a:r>
            <a:r>
              <a:rPr lang="en-US" altLang="en-US"/>
              <a:t>0</a:t>
            </a:r>
            <a:endParaRPr lang="sr-Latn-CS" alt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582739"/>
            <a:ext cx="5040313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781800" y="5562601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/>
              <a:t>Standardna devijacija:</a:t>
            </a:r>
          </a:p>
        </p:txBody>
      </p:sp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7304088" y="6042026"/>
          <a:ext cx="15351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61760" imgH="253800" progId="Equation.3">
                  <p:embed/>
                </p:oleObj>
              </mc:Choice>
              <mc:Fallback>
                <p:oleObj name="Equation" r:id="rId5" imgW="76176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4088" y="6042026"/>
                        <a:ext cx="153511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FD5907-CD8C-4382-9DD1-C896DEED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Normaln</a:t>
            </a:r>
            <a:r>
              <a:rPr lang="sr-Latn-CS" altLang="en-US" sz="4000"/>
              <a:t>a (Gausova)</a:t>
            </a:r>
            <a:r>
              <a:rPr lang="en-US" altLang="en-US" sz="4000"/>
              <a:t> gustina raspodele verovatno</a:t>
            </a:r>
            <a:r>
              <a:rPr lang="sr-Latn-CS" altLang="en-US" sz="4000"/>
              <a:t>ća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371600"/>
            <a:ext cx="5040313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600825" y="2257426"/>
          <a:ext cx="2876550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55600" imgH="825480" progId="Equation.3">
                  <p:embed/>
                </p:oleObj>
              </mc:Choice>
              <mc:Fallback>
                <p:oleObj name="Equation" r:id="rId3" imgW="1155600" imgH="825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825" y="2257426"/>
                        <a:ext cx="2876550" cy="205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147D2E2-5F00-4B5A-BC72-EAB2F66E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Normaln</a:t>
            </a:r>
            <a:r>
              <a:rPr lang="sr-Latn-CS" altLang="en-US" sz="4000"/>
              <a:t>a (Gausova)</a:t>
            </a:r>
            <a:r>
              <a:rPr lang="en-US" altLang="en-US" sz="4000"/>
              <a:t> gustina raspodele verovatno</a:t>
            </a:r>
            <a:r>
              <a:rPr lang="sr-Latn-CS" altLang="en-US" sz="4000"/>
              <a:t>će</a:t>
            </a:r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719293"/>
            <a:ext cx="5040313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458200" y="21336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Kriva je simetrična oko µ</a:t>
            </a:r>
          </a:p>
          <a:p>
            <a:endParaRPr lang="sr-Latn-RS" dirty="0"/>
          </a:p>
          <a:p>
            <a:r>
              <a:rPr lang="sr-Latn-RS" dirty="0"/>
              <a:t>Sa grafika se može odrediti µ kao vrednost za koju funkcija dostiže maksimum 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9D666-B1DE-4F3F-950B-3221E016F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Normaln</a:t>
            </a:r>
            <a:r>
              <a:rPr lang="sr-Latn-CS" altLang="en-US" sz="4000"/>
              <a:t>a (Gausova)</a:t>
            </a:r>
            <a:r>
              <a:rPr lang="en-US" altLang="en-US" sz="4000"/>
              <a:t> gustina raspodele verovatno</a:t>
            </a:r>
            <a:r>
              <a:rPr lang="sr-Latn-CS" altLang="en-US" sz="4000"/>
              <a:t>će</a:t>
            </a:r>
          </a:p>
        </p:txBody>
      </p:sp>
      <p:pic>
        <p:nvPicPr>
          <p:cNvPr id="4403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1" y="1600201"/>
            <a:ext cx="5040313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43800" y="20574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Posmatrano iz „meračke“ perspektive, </a:t>
            </a:r>
            <a:r>
              <a:rPr lang="el-GR" dirty="0"/>
              <a:t>σ</a:t>
            </a:r>
            <a:r>
              <a:rPr lang="sr-Latn-RS" dirty="0"/>
              <a:t> je mera „rasipanja“ rezultata merenja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D910F0-C5CA-4261-ABDA-0D2AA2881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85938"/>
            <a:ext cx="47879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Normaln</a:t>
            </a:r>
            <a:r>
              <a:rPr lang="sr-Latn-CS" altLang="en-US" sz="4000"/>
              <a:t>a (Gausova)</a:t>
            </a:r>
            <a:r>
              <a:rPr lang="en-US" altLang="en-US" sz="4000"/>
              <a:t> gustina raspodele verovatno</a:t>
            </a:r>
            <a:r>
              <a:rPr lang="sr-Latn-CS" altLang="en-US" sz="4000"/>
              <a:t>ća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364700"/>
              </p:ext>
            </p:extLst>
          </p:nvPr>
        </p:nvGraphicFramePr>
        <p:xfrm>
          <a:off x="2157414" y="2370138"/>
          <a:ext cx="1652587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04840" imgH="469800" progId="Equation.DSMT4">
                  <p:embed/>
                </p:oleObj>
              </mc:Choice>
              <mc:Fallback>
                <p:oleObj name="Equation" r:id="rId3" imgW="110484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4" y="2370138"/>
                        <a:ext cx="1652587" cy="703262"/>
                      </a:xfrm>
                      <a:prstGeom prst="rect">
                        <a:avLst/>
                      </a:prstGeom>
                      <a:ln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6324601" y="1785937"/>
            <a:ext cx="4086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RS" altLang="en-US" dirty="0"/>
              <a:t>Ako slučajna promenljiva </a:t>
            </a:r>
            <a:r>
              <a:rPr lang="sr-Latn-RS" altLang="en-US" i="1" dirty="0"/>
              <a:t>X</a:t>
            </a:r>
            <a:r>
              <a:rPr lang="sr-Latn-RS" altLang="en-US" dirty="0"/>
              <a:t> ima Gausovu raspodelu sa parametrima µ i </a:t>
            </a:r>
            <a:r>
              <a:rPr lang="el-GR" altLang="en-US" dirty="0"/>
              <a:t>σ</a:t>
            </a:r>
            <a:r>
              <a:rPr lang="sr-Latn-RS" altLang="en-US" dirty="0"/>
              <a:t>, slučajna promenljiva </a:t>
            </a:r>
            <a:r>
              <a:rPr lang="sr-Latn-RS" altLang="en-US" i="1" dirty="0"/>
              <a:t>Z</a:t>
            </a:r>
            <a:r>
              <a:rPr lang="sr-Latn-RS" altLang="en-US" dirty="0"/>
              <a:t> ima „normalizovanu“ Gausovu raspodelu srednje vrednosti 0 i varijanse 1. </a:t>
            </a:r>
            <a:endParaRPr lang="en-US" altLang="en-US" dirty="0"/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923089"/>
              </p:ext>
            </p:extLst>
          </p:nvPr>
        </p:nvGraphicFramePr>
        <p:xfrm>
          <a:off x="6400801" y="3699737"/>
          <a:ext cx="10699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6880" imgH="355320" progId="Equation.3">
                  <p:embed/>
                </p:oleObj>
              </mc:Choice>
              <mc:Fallback>
                <p:oleObj name="Equation" r:id="rId5" imgW="596880" imgH="3553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1" y="3699737"/>
                        <a:ext cx="106997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9"/>
          <p:cNvGraphicFramePr>
            <a:graphicFrameLocks noChangeAspect="1"/>
          </p:cNvGraphicFramePr>
          <p:nvPr/>
        </p:nvGraphicFramePr>
        <p:xfrm>
          <a:off x="6550025" y="4572000"/>
          <a:ext cx="3860800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41400" imgH="1028520" progId="Equation.3">
                  <p:embed/>
                </p:oleObj>
              </mc:Choice>
              <mc:Fallback>
                <p:oleObj name="Equation" r:id="rId7" imgW="1841400" imgH="10285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0025" y="4572000"/>
                        <a:ext cx="3860800" cy="205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4191000" y="2667000"/>
            <a:ext cx="2133600" cy="60960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85941"/>
              </p:ext>
            </p:extLst>
          </p:nvPr>
        </p:nvGraphicFramePr>
        <p:xfrm>
          <a:off x="2157413" y="3826326"/>
          <a:ext cx="1600200" cy="588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46040" imgH="495000" progId="Equation.DSMT4">
                  <p:embed/>
                </p:oleObj>
              </mc:Choice>
              <mc:Fallback>
                <p:oleObj name="Equation" r:id="rId9" imgW="1346040" imgH="495000" progId="Equation.DSMT4">
                  <p:embed/>
                  <p:pic>
                    <p:nvPicPr>
                      <p:cNvPr id="51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3826326"/>
                        <a:ext cx="1600200" cy="588509"/>
                      </a:xfrm>
                      <a:prstGeom prst="rect">
                        <a:avLst/>
                      </a:prstGeom>
                      <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F240D4-8137-48B7-8AA3-E18FCA6E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sz="4000"/>
              <a:t>Uniformna</a:t>
            </a:r>
            <a:r>
              <a:rPr lang="en-US" altLang="en-US" sz="4000"/>
              <a:t> gustina raspodele verovatno</a:t>
            </a:r>
            <a:r>
              <a:rPr lang="sr-Latn-CS" altLang="en-US" sz="4000"/>
              <a:t>će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371600"/>
            <a:ext cx="5040313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0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654170"/>
              </p:ext>
            </p:extLst>
          </p:nvPr>
        </p:nvGraphicFramePr>
        <p:xfrm>
          <a:off x="6708774" y="1523999"/>
          <a:ext cx="3349625" cy="4640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08160" imgH="2920680" progId="Equation.DSMT4">
                  <p:embed/>
                </p:oleObj>
              </mc:Choice>
              <mc:Fallback>
                <p:oleObj name="Equation" r:id="rId3" imgW="2108160" imgH="2920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774" y="1523999"/>
                        <a:ext cx="3349625" cy="4640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971800" y="5181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a=3, b=7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400B53-FE8C-45C4-9EAB-2BAA1067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sz="4000"/>
              <a:t>Uniformna</a:t>
            </a:r>
            <a:r>
              <a:rPr lang="en-US" altLang="en-US" sz="4000"/>
              <a:t> gustina raspodele verovatno</a:t>
            </a:r>
            <a:r>
              <a:rPr lang="sr-Latn-CS" altLang="en-US" sz="4000"/>
              <a:t>će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49328714"/>
              </p:ext>
            </p:extLst>
          </p:nvPr>
        </p:nvGraphicFramePr>
        <p:xfrm>
          <a:off x="2057400" y="4267200"/>
          <a:ext cx="3733800" cy="1846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09680" imgH="1091880" progId="Equation.DSMT4">
                  <p:embed/>
                </p:oleObj>
              </mc:Choice>
              <mc:Fallback>
                <p:oleObj name="Equation" r:id="rId2" imgW="2209680" imgH="1091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3733800" cy="1846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9871317"/>
              </p:ext>
            </p:extLst>
          </p:nvPr>
        </p:nvGraphicFramePr>
        <p:xfrm>
          <a:off x="2057400" y="1681163"/>
          <a:ext cx="63246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5379649" imgH="2095350" progId="Visio.Drawing.11">
                  <p:embed/>
                </p:oleObj>
              </mc:Choice>
              <mc:Fallback>
                <p:oleObj name="Visio" r:id="rId4" imgW="5379649" imgH="209535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81163"/>
                        <a:ext cx="6324600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4367E9-E56C-4205-A753-29549AB3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sz="4000"/>
              <a:t>Uniformna</a:t>
            </a:r>
            <a:r>
              <a:rPr lang="en-US" altLang="en-US" sz="4000"/>
              <a:t> gustina raspodele verovatno</a:t>
            </a:r>
            <a:r>
              <a:rPr lang="sr-Latn-CS" altLang="en-US" sz="4000"/>
              <a:t>će</a:t>
            </a:r>
          </a:p>
        </p:txBody>
      </p:sp>
      <p:graphicFrame>
        <p:nvGraphicFramePr>
          <p:cNvPr id="9218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6147591"/>
              </p:ext>
            </p:extLst>
          </p:nvPr>
        </p:nvGraphicFramePr>
        <p:xfrm>
          <a:off x="2209800" y="1528763"/>
          <a:ext cx="65532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318831" imgH="2004099" progId="Visio.Drawing.11">
                  <p:embed/>
                </p:oleObj>
              </mc:Choice>
              <mc:Fallback>
                <p:oleObj name="Visio" r:id="rId2" imgW="5318831" imgH="2004099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28763"/>
                        <a:ext cx="65532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2727325" y="5241926"/>
            <a:ext cx="6808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latin typeface="Times New Roman" panose="02020603050405020304" pitchFamily="18" charset="0"/>
              </a:rPr>
              <a:t>U intevalu (</a:t>
            </a:r>
            <a:r>
              <a:rPr lang="en-GB" altLang="en-US" sz="2800">
                <a:latin typeface="Times New Roman" panose="02020603050405020304" pitchFamily="18" charset="0"/>
                <a:sym typeface="Symbol" panose="05050102010706020507" pitchFamily="18" charset="2"/>
              </a:rPr>
              <a:t>-, +) je pribli</a:t>
            </a:r>
            <a:r>
              <a:rPr lang="sr-Latn-CS" altLang="en-US" sz="2800">
                <a:latin typeface="Times New Roman" panose="02020603050405020304" pitchFamily="18" charset="0"/>
                <a:sym typeface="Symbol" panose="05050102010706020507" pitchFamily="18" charset="2"/>
              </a:rPr>
              <a:t>žno 58% ishoda</a:t>
            </a:r>
            <a:endParaRPr lang="en-GB" altLang="en-US" sz="28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50C597-4103-4838-B5B9-8642A3C46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Diskretne slučajne promenljive</a:t>
            </a:r>
            <a:endParaRPr lang="en-US" altLang="en-US"/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438400" y="1524001"/>
          <a:ext cx="7620000" cy="323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766190" imgH="2448667" progId="Visio.Drawing.11">
                  <p:embed/>
                </p:oleObj>
              </mc:Choice>
              <mc:Fallback>
                <p:oleObj name="Visio" r:id="rId2" imgW="5766190" imgH="2448667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4001"/>
                        <a:ext cx="7620000" cy="323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9505648"/>
              </p:ext>
            </p:extLst>
          </p:nvPr>
        </p:nvGraphicFramePr>
        <p:xfrm>
          <a:off x="2362200" y="4648200"/>
          <a:ext cx="2819400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49080" imgH="888840" progId="Equation.3">
                  <p:embed/>
                </p:oleObj>
              </mc:Choice>
              <mc:Fallback>
                <p:oleObj name="Equation" r:id="rId4" imgW="1549080" imgH="888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648200"/>
                        <a:ext cx="2819400" cy="161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629D9D-0516-4A31-9BD6-DD6F8AD4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Procena merne nesigurnosti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428999"/>
          </a:xfrm>
        </p:spPr>
        <p:txBody>
          <a:bodyPr/>
          <a:lstStyle/>
          <a:p>
            <a:r>
              <a:rPr lang="sr-Latn-RS" sz="2800" dirty="0"/>
              <a:t>U opštem slučaju, merenje nije direktno nego se rezultat dobija na osnovu više veličina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Kombinovana merna nesigurnost – dobija se na osnovu </a:t>
            </a:r>
            <a:r>
              <a:rPr lang="sr-Latn-RS" sz="2800" i="1" dirty="0"/>
              <a:t>pojedinih komponenti merne nesigurnosti* </a:t>
            </a:r>
            <a:r>
              <a:rPr lang="sr-Latn-RS" sz="2800" dirty="0"/>
              <a:t>(biće objašnjeno u daljem toku kursa)</a:t>
            </a:r>
            <a:endParaRPr lang="en-US" sz="28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362200" y="2590801"/>
          <a:ext cx="40386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520" imgH="190440" progId="Equation.3">
                  <p:embed/>
                </p:oleObj>
              </mc:Choice>
              <mc:Fallback>
                <p:oleObj name="Equation" r:id="rId2" imgW="1028520" imgH="190440" progId="Equation.3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590801"/>
                        <a:ext cx="4038600" cy="74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584147"/>
            <a:ext cx="1104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*Standardne merne nesigurnosti dobijene na osnovu procene tipa A i procene tipa B se, takođe posmatraju na ovaj način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058FC-0581-4409-9208-1E583D32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8635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Merna</a:t>
            </a:r>
            <a:r>
              <a:rPr lang="en-US" dirty="0"/>
              <a:t> </a:t>
            </a:r>
            <a:r>
              <a:rPr lang="en-US" dirty="0" err="1"/>
              <a:t>nesigurnost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/>
              <a:t>Rezultat merenja je „samo“ procena vrednosti veličine koja se meri, pa je potpun samo ako se navede i podatak o mernoj nesigurnosti</a:t>
            </a:r>
          </a:p>
          <a:p>
            <a:r>
              <a:rPr lang="sr-Latn-RS" sz="2800" dirty="0"/>
              <a:t>Merna nesigurnost karakteriše „rasipanje“ vrednosti</a:t>
            </a:r>
          </a:p>
          <a:p>
            <a:r>
              <a:rPr lang="sr-Latn-RS" sz="2800" dirty="0"/>
              <a:t>Po pravilu, merna nesigurnost uključuje više različitih komponenti koje se procenjuju statističkim metodama i na osnovu drugih pretpostavki pro</a:t>
            </a:r>
            <a:r>
              <a:rPr lang="en-US" sz="2800" dirty="0" err="1"/>
              <a:t>i</a:t>
            </a:r>
            <a:r>
              <a:rPr lang="sr-Latn-RS" sz="2800" dirty="0"/>
              <a:t>steklih iz poznavanja fizičkih zakonitosti, merne procedure</a:t>
            </a:r>
            <a:r>
              <a:rPr lang="en-US" sz="2800" dirty="0"/>
              <a:t>, </a:t>
            </a:r>
            <a:r>
              <a:rPr lang="en-US" sz="2800" dirty="0" err="1"/>
              <a:t>karakteristika</a:t>
            </a:r>
            <a:r>
              <a:rPr lang="en-US" sz="2800" dirty="0"/>
              <a:t> </a:t>
            </a:r>
            <a:r>
              <a:rPr lang="en-US" sz="2800" dirty="0" err="1"/>
              <a:t>komponenti</a:t>
            </a:r>
            <a:r>
              <a:rPr lang="en-US" sz="2800" dirty="0"/>
              <a:t> </a:t>
            </a:r>
            <a:r>
              <a:rPr lang="en-US" sz="2800" dirty="0" err="1"/>
              <a:t>sistema</a:t>
            </a:r>
            <a:r>
              <a:rPr lang="sr-Latn-RS" sz="2800" dirty="0"/>
              <a:t>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7199CB-42A8-4891-93F7-EDD756D1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Električna merenja – 19e032em http://telit.etf.rs/kurs/elektricna-merenja/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048427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Ponovljena merenja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10820400" cy="2133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RS" sz="3600" dirty="0"/>
              <a:t>Ponavlja se merenje iste velične više puta</a:t>
            </a:r>
          </a:p>
          <a:p>
            <a:r>
              <a:rPr lang="sr-Latn-RS" sz="3600" dirty="0"/>
              <a:t>Pretpostavka je da su zadovoljeni uslovi koji se odnose na ponovljivost uslova merenja*</a:t>
            </a:r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044897"/>
            <a:ext cx="1089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*</a:t>
            </a:r>
            <a:r>
              <a:rPr lang="en-US" dirty="0"/>
              <a:t>Repeatability conditions include the same measurement procedure, same operators, same measuring system, same operating conditions and same location, and replicate measurements on the same or similar objects over a short period of time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23096-8942-492C-8ABD-6B99F7AC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95094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sz="4000"/>
              <a:t>Prikaz rezultata ponovljenih merenja</a:t>
            </a:r>
            <a:endParaRPr lang="en-US" altLang="en-US" sz="40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altLang="en-US" dirty="0"/>
              <a:t>Ukoliko se merenje sprovodi tako da se veliki broj puta ponavlja isto merenje dobija se veliki broj podataka koje treba na pogodan način prikazati i obraditi</a:t>
            </a:r>
          </a:p>
          <a:p>
            <a:pPr eaLnBrk="1" hangingPunct="1"/>
            <a:r>
              <a:rPr lang="sr-Latn-CS" altLang="en-US" dirty="0"/>
              <a:t>Uobičajeno je da se rezultati prikazuju u formi histograma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120644-F1F0-4857-B488-F050386C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Histogram</a:t>
            </a:r>
            <a:endParaRPr lang="en-US" altLang="en-US"/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7162800" y="3124200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228600" progId="Equation.3">
                  <p:embed/>
                </p:oleObj>
              </mc:Choice>
              <mc:Fallback>
                <p:oleObj name="Equation" r:id="rId2" imgW="6858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24200"/>
                        <a:ext cx="2057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010400" y="1752600"/>
            <a:ext cx="380104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en-US" sz="2400" i="1" dirty="0">
                <a:latin typeface="+mn-lt"/>
              </a:rPr>
              <a:t>n</a:t>
            </a:r>
            <a:r>
              <a:rPr lang="sr-Latn-CS" altLang="en-US" sz="2400" dirty="0">
                <a:latin typeface="+mn-lt"/>
              </a:rPr>
              <a:t> broj ponovljenih merenja</a:t>
            </a:r>
          </a:p>
          <a:p>
            <a:pPr eaLnBrk="1" hangingPunct="1"/>
            <a:r>
              <a:rPr lang="sr-Latn-CS" altLang="en-US" sz="2400" i="1" dirty="0">
                <a:latin typeface="+mn-lt"/>
              </a:rPr>
              <a:t>m</a:t>
            </a:r>
            <a:r>
              <a:rPr lang="sr-Latn-CS" altLang="en-US" sz="2400" dirty="0">
                <a:latin typeface="+mn-lt"/>
              </a:rPr>
              <a:t> broj intervala</a:t>
            </a:r>
          </a:p>
          <a:p>
            <a:pPr eaLnBrk="1" hangingPunct="1"/>
            <a:r>
              <a:rPr lang="sr-Latn-CS" altLang="en-US" sz="2400" dirty="0">
                <a:latin typeface="+mn-lt"/>
              </a:rPr>
              <a:t>u opsegu (</a:t>
            </a:r>
            <a:r>
              <a:rPr lang="sr-Latn-CS" altLang="en-US" sz="2400" i="1" dirty="0" err="1">
                <a:latin typeface="+mn-lt"/>
              </a:rPr>
              <a:t>x</a:t>
            </a:r>
            <a:r>
              <a:rPr lang="sr-Latn-CS" altLang="en-US" sz="2400" baseline="-25000" dirty="0" err="1">
                <a:latin typeface="+mn-lt"/>
              </a:rPr>
              <a:t>min</a:t>
            </a:r>
            <a:r>
              <a:rPr lang="sr-Latn-CS" altLang="en-US" sz="2400" dirty="0">
                <a:latin typeface="+mn-lt"/>
              </a:rPr>
              <a:t>, </a:t>
            </a:r>
            <a:r>
              <a:rPr lang="sr-Latn-CS" altLang="en-US" sz="2400" i="1" dirty="0" err="1">
                <a:latin typeface="+mn-lt"/>
              </a:rPr>
              <a:t>x</a:t>
            </a:r>
            <a:r>
              <a:rPr lang="sr-Latn-CS" altLang="en-US" sz="2400" baseline="-25000" dirty="0" err="1">
                <a:latin typeface="+mn-lt"/>
              </a:rPr>
              <a:t>max</a:t>
            </a:r>
            <a:r>
              <a:rPr lang="sr-Latn-CS" altLang="en-US" sz="2400" dirty="0">
                <a:latin typeface="+mn-lt"/>
              </a:rPr>
              <a:t>)</a:t>
            </a:r>
          </a:p>
          <a:p>
            <a:pPr eaLnBrk="1" hangingPunct="1"/>
            <a:endParaRPr lang="sr-Latn-CS" altLang="en-US" sz="2400" dirty="0">
              <a:latin typeface="+mn-lt"/>
            </a:endParaRPr>
          </a:p>
          <a:p>
            <a:pPr eaLnBrk="1" hangingPunct="1"/>
            <a:endParaRPr lang="sr-Latn-CS" altLang="en-US" sz="2400" dirty="0">
              <a:latin typeface="+mn-lt"/>
            </a:endParaRPr>
          </a:p>
          <a:p>
            <a:pPr eaLnBrk="1" hangingPunct="1"/>
            <a:endParaRPr lang="sr-Latn-CS" altLang="en-US" sz="2400" i="1" dirty="0">
              <a:latin typeface="+mn-lt"/>
            </a:endParaRPr>
          </a:p>
          <a:p>
            <a:pPr eaLnBrk="1" hangingPunct="1"/>
            <a:r>
              <a:rPr lang="sr-Latn-CS" altLang="en-US" sz="2400" i="1" dirty="0">
                <a:latin typeface="+mn-lt"/>
              </a:rPr>
              <a:t>n</a:t>
            </a:r>
            <a:r>
              <a:rPr lang="sr-Latn-CS" altLang="en-US" sz="2400" baseline="-25000" dirty="0">
                <a:latin typeface="+mn-lt"/>
              </a:rPr>
              <a:t>i</a:t>
            </a:r>
            <a:r>
              <a:rPr lang="sr-Latn-CS" altLang="en-US" sz="2400" dirty="0">
                <a:latin typeface="+mn-lt"/>
              </a:rPr>
              <a:t> broj ishoda u intervalu</a:t>
            </a:r>
          </a:p>
          <a:p>
            <a:pPr eaLnBrk="1" hangingPunct="1"/>
            <a:r>
              <a:rPr lang="sr-Latn-CS" altLang="en-US" sz="2400" dirty="0">
                <a:latin typeface="+mn-lt"/>
              </a:rPr>
              <a:t>opsega </a:t>
            </a:r>
            <a:r>
              <a:rPr lang="sr-Latn-CS" altLang="en-US" sz="2400" i="1" dirty="0">
                <a:latin typeface="+mn-lt"/>
              </a:rPr>
              <a:t>i</a:t>
            </a:r>
            <a:endParaRPr lang="en-US" altLang="en-US" sz="2400" i="1" dirty="0">
              <a:latin typeface="+mn-lt"/>
            </a:endParaRPr>
          </a:p>
        </p:txBody>
      </p:sp>
      <p:graphicFrame>
        <p:nvGraphicFramePr>
          <p:cNvPr id="11267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7086601" y="4724401"/>
          <a:ext cx="2043113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20" imgH="431640" progId="Equation.3">
                  <p:embed/>
                </p:oleObj>
              </mc:Choice>
              <mc:Fallback>
                <p:oleObj name="Equation" r:id="rId4" imgW="58392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1" y="4724401"/>
                        <a:ext cx="2043113" cy="1509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1752600"/>
            <a:ext cx="5686500" cy="42538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205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n</a:t>
            </a:r>
            <a:r>
              <a:rPr lang="en-GB" b="1" dirty="0">
                <a:solidFill>
                  <a:srgbClr val="FF0000"/>
                </a:solidFill>
              </a:rPr>
              <a:t>=500, </a:t>
            </a:r>
            <a:r>
              <a:rPr lang="en-GB" b="1" i="1" dirty="0">
                <a:solidFill>
                  <a:srgbClr val="FF0000"/>
                </a:solidFill>
              </a:rPr>
              <a:t>m</a:t>
            </a:r>
            <a:r>
              <a:rPr lang="en-GB" b="1" dirty="0">
                <a:solidFill>
                  <a:srgbClr val="FF0000"/>
                </a:solidFill>
              </a:rPr>
              <a:t>=20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0E2FBB-DDD6-4421-9C14-E2CDE1023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dirty="0"/>
              <a:t>Histogram</a:t>
            </a:r>
            <a:endParaRPr lang="en-US" altLang="en-US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010400" y="1752600"/>
            <a:ext cx="380104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en-US" sz="2400" i="1" dirty="0">
                <a:latin typeface="+mn-lt"/>
              </a:rPr>
              <a:t>n</a:t>
            </a:r>
            <a:r>
              <a:rPr lang="sr-Latn-CS" altLang="en-US" sz="2400" dirty="0">
                <a:latin typeface="+mn-lt"/>
              </a:rPr>
              <a:t> broj ponovljenih merenja</a:t>
            </a:r>
          </a:p>
          <a:p>
            <a:pPr eaLnBrk="1" hangingPunct="1"/>
            <a:r>
              <a:rPr lang="sr-Latn-CS" altLang="en-US" sz="2400" i="1" dirty="0">
                <a:latin typeface="+mn-lt"/>
              </a:rPr>
              <a:t>m</a:t>
            </a:r>
            <a:r>
              <a:rPr lang="sr-Latn-CS" altLang="en-US" sz="2400" dirty="0">
                <a:latin typeface="+mn-lt"/>
              </a:rPr>
              <a:t> broj intervala</a:t>
            </a:r>
          </a:p>
          <a:p>
            <a:pPr eaLnBrk="1" hangingPunct="1"/>
            <a:r>
              <a:rPr lang="sr-Latn-CS" altLang="en-US" sz="2400" dirty="0">
                <a:latin typeface="+mn-lt"/>
              </a:rPr>
              <a:t>u opsegu (</a:t>
            </a:r>
            <a:r>
              <a:rPr lang="sr-Latn-CS" altLang="en-US" sz="2400" i="1" dirty="0">
                <a:latin typeface="+mn-lt"/>
              </a:rPr>
              <a:t>x</a:t>
            </a:r>
            <a:r>
              <a:rPr lang="sr-Latn-CS" altLang="en-US" sz="2400" baseline="-25000" dirty="0">
                <a:latin typeface="+mn-lt"/>
              </a:rPr>
              <a:t>min</a:t>
            </a:r>
            <a:r>
              <a:rPr lang="sr-Latn-CS" altLang="en-US" sz="2400" dirty="0">
                <a:latin typeface="+mn-lt"/>
              </a:rPr>
              <a:t>, </a:t>
            </a:r>
            <a:r>
              <a:rPr lang="sr-Latn-CS" altLang="en-US" sz="2400" i="1" dirty="0">
                <a:latin typeface="+mn-lt"/>
              </a:rPr>
              <a:t>x</a:t>
            </a:r>
            <a:r>
              <a:rPr lang="sr-Latn-CS" altLang="en-US" sz="2400" baseline="-25000" dirty="0">
                <a:latin typeface="+mn-lt"/>
              </a:rPr>
              <a:t>max</a:t>
            </a:r>
            <a:r>
              <a:rPr lang="sr-Latn-CS" altLang="en-US" sz="2400" dirty="0">
                <a:latin typeface="+mn-lt"/>
              </a:rPr>
              <a:t>)</a:t>
            </a:r>
          </a:p>
          <a:p>
            <a:pPr eaLnBrk="1" hangingPunct="1"/>
            <a:endParaRPr lang="sr-Latn-CS" altLang="en-US" sz="2400" dirty="0">
              <a:latin typeface="+mn-lt"/>
            </a:endParaRPr>
          </a:p>
          <a:p>
            <a:pPr eaLnBrk="1" hangingPunct="1"/>
            <a:endParaRPr lang="sr-Latn-CS" altLang="en-US" sz="2400" dirty="0">
              <a:latin typeface="+mn-lt"/>
            </a:endParaRPr>
          </a:p>
          <a:p>
            <a:pPr eaLnBrk="1" hangingPunct="1"/>
            <a:endParaRPr lang="sr-Latn-CS" altLang="en-US" sz="2400" i="1" dirty="0">
              <a:latin typeface="+mn-lt"/>
            </a:endParaRPr>
          </a:p>
          <a:p>
            <a:pPr eaLnBrk="1" hangingPunct="1"/>
            <a:r>
              <a:rPr lang="sr-Latn-CS" altLang="en-US" sz="2400" i="1" dirty="0">
                <a:latin typeface="+mn-lt"/>
              </a:rPr>
              <a:t>n</a:t>
            </a:r>
            <a:r>
              <a:rPr lang="sr-Latn-CS" altLang="en-US" sz="2400" baseline="-25000" dirty="0">
                <a:latin typeface="+mn-lt"/>
              </a:rPr>
              <a:t>i</a:t>
            </a:r>
            <a:r>
              <a:rPr lang="sr-Latn-CS" altLang="en-US" sz="2400" dirty="0">
                <a:latin typeface="+mn-lt"/>
              </a:rPr>
              <a:t> broj ishoda u intervalu</a:t>
            </a:r>
          </a:p>
          <a:p>
            <a:pPr eaLnBrk="1" hangingPunct="1"/>
            <a:r>
              <a:rPr lang="sr-Latn-CS" altLang="en-US" sz="2400" dirty="0">
                <a:latin typeface="+mn-lt"/>
              </a:rPr>
              <a:t>opsega </a:t>
            </a:r>
            <a:r>
              <a:rPr lang="sr-Latn-CS" altLang="en-US" sz="2400" i="1" dirty="0">
                <a:latin typeface="+mn-lt"/>
              </a:rPr>
              <a:t>i</a:t>
            </a:r>
            <a:endParaRPr lang="en-US" altLang="en-US" sz="2400" i="1" dirty="0">
              <a:latin typeface="+mn-lt"/>
            </a:endParaRPr>
          </a:p>
        </p:txBody>
      </p:sp>
      <p:graphicFrame>
        <p:nvGraphicFramePr>
          <p:cNvPr id="11267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7086601" y="4724401"/>
          <a:ext cx="2043113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3920" imgH="431640" progId="Equation.3">
                  <p:embed/>
                </p:oleObj>
              </mc:Choice>
              <mc:Fallback>
                <p:oleObj name="Equation" r:id="rId2" imgW="583920" imgH="431640" progId="Equation.3">
                  <p:embed/>
                  <p:pic>
                    <p:nvPicPr>
                      <p:cNvPr id="1126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1" y="4724401"/>
                        <a:ext cx="2043113" cy="1509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6199"/>
          <a:stretch/>
        </p:blipFill>
        <p:spPr>
          <a:xfrm>
            <a:off x="609600" y="1752600"/>
            <a:ext cx="5334000" cy="42538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205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n</a:t>
            </a:r>
            <a:r>
              <a:rPr lang="en-GB" b="1" dirty="0">
                <a:solidFill>
                  <a:srgbClr val="FF0000"/>
                </a:solidFill>
              </a:rPr>
              <a:t>=500, </a:t>
            </a:r>
            <a:r>
              <a:rPr lang="en-GB" b="1" i="1" dirty="0">
                <a:solidFill>
                  <a:srgbClr val="FF0000"/>
                </a:solidFill>
              </a:rPr>
              <a:t>m</a:t>
            </a:r>
            <a:r>
              <a:rPr lang="en-GB" b="1" dirty="0">
                <a:solidFill>
                  <a:srgbClr val="FF0000"/>
                </a:solidFill>
              </a:rPr>
              <a:t>=12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D04657-53F0-4151-B9D6-5B3E9A51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96549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Histogram</a:t>
            </a:r>
            <a:endParaRPr lang="en-US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010400" y="1752600"/>
            <a:ext cx="380104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en-US" sz="2400" i="1" dirty="0">
                <a:latin typeface="+mn-lt"/>
              </a:rPr>
              <a:t>n</a:t>
            </a:r>
            <a:r>
              <a:rPr lang="sr-Latn-CS" altLang="en-US" sz="2400" dirty="0">
                <a:latin typeface="+mn-lt"/>
              </a:rPr>
              <a:t> broj ponovljenih merenja</a:t>
            </a:r>
          </a:p>
          <a:p>
            <a:pPr eaLnBrk="1" hangingPunct="1"/>
            <a:r>
              <a:rPr lang="sr-Latn-CS" altLang="en-US" sz="2400" i="1" dirty="0">
                <a:latin typeface="+mn-lt"/>
              </a:rPr>
              <a:t>m</a:t>
            </a:r>
            <a:r>
              <a:rPr lang="sr-Latn-CS" altLang="en-US" sz="2400" dirty="0">
                <a:latin typeface="+mn-lt"/>
              </a:rPr>
              <a:t> broj intervala</a:t>
            </a:r>
          </a:p>
          <a:p>
            <a:pPr eaLnBrk="1" hangingPunct="1"/>
            <a:r>
              <a:rPr lang="sr-Latn-CS" altLang="en-US" sz="2400" dirty="0">
                <a:latin typeface="+mn-lt"/>
              </a:rPr>
              <a:t>u opsegu (</a:t>
            </a:r>
            <a:r>
              <a:rPr lang="sr-Latn-CS" altLang="en-US" sz="2400" i="1" dirty="0">
                <a:latin typeface="+mn-lt"/>
              </a:rPr>
              <a:t>x</a:t>
            </a:r>
            <a:r>
              <a:rPr lang="sr-Latn-CS" altLang="en-US" sz="2400" baseline="-25000" dirty="0">
                <a:latin typeface="+mn-lt"/>
              </a:rPr>
              <a:t>min</a:t>
            </a:r>
            <a:r>
              <a:rPr lang="sr-Latn-CS" altLang="en-US" sz="2400" dirty="0">
                <a:latin typeface="+mn-lt"/>
              </a:rPr>
              <a:t>, </a:t>
            </a:r>
            <a:r>
              <a:rPr lang="sr-Latn-CS" altLang="en-US" sz="2400" i="1" dirty="0">
                <a:latin typeface="+mn-lt"/>
              </a:rPr>
              <a:t>x</a:t>
            </a:r>
            <a:r>
              <a:rPr lang="sr-Latn-CS" altLang="en-US" sz="2400" baseline="-25000" dirty="0">
                <a:latin typeface="+mn-lt"/>
              </a:rPr>
              <a:t>max</a:t>
            </a:r>
            <a:r>
              <a:rPr lang="sr-Latn-CS" altLang="en-US" sz="2400" dirty="0">
                <a:latin typeface="+mn-lt"/>
              </a:rPr>
              <a:t>)</a:t>
            </a:r>
          </a:p>
          <a:p>
            <a:pPr eaLnBrk="1" hangingPunct="1"/>
            <a:endParaRPr lang="sr-Latn-CS" altLang="en-US" sz="2400" dirty="0">
              <a:latin typeface="+mn-lt"/>
            </a:endParaRPr>
          </a:p>
          <a:p>
            <a:pPr eaLnBrk="1" hangingPunct="1"/>
            <a:endParaRPr lang="sr-Latn-CS" altLang="en-US" sz="2400" dirty="0">
              <a:latin typeface="+mn-lt"/>
            </a:endParaRPr>
          </a:p>
          <a:p>
            <a:pPr eaLnBrk="1" hangingPunct="1"/>
            <a:endParaRPr lang="sr-Latn-CS" altLang="en-US" sz="2400" i="1" dirty="0">
              <a:latin typeface="+mn-lt"/>
            </a:endParaRPr>
          </a:p>
          <a:p>
            <a:pPr eaLnBrk="1" hangingPunct="1"/>
            <a:r>
              <a:rPr lang="sr-Latn-CS" altLang="en-US" sz="2400" i="1" dirty="0">
                <a:latin typeface="+mn-lt"/>
              </a:rPr>
              <a:t>p</a:t>
            </a:r>
            <a:r>
              <a:rPr lang="sr-Latn-CS" altLang="en-US" sz="2400" baseline="-25000" dirty="0">
                <a:latin typeface="+mn-lt"/>
              </a:rPr>
              <a:t>i</a:t>
            </a:r>
            <a:r>
              <a:rPr lang="sr-Latn-CS" altLang="en-US" sz="2400" dirty="0">
                <a:latin typeface="+mn-lt"/>
              </a:rPr>
              <a:t> relativan broj ishoda u </a:t>
            </a:r>
          </a:p>
          <a:p>
            <a:pPr eaLnBrk="1" hangingPunct="1"/>
            <a:r>
              <a:rPr lang="sr-Latn-CS" altLang="en-US" sz="2400" dirty="0">
                <a:latin typeface="+mn-lt"/>
              </a:rPr>
              <a:t>intervalu opsega </a:t>
            </a:r>
            <a:r>
              <a:rPr lang="sr-Latn-CS" altLang="en-US" sz="2400" i="1" dirty="0">
                <a:latin typeface="+mn-lt"/>
              </a:rPr>
              <a:t>i, p</a:t>
            </a:r>
            <a:r>
              <a:rPr lang="sr-Latn-CS" altLang="en-US" sz="2400" baseline="-25000" dirty="0">
                <a:latin typeface="+mn-lt"/>
              </a:rPr>
              <a:t>i</a:t>
            </a:r>
            <a:r>
              <a:rPr lang="sr-Latn-CS" altLang="en-US" sz="2400" dirty="0">
                <a:latin typeface="+mn-lt"/>
              </a:rPr>
              <a:t>=</a:t>
            </a:r>
            <a:r>
              <a:rPr lang="sr-Latn-CS" altLang="en-US" sz="2400" i="1" dirty="0">
                <a:latin typeface="+mn-lt"/>
              </a:rPr>
              <a:t>n</a:t>
            </a:r>
            <a:r>
              <a:rPr lang="sr-Latn-CS" altLang="en-US" sz="2400" i="1" baseline="-25000" dirty="0">
                <a:latin typeface="+mn-lt"/>
              </a:rPr>
              <a:t>i</a:t>
            </a:r>
            <a:r>
              <a:rPr lang="sr-Latn-CS" altLang="en-US" sz="2400" dirty="0">
                <a:latin typeface="+mn-lt"/>
              </a:rPr>
              <a:t>/</a:t>
            </a:r>
            <a:r>
              <a:rPr lang="sr-Latn-CS" altLang="en-US" sz="2400" i="1" dirty="0">
                <a:latin typeface="+mn-lt"/>
              </a:rPr>
              <a:t>n</a:t>
            </a:r>
            <a:endParaRPr lang="en-US" altLang="en-US" sz="2400" i="1" baseline="-25000" dirty="0">
              <a:latin typeface="+mn-lt"/>
            </a:endParaRPr>
          </a:p>
        </p:txBody>
      </p:sp>
      <p:graphicFrame>
        <p:nvGraphicFramePr>
          <p:cNvPr id="12291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7108826" y="4724401"/>
          <a:ext cx="1998663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1320" imgH="431640" progId="Equation.3">
                  <p:embed/>
                </p:oleObj>
              </mc:Choice>
              <mc:Fallback>
                <p:oleObj name="Equation" r:id="rId2" imgW="57132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826" y="4724401"/>
                        <a:ext cx="1998663" cy="1509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750142"/>
            <a:ext cx="5457900" cy="408284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CB37A2-1809-4EFA-B461-15CDCC6CA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Histogram</a:t>
            </a:r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Broj ishoda u intervalu </a:t>
            </a:r>
            <a:r>
              <a:rPr lang="sr-Latn-CS" altLang="en-US" i="1"/>
              <a:t>n</a:t>
            </a:r>
            <a:r>
              <a:rPr lang="sr-Latn-CS" altLang="en-US" i="1" baseline="-25000"/>
              <a:t>i</a:t>
            </a:r>
            <a:r>
              <a:rPr lang="sr-Latn-CS" altLang="en-US" i="1"/>
              <a:t> </a:t>
            </a:r>
            <a:r>
              <a:rPr lang="sr-Latn-CS" altLang="en-US"/>
              <a:t>naziva se i učestanost intervala</a:t>
            </a:r>
          </a:p>
          <a:p>
            <a:pPr eaLnBrk="1" hangingPunct="1"/>
            <a:r>
              <a:rPr lang="sr-Latn-CS" altLang="en-US"/>
              <a:t>Relativna učestanost intervala može da se tumači kao verovatnoća intervala</a:t>
            </a:r>
          </a:p>
          <a:p>
            <a:pPr eaLnBrk="1" hangingPunct="1"/>
            <a:r>
              <a:rPr lang="sr-Latn-CS" altLang="en-US"/>
              <a:t>Veličina koja odgovara gustini verovatnoće intervala dobija se kada se relativna učestanost podeli sa širinom intervala što je </a:t>
            </a:r>
            <a:r>
              <a:rPr lang="sr-Latn-CS" altLang="en-US" b="1"/>
              <a:t>normalizovan histogram</a:t>
            </a:r>
            <a:endParaRPr lang="en-US" altLang="en-US" b="1" i="1" baseline="-250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D23AA7-A551-4185-A00D-B880CFA3B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Histogram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52600"/>
            <a:ext cx="5534100" cy="413984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1CA731-305D-42C6-A1C8-21387C26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B7002396-678D-497F-A363-11D7C0EB4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752600"/>
            <a:ext cx="4572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en-US" sz="2400" baseline="-25000" dirty="0">
                <a:latin typeface="+mn-lt"/>
              </a:rPr>
              <a:t>Normalizovani histogram omogućava da vizuelno uporedimo rezultate sa nekom pretpostavljenom raspodelom</a:t>
            </a:r>
          </a:p>
          <a:p>
            <a:pPr eaLnBrk="1" hangingPunct="1"/>
            <a:endParaRPr lang="sr-Latn-CS" altLang="en-US" sz="2400" baseline="-25000" dirty="0">
              <a:latin typeface="+mn-lt"/>
            </a:endParaRPr>
          </a:p>
          <a:p>
            <a:pPr eaLnBrk="1" hangingPunct="1"/>
            <a:endParaRPr lang="sr-Latn-CS" altLang="en-US" sz="2400" baseline="-25000" dirty="0">
              <a:latin typeface="+mn-lt"/>
            </a:endParaRPr>
          </a:p>
          <a:p>
            <a:pPr eaLnBrk="1" hangingPunct="1"/>
            <a:r>
              <a:rPr lang="sr-Latn-CS" altLang="en-US" sz="2400" baseline="-25000" dirty="0">
                <a:latin typeface="+mn-lt"/>
              </a:rPr>
              <a:t>Za bolju procenu, potrebno je primeniti statistički test</a:t>
            </a:r>
            <a:endParaRPr lang="en-US" altLang="en-US" sz="2400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7889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i="1">
                <a:sym typeface="Symbol" panose="05050102010706020507" pitchFamily="18" charset="2"/>
              </a:rPr>
              <a:t>test</a:t>
            </a:r>
          </a:p>
        </p:txBody>
      </p:sp>
      <p:graphicFrame>
        <p:nvGraphicFramePr>
          <p:cNvPr id="13314" name="Object 16"/>
          <p:cNvGraphicFramePr>
            <a:graphicFrameLocks noGrp="1" noChangeAspect="1"/>
          </p:cNvGraphicFramePr>
          <p:nvPr>
            <p:ph idx="1"/>
          </p:nvPr>
        </p:nvGraphicFramePr>
        <p:xfrm>
          <a:off x="4789488" y="457200"/>
          <a:ext cx="60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040" imgH="228600" progId="Equation.3">
                  <p:embed/>
                </p:oleObj>
              </mc:Choice>
              <mc:Fallback>
                <p:oleObj name="Equation" r:id="rId2" imgW="20304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457200"/>
                        <a:ext cx="6096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18"/>
          <p:cNvSpPr txBox="1">
            <a:spLocks noChangeArrowheads="1"/>
          </p:cNvSpPr>
          <p:nvPr/>
        </p:nvSpPr>
        <p:spPr bwMode="auto">
          <a:xfrm>
            <a:off x="609600" y="1981201"/>
            <a:ext cx="10972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 sz="2400" dirty="0"/>
              <a:t>Statistički test kojim se proverava hipoteza o poklapanju gustine raspodele (rezultata merenja) sa nekom unapred pretpostavljenom gustinom raspodele.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 sz="2400" dirty="0"/>
              <a:t>Parametri gustine raspodele mogu da se odrede na osnovu rezultata merenja (ili ne moraju).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 sz="2400" dirty="0"/>
              <a:t>Testira se i prihvata ili odbacuje hipoteza H</a:t>
            </a:r>
            <a:r>
              <a:rPr lang="sr-Latn-CS" altLang="en-US" sz="2400" baseline="-25000" dirty="0"/>
              <a:t>0</a:t>
            </a:r>
            <a:r>
              <a:rPr lang="sr-Latn-CS" altLang="en-US" sz="2400" dirty="0"/>
              <a:t> – “gustina raspodele odgovara...”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8E1AC3-BCC7-4027-8414-93D7E61C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23104"/>
            <a:ext cx="5040313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 raspodela</a:t>
            </a:r>
          </a:p>
        </p:txBody>
      </p:sp>
      <p:graphicFrame>
        <p:nvGraphicFramePr>
          <p:cNvPr id="14338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4267201" y="533400"/>
          <a:ext cx="4746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228600" progId="Equation.3">
                  <p:embed/>
                </p:oleObj>
              </mc:Choice>
              <mc:Fallback>
                <p:oleObj name="Equation" r:id="rId3" imgW="20304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1" y="533400"/>
                        <a:ext cx="474663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3167064"/>
            <a:ext cx="5040312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7848600" y="3810001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 dirty="0" err="1"/>
              <a:t>df</a:t>
            </a:r>
            <a:r>
              <a:rPr lang="en-US" altLang="en-US" dirty="0"/>
              <a:t>=10</a:t>
            </a:r>
            <a:endParaRPr lang="sr-Latn-CS" altLang="en-US" dirty="0"/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8763000" y="4572001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/>
              <a:t>df</a:t>
            </a:r>
            <a:r>
              <a:rPr lang="en-US" altLang="en-US"/>
              <a:t>=20</a:t>
            </a:r>
            <a:endParaRPr lang="sr-Latn-CS" altLang="en-US"/>
          </a:p>
        </p:txBody>
      </p:sp>
      <p:sp>
        <p:nvSpPr>
          <p:cNvPr id="14344" name="AutoShape 15"/>
          <p:cNvSpPr>
            <a:spLocks noChangeArrowheads="1"/>
          </p:cNvSpPr>
          <p:nvPr/>
        </p:nvSpPr>
        <p:spPr bwMode="auto">
          <a:xfrm>
            <a:off x="1828800" y="5029200"/>
            <a:ext cx="3810000" cy="1676400"/>
          </a:xfrm>
          <a:prstGeom prst="rightArrow">
            <a:avLst>
              <a:gd name="adj1" fmla="val 50000"/>
              <a:gd name="adj2" fmla="val 5681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/>
              <a:t>Osenčene površine</a:t>
            </a:r>
          </a:p>
          <a:p>
            <a:pPr algn="ctr" eaLnBrk="1" hangingPunct="1"/>
            <a:r>
              <a:rPr lang="sr-Latn-CS" altLang="en-US"/>
              <a:t>odgovaraju </a:t>
            </a:r>
          </a:p>
          <a:p>
            <a:pPr algn="ctr" eaLnBrk="1" hangingPunct="1"/>
            <a:r>
              <a:rPr lang="sr-Latn-CS" altLang="en-US"/>
              <a:t>verovatnoćama od po 2.5%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331541-D1B2-49F5-BF4D-A7FFC195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 test - primer</a:t>
            </a:r>
          </a:p>
        </p:txBody>
      </p:sp>
      <p:graphicFrame>
        <p:nvGraphicFramePr>
          <p:cNvPr id="15362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3946526" y="609600"/>
          <a:ext cx="473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040" imgH="228600" progId="Equation.3">
                  <p:embed/>
                </p:oleObj>
              </mc:Choice>
              <mc:Fallback>
                <p:oleObj name="Equation" r:id="rId2" imgW="2030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6" y="609600"/>
                        <a:ext cx="4730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7010400" y="1600200"/>
            <a:ext cx="3505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 sz="2000" dirty="0"/>
              <a:t>Hipoteza – gustina raspodele je uniformna raspodela na intervalu 3 - 7</a:t>
            </a:r>
          </a:p>
        </p:txBody>
      </p:sp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18187"/>
            <a:ext cx="5040313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3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946818"/>
              </p:ext>
            </p:extLst>
          </p:nvPr>
        </p:nvGraphicFramePr>
        <p:xfrm>
          <a:off x="7010400" y="3446206"/>
          <a:ext cx="2795587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95280" imgH="660240" progId="Equation.3">
                  <p:embed/>
                </p:oleObj>
              </mc:Choice>
              <mc:Fallback>
                <p:oleObj name="Equation" r:id="rId5" imgW="129528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446206"/>
                        <a:ext cx="2795587" cy="142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320F36-F3D1-4227-BD1B-5BA687DA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Merna</a:t>
            </a:r>
            <a:r>
              <a:rPr lang="en-US" dirty="0"/>
              <a:t> </a:t>
            </a:r>
            <a:r>
              <a:rPr lang="en-US" dirty="0" err="1"/>
              <a:t>nesigurnost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Rezultat merenja je slučajna promenljiva</a:t>
            </a:r>
          </a:p>
          <a:p>
            <a:r>
              <a:rPr lang="en-US" dirty="0" err="1"/>
              <a:t>Slu</a:t>
            </a:r>
            <a:r>
              <a:rPr lang="sr-Latn-RS" dirty="0"/>
              <a:t>čajna promenljiva </a:t>
            </a:r>
            <a:r>
              <a:rPr lang="sr-Latn-RS" i="1" dirty="0"/>
              <a:t>X</a:t>
            </a:r>
            <a:r>
              <a:rPr lang="sr-Latn-RS" dirty="0"/>
              <a:t> je proces pridruživanja jednog broja </a:t>
            </a:r>
            <a:r>
              <a:rPr lang="sr-Latn-RS" i="1" dirty="0"/>
              <a:t>X</a:t>
            </a:r>
            <a:r>
              <a:rPr lang="sr-Latn-RS" dirty="0"/>
              <a:t>(</a:t>
            </a:r>
            <a:r>
              <a:rPr lang="sr-Latn-RS" dirty="0">
                <a:latin typeface="GreekC" panose="00000400000000000000" pitchFamily="2" charset="0"/>
                <a:cs typeface="GreekC" panose="00000400000000000000" pitchFamily="2" charset="0"/>
              </a:rPr>
              <a:t>z</a:t>
            </a:r>
            <a:r>
              <a:rPr lang="sr-Latn-RS" dirty="0"/>
              <a:t>) svakom ishodu eksperimenta </a:t>
            </a:r>
            <a:r>
              <a:rPr lang="sr-Latn-RS" dirty="0">
                <a:latin typeface="GreekC" panose="00000400000000000000" pitchFamily="2" charset="0"/>
                <a:cs typeface="GreekC" panose="00000400000000000000" pitchFamily="2" charset="0"/>
              </a:rPr>
              <a:t>z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/>
              <a:t>(</a:t>
            </a:r>
            <a:r>
              <a:rPr lang="en-US" dirty="0"/>
              <a:t>Papoulis</a:t>
            </a:r>
            <a:r>
              <a:rPr lang="sr-Latn-RS" dirty="0"/>
              <a:t>)</a:t>
            </a:r>
          </a:p>
          <a:p>
            <a:r>
              <a:rPr lang="sr-Latn-RS" dirty="0"/>
              <a:t>Ova definicija, zapravo „lepo opisuje“ proces merenja</a:t>
            </a:r>
            <a:endParaRPr lang="en-US" dirty="0"/>
          </a:p>
          <a:p>
            <a:r>
              <a:rPr lang="sr-Latn-RS" dirty="0"/>
              <a:t>Koriste se različiti modeli koji počivaju na teoriji slučajnih promenljivih i slučajnih  procesa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C7C615-B896-47BA-810B-54F7FE28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28221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80307"/>
            <a:ext cx="5040313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 test - primer</a:t>
            </a:r>
          </a:p>
        </p:txBody>
      </p:sp>
      <p:graphicFrame>
        <p:nvGraphicFramePr>
          <p:cNvPr id="1638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7110414" y="1600201"/>
          <a:ext cx="2795587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660240" progId="Equation.3">
                  <p:embed/>
                </p:oleObj>
              </mc:Choice>
              <mc:Fallback>
                <p:oleObj name="Equation" r:id="rId3" imgW="129528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4" y="1600201"/>
                        <a:ext cx="2795587" cy="142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88" y="3167064"/>
            <a:ext cx="5040312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914399" y="4914107"/>
            <a:ext cx="2971800" cy="4572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/>
              <a:t>dvostrani</a:t>
            </a:r>
          </a:p>
        </p:txBody>
      </p:sp>
      <p:sp>
        <p:nvSpPr>
          <p:cNvPr id="16392" name="AutoShape 11"/>
          <p:cNvSpPr>
            <a:spLocks noChangeArrowheads="1"/>
          </p:cNvSpPr>
          <p:nvPr/>
        </p:nvSpPr>
        <p:spPr bwMode="auto">
          <a:xfrm>
            <a:off x="3630613" y="5625039"/>
            <a:ext cx="3124200" cy="685800"/>
          </a:xfrm>
          <a:prstGeom prst="rightArrow">
            <a:avLst>
              <a:gd name="adj1" fmla="val 50000"/>
              <a:gd name="adj2" fmla="val 11388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/>
              <a:t>jednostrani</a:t>
            </a:r>
          </a:p>
        </p:txBody>
      </p:sp>
      <p:sp>
        <p:nvSpPr>
          <p:cNvPr id="16393" name="Line 12"/>
          <p:cNvSpPr>
            <a:spLocks noChangeShapeType="1"/>
          </p:cNvSpPr>
          <p:nvPr/>
        </p:nvSpPr>
        <p:spPr bwMode="auto">
          <a:xfrm flipH="1">
            <a:off x="7402513" y="3025776"/>
            <a:ext cx="536577" cy="3375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 flipH="1">
            <a:off x="1427164" y="3230294"/>
            <a:ext cx="495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AutoShape 15"/>
          <p:cNvSpPr>
            <a:spLocks noChangeArrowheads="1"/>
          </p:cNvSpPr>
          <p:nvPr/>
        </p:nvSpPr>
        <p:spPr bwMode="auto">
          <a:xfrm>
            <a:off x="8763000" y="4419600"/>
            <a:ext cx="914400" cy="838200"/>
          </a:xfrm>
          <a:prstGeom prst="smileyFace">
            <a:avLst>
              <a:gd name="adj" fmla="val 4653"/>
            </a:avLst>
          </a:prstGeom>
          <a:solidFill>
            <a:srgbClr val="FFCC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Cyrl-CS" altLang="en-US"/>
          </a:p>
        </p:txBody>
      </p:sp>
      <p:sp>
        <p:nvSpPr>
          <p:cNvPr id="16396" name="AutoShape 16"/>
          <p:cNvSpPr>
            <a:spLocks noChangeArrowheads="1"/>
          </p:cNvSpPr>
          <p:nvPr/>
        </p:nvSpPr>
        <p:spPr bwMode="auto">
          <a:xfrm>
            <a:off x="2590799" y="2247107"/>
            <a:ext cx="914400" cy="838200"/>
          </a:xfrm>
          <a:prstGeom prst="smileyFace">
            <a:avLst>
              <a:gd name="adj" fmla="val -4653"/>
            </a:avLst>
          </a:prstGeom>
          <a:solidFill>
            <a:srgbClr val="FFCC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Cyrl-CS" altLang="en-US"/>
          </a:p>
        </p:txBody>
      </p:sp>
      <p:graphicFrame>
        <p:nvGraphicFramePr>
          <p:cNvPr id="16387" name="Object 1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35928"/>
              </p:ext>
            </p:extLst>
          </p:nvPr>
        </p:nvGraphicFramePr>
        <p:xfrm>
          <a:off x="4513674" y="1974941"/>
          <a:ext cx="4079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228600" progId="Equation.3">
                  <p:embed/>
                </p:oleObj>
              </mc:Choice>
              <mc:Fallback>
                <p:oleObj name="Equation" r:id="rId6" imgW="20304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674" y="1974941"/>
                        <a:ext cx="407987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4518590" y="2475003"/>
            <a:ext cx="18542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en-US" dirty="0"/>
              <a:t>Raspodela, </a:t>
            </a:r>
            <a:r>
              <a:rPr lang="sr-Latn-CS" altLang="en-US" dirty="0" err="1"/>
              <a:t>df</a:t>
            </a:r>
            <a:r>
              <a:rPr lang="sr-Latn-CS" altLang="en-US" dirty="0"/>
              <a:t>=9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10CEBF-4377-479C-A019-0FFEB6D30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sz="4000" dirty="0"/>
              <a:t>Procena parametara raspodele rezultata merenja</a:t>
            </a:r>
            <a:endParaRPr lang="en-US" altLang="en-US" sz="4000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10972800" cy="3505200"/>
          </a:xfrm>
        </p:spPr>
        <p:txBody>
          <a:bodyPr/>
          <a:lstStyle/>
          <a:p>
            <a:pPr eaLnBrk="1" hangingPunct="1"/>
            <a:r>
              <a:rPr lang="sr-Latn-CS" altLang="en-US" sz="2800" dirty="0"/>
              <a:t>Ukoliko se vrši veliki broj ponovljenih merenja, mogu se, na osnovu dobijenih rezultata, proceniti (estimirati) parametri raspodele rezultata merenja</a:t>
            </a:r>
          </a:p>
          <a:p>
            <a:pPr eaLnBrk="1" hangingPunct="1"/>
            <a:r>
              <a:rPr lang="sr-Latn-RS" sz="2800" dirty="0"/>
              <a:t>Svaki od rezultata merenja </a:t>
            </a:r>
            <a:r>
              <a:rPr lang="sr-Latn-RS" sz="2800" i="1" dirty="0"/>
              <a:t>x</a:t>
            </a:r>
            <a:r>
              <a:rPr lang="sr-Latn-RS" sz="2800" i="1" baseline="-25000" dirty="0"/>
              <a:t>i</a:t>
            </a:r>
            <a:r>
              <a:rPr lang="sr-Latn-RS" sz="2800" dirty="0"/>
              <a:t> je uzorak slučajne promenljive </a:t>
            </a:r>
            <a:r>
              <a:rPr lang="sr-Latn-RS" sz="2800" i="1" dirty="0"/>
              <a:t>X.</a:t>
            </a:r>
            <a:r>
              <a:rPr lang="sr-Latn-RS" sz="2800" dirty="0"/>
              <a:t> Srednja vrednost svih rezultata merenja je procena matematičkog očekivanja slučajne promenjive </a:t>
            </a:r>
            <a:r>
              <a:rPr lang="sr-Latn-RS" sz="2800" i="1" dirty="0"/>
              <a:t>X.</a:t>
            </a:r>
            <a:endParaRPr lang="en-US" sz="2800" i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7870F5-BA61-4E01-8025-E1651DCF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1B09C08-4EEC-4F06-A48B-835EBA52342C}"/>
              </a:ext>
            </a:extLst>
          </p:cNvPr>
          <p:cNvSpPr/>
          <p:nvPr/>
        </p:nvSpPr>
        <p:spPr>
          <a:xfrm>
            <a:off x="7424737" y="2827898"/>
            <a:ext cx="4038600" cy="2494866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2E8378-4189-43C4-8F04-7EFFE5C956DE}"/>
              </a:ext>
            </a:extLst>
          </p:cNvPr>
          <p:cNvSpPr/>
          <p:nvPr/>
        </p:nvSpPr>
        <p:spPr>
          <a:xfrm>
            <a:off x="685800" y="2000934"/>
            <a:ext cx="4038600" cy="249486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dirty="0"/>
              <a:t>Procena parametara raspodele rezultata merenja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034987"/>
              </p:ext>
            </p:extLst>
          </p:nvPr>
        </p:nvGraphicFramePr>
        <p:xfrm>
          <a:off x="1143000" y="3041597"/>
          <a:ext cx="22860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160" imgH="431640" progId="Equation.3">
                  <p:embed/>
                </p:oleObj>
              </mc:Choice>
              <mc:Fallback>
                <p:oleObj name="Equation" r:id="rId2" imgW="965160" imgH="431640" progId="Equation.3">
                  <p:embed/>
                  <p:pic>
                    <p:nvPicPr>
                      <p:cNvPr id="174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1597"/>
                        <a:ext cx="2286000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903530"/>
              </p:ext>
            </p:extLst>
          </p:nvPr>
        </p:nvGraphicFramePr>
        <p:xfrm>
          <a:off x="7543800" y="3572437"/>
          <a:ext cx="38004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800" imgH="393480" progId="Equation.3">
                  <p:embed/>
                </p:oleObj>
              </mc:Choice>
              <mc:Fallback>
                <p:oleObj name="Equation" r:id="rId4" imgW="1180800" imgH="393480" progId="Equation.3">
                  <p:embed/>
                  <p:pic>
                    <p:nvPicPr>
                      <p:cNvPr id="174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572437"/>
                        <a:ext cx="3800475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543800" y="3230562"/>
            <a:ext cx="419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 dirty="0"/>
              <a:t>(Nepristrasna) procena varijanse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286621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Procena matematičkog očekivanja (srednje vrednosti)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399" y="3429000"/>
            <a:ext cx="2700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/>
              <a:t>x</a:t>
            </a:r>
            <a:r>
              <a:rPr lang="sr-Latn-RS" baseline="-25000" dirty="0"/>
              <a:t>i</a:t>
            </a:r>
            <a:r>
              <a:rPr lang="sr-Latn-RS" dirty="0"/>
              <a:t> – pojedinačni rezultati merenja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83CF55-C618-4F43-B15A-FDBA0F0AC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77871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sz="3600" dirty="0"/>
              <a:t>Procena parametara raspodele rezultata merenja – sednja vrednost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Ako zamislimo da se ponavlja cela sekvenca od </a:t>
            </a:r>
            <a:r>
              <a:rPr lang="sr-Latn-RS" i="1" dirty="0"/>
              <a:t>n</a:t>
            </a:r>
            <a:r>
              <a:rPr lang="sr-Latn-RS" dirty="0"/>
              <a:t> merenja, nećemo svaki put dobiti istu srednju vrednost na osnovu </a:t>
            </a:r>
            <a:r>
              <a:rPr lang="sr-Latn-RS" i="1" dirty="0"/>
              <a:t>n</a:t>
            </a:r>
            <a:r>
              <a:rPr lang="sr-Latn-RS" dirty="0"/>
              <a:t> merenja</a:t>
            </a:r>
          </a:p>
          <a:p>
            <a:r>
              <a:rPr lang="sr-Latn-RS" dirty="0"/>
              <a:t>Srednje vrednosti rezultata merenja je slučajna promenljiva</a:t>
            </a:r>
          </a:p>
          <a:p>
            <a:r>
              <a:rPr lang="sr-Latn-RS" dirty="0"/>
              <a:t>Da bismo je pravilno „tumačili“ potrebno je da na neki način „opišemo“ tu slučajnu promenljivu X</a:t>
            </a:r>
            <a:r>
              <a:rPr lang="sr-Latn-RS" baseline="-25000" dirty="0"/>
              <a:t>sv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FBF6C-D57F-48CC-B895-1AD5BD73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830547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sz="3600" dirty="0"/>
              <a:t>Procena parametara raspodele rezultata merenja – sednja vrednost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X</a:t>
            </a:r>
            <a:r>
              <a:rPr lang="sr-Latn-RS" baseline="-25000" dirty="0"/>
              <a:t>sv</a:t>
            </a:r>
            <a:r>
              <a:rPr lang="sr-Latn-RS" dirty="0"/>
              <a:t> je (normalizovan sa </a:t>
            </a:r>
            <a:r>
              <a:rPr lang="sr-Latn-RS" i="1" dirty="0"/>
              <a:t>n</a:t>
            </a:r>
            <a:r>
              <a:rPr lang="sr-Latn-RS" dirty="0"/>
              <a:t>) zbir slučajnih promenljivih </a:t>
            </a:r>
            <a:r>
              <a:rPr lang="sr-Latn-RS" i="1" dirty="0"/>
              <a:t>X</a:t>
            </a:r>
            <a:r>
              <a:rPr lang="sr-Latn-RS" i="1" baseline="-25000" dirty="0"/>
              <a:t>i</a:t>
            </a:r>
            <a:r>
              <a:rPr lang="sr-Latn-RS" dirty="0"/>
              <a:t> koje imaju istu srednju vrednost i varijansu</a:t>
            </a:r>
          </a:p>
          <a:p>
            <a:r>
              <a:rPr lang="sr-Latn-RS" dirty="0"/>
              <a:t>U skladu sa centralnom graničnom teoremom</a:t>
            </a:r>
            <a:r>
              <a:rPr lang="sr-Latn-RS" baseline="30000" dirty="0"/>
              <a:t>*</a:t>
            </a:r>
            <a:r>
              <a:rPr lang="sr-Latn-RS" dirty="0"/>
              <a:t>,</a:t>
            </a:r>
            <a:r>
              <a:rPr lang="en-US" dirty="0"/>
              <a:t> </a:t>
            </a:r>
            <a:r>
              <a:rPr lang="en-US" dirty="0" err="1"/>
              <a:t>raspodela</a:t>
            </a:r>
            <a:r>
              <a:rPr lang="sr-Latn-RS" dirty="0"/>
              <a:t> slučajn</a:t>
            </a:r>
            <a:r>
              <a:rPr lang="en-US" dirty="0"/>
              <a:t>e</a:t>
            </a:r>
            <a:r>
              <a:rPr lang="sr-Latn-RS" dirty="0"/>
              <a:t> promenljiva koja je zbir </a:t>
            </a:r>
            <a:r>
              <a:rPr lang="sr-Latn-RS" i="1" dirty="0"/>
              <a:t>n</a:t>
            </a:r>
            <a:r>
              <a:rPr lang="sr-Latn-RS" dirty="0"/>
              <a:t> „istih“ slučajnih promenljivih (srednje vrednosti µ i varijanse </a:t>
            </a:r>
            <a:r>
              <a:rPr lang="el-GR" i="1" dirty="0"/>
              <a:t>σ</a:t>
            </a:r>
            <a:r>
              <a:rPr lang="sr-Latn-RS" baseline="30000" dirty="0"/>
              <a:t>2</a:t>
            </a:r>
            <a:r>
              <a:rPr lang="sr-Latn-RS" dirty="0"/>
              <a:t>) teži Gausovoj raspodeli srednje vrednosti nµ i varijanse n</a:t>
            </a:r>
            <a:r>
              <a:rPr lang="el-GR" i="1" dirty="0"/>
              <a:t>σ</a:t>
            </a:r>
            <a:r>
              <a:rPr lang="sr-Latn-RS" baseline="30000" dirty="0"/>
              <a:t>2</a:t>
            </a:r>
            <a:endParaRPr lang="sr-Latn-R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631697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*tačan iskaz prevazilazi obim ovog kursa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6315D-FF47-4420-B605-4682FE4E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83191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sz="3600" dirty="0"/>
              <a:t>Procena parametara raspodele rezultata merenja – sednja vrednost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Matematičko očekivanje slučajne promenljive </a:t>
            </a:r>
            <a:r>
              <a:rPr lang="sr-Latn-RS" i="1" dirty="0"/>
              <a:t>X</a:t>
            </a:r>
            <a:r>
              <a:rPr lang="sr-Latn-RS" baseline="-25000" dirty="0"/>
              <a:t>sv</a:t>
            </a:r>
            <a:r>
              <a:rPr lang="sr-Latn-RS" dirty="0"/>
              <a:t> je µ</a:t>
            </a:r>
            <a:endParaRPr lang="sr-Latn-RS" i="1" baseline="-25000" dirty="0"/>
          </a:p>
          <a:p>
            <a:r>
              <a:rPr lang="sr-Latn-RS" dirty="0"/>
              <a:t>Varijansa slučajne promenljive je </a:t>
            </a:r>
            <a:r>
              <a:rPr lang="el-GR" dirty="0"/>
              <a:t>σ</a:t>
            </a:r>
            <a:r>
              <a:rPr lang="sr-Latn-RS" baseline="30000" dirty="0"/>
              <a:t>2</a:t>
            </a:r>
            <a:r>
              <a:rPr lang="sr-Latn-RS" dirty="0"/>
              <a:t>/</a:t>
            </a:r>
            <a:r>
              <a:rPr lang="sr-Latn-RS" i="1" dirty="0"/>
              <a:t>n</a:t>
            </a:r>
          </a:p>
          <a:p>
            <a:r>
              <a:rPr lang="sr-Latn-RS" dirty="0"/>
              <a:t>Raspodela slučajne promenljive </a:t>
            </a:r>
            <a:r>
              <a:rPr lang="sr-Latn-RS" i="1" dirty="0"/>
              <a:t>X</a:t>
            </a:r>
            <a:r>
              <a:rPr lang="sr-Latn-RS" i="1" baseline="-25000" dirty="0"/>
              <a:t>sv</a:t>
            </a:r>
            <a:r>
              <a:rPr lang="sr-Latn-RS" dirty="0"/>
              <a:t> je Gausova </a:t>
            </a:r>
            <a:r>
              <a:rPr lang="sr-Latn-RS" dirty="0">
                <a:latin typeface="Monotype Corsiva" panose="03010101010201010101" pitchFamily="66" charset="0"/>
              </a:rPr>
              <a:t>N</a:t>
            </a:r>
            <a:r>
              <a:rPr lang="sr-Latn-RS" dirty="0"/>
              <a:t>(µ,</a:t>
            </a:r>
            <a:r>
              <a:rPr lang="el-GR" dirty="0"/>
              <a:t>σ</a:t>
            </a:r>
            <a:r>
              <a:rPr lang="sr-Latn-RS" baseline="30000" dirty="0"/>
              <a:t>2</a:t>
            </a:r>
            <a:r>
              <a:rPr lang="sr-Latn-RS" dirty="0"/>
              <a:t>/</a:t>
            </a:r>
            <a:r>
              <a:rPr lang="sr-Latn-RS" i="1" dirty="0"/>
              <a:t>n</a:t>
            </a:r>
            <a:r>
              <a:rPr lang="sr-Latn-RS" dirty="0"/>
              <a:t>)</a:t>
            </a:r>
          </a:p>
          <a:p>
            <a:endParaRPr lang="sr-Latn-RS" i="1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5316E-B958-4D08-9029-A991585C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887012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sz="3600" dirty="0"/>
              <a:t>Procena parametara raspodele rezultata merenja – sednja vrednost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5195025" cy="3886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3601" y="1981201"/>
            <a:ext cx="5638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>
                <a:solidFill>
                  <a:srgbClr val="FF0000"/>
                </a:solidFill>
              </a:rPr>
              <a:t>Ponavljamo eksperiment „mnogo“ puta*</a:t>
            </a:r>
            <a:r>
              <a:rPr lang="sr-Latn-R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razli</a:t>
            </a:r>
            <a:r>
              <a:rPr lang="sr-Latn-RS" sz="2000" dirty="0"/>
              <a:t>č</a:t>
            </a:r>
            <a:r>
              <a:rPr lang="en-US" sz="2000" dirty="0"/>
              <a:t>it </a:t>
            </a:r>
            <a:r>
              <a:rPr lang="en-US" sz="2000" dirty="0" err="1"/>
              <a:t>broj</a:t>
            </a:r>
            <a:r>
              <a:rPr lang="en-US" sz="2000" dirty="0"/>
              <a:t> </a:t>
            </a:r>
            <a:r>
              <a:rPr lang="en-US" sz="2000" dirty="0" err="1"/>
              <a:t>ponovljenih</a:t>
            </a:r>
            <a:r>
              <a:rPr lang="en-US" sz="2000" dirty="0"/>
              <a:t> </a:t>
            </a:r>
            <a:r>
              <a:rPr lang="en-US" sz="2000" dirty="0" err="1"/>
              <a:t>merenja</a:t>
            </a:r>
            <a:r>
              <a:rPr lang="en-US" sz="2000" dirty="0"/>
              <a:t> </a:t>
            </a:r>
            <a:r>
              <a:rPr lang="sr-Latn-RS" sz="2000" dirty="0"/>
              <a:t>i na taj način „simuliramo“ proračun matematičkog očekivanja</a:t>
            </a:r>
          </a:p>
          <a:p>
            <a:endParaRPr lang="sr-Latn-RS" sz="2000" dirty="0"/>
          </a:p>
          <a:p>
            <a:r>
              <a:rPr lang="sr-Latn-RS" sz="2000" dirty="0"/>
              <a:t>Isprekidane linije su granice +/- 3</a:t>
            </a:r>
            <a:r>
              <a:rPr lang="el-GR" sz="2000" dirty="0"/>
              <a:t>σ</a:t>
            </a:r>
            <a:r>
              <a:rPr lang="sr-Latn-RS" sz="2000" baseline="-25000" dirty="0"/>
              <a:t>SV</a:t>
            </a:r>
            <a:r>
              <a:rPr lang="sr-Latn-RS" sz="2000" dirty="0"/>
              <a:t>, gde je </a:t>
            </a:r>
            <a:r>
              <a:rPr lang="el-GR" sz="2000" dirty="0"/>
              <a:t>σ</a:t>
            </a:r>
            <a:r>
              <a:rPr lang="sr-Latn-RS" sz="2000" baseline="-25000" dirty="0"/>
              <a:t>SV</a:t>
            </a:r>
            <a:r>
              <a:rPr lang="sr-Latn-RS" sz="2000" dirty="0"/>
              <a:t> standardna devijacija procene srednje vrednosti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Kako</a:t>
            </a:r>
            <a:r>
              <a:rPr lang="en-US" sz="2000" dirty="0"/>
              <a:t> se </a:t>
            </a:r>
            <a:r>
              <a:rPr lang="en-US" sz="2000" dirty="0" err="1"/>
              <a:t>pove</a:t>
            </a:r>
            <a:r>
              <a:rPr lang="sr-Latn-RS" sz="2000" dirty="0"/>
              <a:t>ć</a:t>
            </a:r>
            <a:r>
              <a:rPr lang="en-US" sz="2000" dirty="0"/>
              <a:t>ava </a:t>
            </a:r>
            <a:r>
              <a:rPr lang="en-US" sz="2000" dirty="0" err="1"/>
              <a:t>broj</a:t>
            </a:r>
            <a:r>
              <a:rPr lang="en-US" sz="2000" dirty="0"/>
              <a:t> </a:t>
            </a:r>
            <a:r>
              <a:rPr lang="en-US" sz="2000" dirty="0" err="1"/>
              <a:t>merenja</a:t>
            </a:r>
            <a:r>
              <a:rPr lang="sr-Latn-RS" sz="2000" dirty="0"/>
              <a:t>, tako se smanjuje inerval u kome se dobijiaju procene srednje vrednosti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1" y="611401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*Monte Carlo simulacija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129C6-8CF0-4409-835E-5C6BB944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931031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sz="4000" dirty="0"/>
              <a:t>Procena parametara raspodele rezultata merenja – varijansa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Nepristrasna procena varijanse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Naravno, isto je slučajna promenljiva </a:t>
            </a:r>
            <a:r>
              <a:rPr lang="sr-Latn-RS" dirty="0">
                <a:sym typeface="Wingdings" panose="05000000000000000000" pitchFamily="2" charset="2"/>
              </a:rPr>
              <a:t></a:t>
            </a:r>
          </a:p>
          <a:p>
            <a:r>
              <a:rPr lang="sr-Latn-RS" dirty="0">
                <a:sym typeface="Wingdings" panose="05000000000000000000" pitchFamily="2" charset="2"/>
              </a:rPr>
              <a:t>Matematičko očekivanje nepristrasne procene varijanse jednako je varijansi</a:t>
            </a:r>
            <a:endParaRPr 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402789"/>
              </p:ext>
            </p:extLst>
          </p:nvPr>
        </p:nvGraphicFramePr>
        <p:xfrm>
          <a:off x="2281671" y="2209801"/>
          <a:ext cx="38004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800" imgH="393480" progId="Equation.3">
                  <p:embed/>
                </p:oleObj>
              </mc:Choice>
              <mc:Fallback>
                <p:oleObj name="Equation" r:id="rId2" imgW="1180800" imgH="393480" progId="Equation.3">
                  <p:embed/>
                  <p:pic>
                    <p:nvPicPr>
                      <p:cNvPr id="174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671" y="2209801"/>
                        <a:ext cx="3800475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9F544-CA91-4750-BA14-E9EDB983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326555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sz="4000" dirty="0"/>
              <a:t>Procena parametara raspodele rezultata merenja – varijansa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86" y="1753972"/>
            <a:ext cx="5822714" cy="435575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419787"/>
              </p:ext>
            </p:extLst>
          </p:nvPr>
        </p:nvGraphicFramePr>
        <p:xfrm>
          <a:off x="7178531" y="2194145"/>
          <a:ext cx="3204730" cy="106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80800" imgH="393480" progId="Equation.3">
                  <p:embed/>
                </p:oleObj>
              </mc:Choice>
              <mc:Fallback>
                <p:oleObj name="Equation" r:id="rId3" imgW="1180800" imgH="393480" progId="Equation.3">
                  <p:embed/>
                  <p:pic>
                    <p:nvPicPr>
                      <p:cNvPr id="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8531" y="2194145"/>
                        <a:ext cx="3204730" cy="1068243"/>
                      </a:xfrm>
                      <a:prstGeom prst="rect">
                        <a:avLst/>
                      </a:prstGeom>
                      <a:ln>
                        <a:solidFill>
                          <a:srgbClr val="489AD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831580"/>
              </p:ext>
            </p:extLst>
          </p:nvPr>
        </p:nvGraphicFramePr>
        <p:xfrm>
          <a:off x="7178532" y="3870696"/>
          <a:ext cx="3205163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80800" imgH="431640" progId="Equation.DSMT4">
                  <p:embed/>
                </p:oleObj>
              </mc:Choice>
              <mc:Fallback>
                <p:oleObj name="Equation" r:id="rId5" imgW="1180800" imgH="4316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8532" y="3870696"/>
                        <a:ext cx="3205163" cy="1173162"/>
                      </a:xfrm>
                      <a:prstGeom prst="rect">
                        <a:avLst/>
                      </a:prstGeom>
                      <a:ln>
                        <a:solidFill>
                          <a:srgbClr val="D95319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78531" y="182481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489AD0"/>
                </a:solidFill>
              </a:rPr>
              <a:t>nepristrasna</a:t>
            </a:r>
            <a:endParaRPr lang="en-US" dirty="0">
              <a:solidFill>
                <a:srgbClr val="489AD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76073" y="350136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D95319"/>
                </a:solidFill>
              </a:rPr>
              <a:t>pristrasna</a:t>
            </a:r>
            <a:endParaRPr lang="en-US" dirty="0">
              <a:solidFill>
                <a:srgbClr val="D9531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39000" y="5450249"/>
            <a:ext cx="3200400" cy="121775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0000"/>
                </a:solidFill>
              </a:rPr>
              <a:t>„Merenje“ je simulirano korišćenjem generatora slučajnih brojeva koji je podešen na </a:t>
            </a:r>
            <a:r>
              <a:rPr lang="el-GR" dirty="0">
                <a:solidFill>
                  <a:srgbClr val="FF0000"/>
                </a:solidFill>
              </a:rPr>
              <a:t>σ</a:t>
            </a:r>
            <a:r>
              <a:rPr lang="sr-Latn-RS" dirty="0">
                <a:solidFill>
                  <a:srgbClr val="FF0000"/>
                </a:solidFill>
              </a:rPr>
              <a:t>=1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9167B-A368-4D48-B036-625223EBF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431418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sz="4000" dirty="0"/>
              <a:t>Procena parametara raspodele rezultata merenja – varijansa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29669"/>
            <a:ext cx="5356800" cy="42064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81801" y="2209800"/>
            <a:ext cx="4800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/>
              <a:t>Ponavljamo eksperiment „mnogo“ puta i na taj način „simuliramo“ proračun matematičkog očekivanja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039469"/>
            <a:ext cx="27432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4604279"/>
            <a:ext cx="4800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>
                <a:solidFill>
                  <a:srgbClr val="FF0000"/>
                </a:solidFill>
              </a:rPr>
              <a:t>Razlika između pristrasne i nepristrasne procene je značajna za relativno mali broj ponovljenih merenja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2C747-942B-4D8E-94F4-3E5E5B32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930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Merna</a:t>
            </a:r>
            <a:r>
              <a:rPr lang="en-US" dirty="0"/>
              <a:t> </a:t>
            </a:r>
            <a:r>
              <a:rPr lang="en-US" dirty="0" err="1"/>
              <a:t>nesigurnost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Rezultat merenja može da se dobije na osnovu ponavljanja merenja ili na osnovu jednog merenja</a:t>
            </a:r>
          </a:p>
          <a:p>
            <a:r>
              <a:rPr lang="sr-Latn-RS" dirty="0"/>
              <a:t>U oba slučaja, međutim, rezultat merenja se „tumači“ imajući u vidu da je rezultat merenja slučajna promenljiva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449FD-D888-4609-8F58-0CDB2B55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42474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sz="4000"/>
              <a:t>Procena parametara raspodele rezultata merenja</a:t>
            </a:r>
            <a:endParaRPr lang="en-US" altLang="en-US" sz="400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eaLnBrk="1" hangingPunct="1"/>
            <a:r>
              <a:rPr lang="sr-Latn-CS" altLang="en-US" sz="2800" dirty="0"/>
              <a:t>Ukoliko su rezultati prikazani u formi histograma, srednja vrednost može da se proceni i kao:</a:t>
            </a:r>
          </a:p>
          <a:p>
            <a:pPr eaLnBrk="1" hangingPunct="1"/>
            <a:endParaRPr lang="sr-Latn-CS" altLang="en-US" sz="2800" dirty="0"/>
          </a:p>
          <a:p>
            <a:pPr eaLnBrk="1" hangingPunct="1"/>
            <a:endParaRPr lang="sr-Latn-CS" altLang="en-US" sz="2800" dirty="0"/>
          </a:p>
          <a:p>
            <a:pPr eaLnBrk="1" hangingPunct="1"/>
            <a:endParaRPr lang="sr-Latn-CS" altLang="en-US" sz="2800" dirty="0"/>
          </a:p>
          <a:p>
            <a:pPr eaLnBrk="1" hangingPunct="1">
              <a:buFontTx/>
              <a:buNone/>
            </a:pPr>
            <a:r>
              <a:rPr lang="sr-Latn-CS" altLang="en-US" sz="2800" dirty="0"/>
              <a:t>	gde je </a:t>
            </a:r>
            <a:r>
              <a:rPr lang="sr-Latn-CS" altLang="en-US" sz="2800" i="1" dirty="0"/>
              <a:t>x</a:t>
            </a:r>
            <a:r>
              <a:rPr lang="sr-Latn-CS" altLang="en-US" sz="2800" i="1" baseline="-25000" dirty="0"/>
              <a:t>i</a:t>
            </a:r>
            <a:r>
              <a:rPr lang="sr-Latn-CS" altLang="en-US" sz="2800" dirty="0"/>
              <a:t> sredina intervala </a:t>
            </a:r>
            <a:r>
              <a:rPr lang="sr-Latn-CS" altLang="en-US" sz="2800" i="1" dirty="0"/>
              <a:t>i</a:t>
            </a:r>
            <a:endParaRPr lang="en-US" altLang="en-US" sz="2800" i="1" dirty="0"/>
          </a:p>
        </p:txBody>
      </p:sp>
      <p:graphicFrame>
        <p:nvGraphicFramePr>
          <p:cNvPr id="1843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1369066"/>
              </p:ext>
            </p:extLst>
          </p:nvPr>
        </p:nvGraphicFramePr>
        <p:xfrm>
          <a:off x="990600" y="2590800"/>
          <a:ext cx="23622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431640" progId="Equation.3">
                  <p:embed/>
                </p:oleObj>
              </mc:Choice>
              <mc:Fallback>
                <p:oleObj name="Equation" r:id="rId2" imgW="7110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2362200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278B42-FD95-47F3-B3F1-1BB941C7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dirty="0"/>
              <a:t>Procena </a:t>
            </a:r>
            <a:r>
              <a:rPr lang="en-US" altLang="en-US" dirty="0"/>
              <a:t>m</a:t>
            </a:r>
            <a:r>
              <a:rPr lang="sr-Latn-CS" altLang="en-US" dirty="0"/>
              <a:t>ern</a:t>
            </a:r>
            <a:r>
              <a:rPr lang="en-US" altLang="en-US" dirty="0"/>
              <a:t>e</a:t>
            </a:r>
            <a:r>
              <a:rPr lang="sr-Latn-CS" altLang="en-US" dirty="0"/>
              <a:t> nesigurnost</a:t>
            </a:r>
            <a:r>
              <a:rPr lang="en-US" altLang="en-US" dirty="0" err="1"/>
              <a:t>i</a:t>
            </a:r>
            <a:r>
              <a:rPr lang="sr-Latn-CS" altLang="en-US" dirty="0"/>
              <a:t> – tip A</a:t>
            </a:r>
            <a:endParaRPr lang="en-US" alt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altLang="en-US" dirty="0"/>
              <a:t>Tip A procene merne nesigurnosti zasniva se na statističkoj obradi rezultata ponovljenih merenja (treba da budu zadovoljene pretpostavke o ponovljivosti)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Standardna</a:t>
            </a:r>
            <a:r>
              <a:rPr lang="en-US" altLang="en-US" dirty="0"/>
              <a:t> </a:t>
            </a:r>
            <a:r>
              <a:rPr lang="en-US" altLang="en-US" dirty="0" err="1"/>
              <a:t>nesigurnos</a:t>
            </a:r>
            <a:r>
              <a:rPr lang="sr-Latn-RS" altLang="en-US" dirty="0"/>
              <a:t>t</a:t>
            </a:r>
            <a:r>
              <a:rPr lang="en-US" altLang="en-US" dirty="0"/>
              <a:t> </a:t>
            </a:r>
            <a:r>
              <a:rPr lang="en-US" altLang="en-US" dirty="0" err="1"/>
              <a:t>dobijena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osnovu</a:t>
            </a:r>
            <a:r>
              <a:rPr lang="en-US" altLang="en-US" dirty="0"/>
              <a:t> </a:t>
            </a:r>
            <a:r>
              <a:rPr lang="en-US" altLang="en-US" dirty="0" err="1"/>
              <a:t>procene</a:t>
            </a:r>
            <a:r>
              <a:rPr lang="en-US" altLang="en-US" dirty="0"/>
              <a:t> </a:t>
            </a:r>
            <a:r>
              <a:rPr lang="en-US" altLang="en-US" dirty="0" err="1"/>
              <a:t>tipa</a:t>
            </a:r>
            <a:r>
              <a:rPr lang="en-US" altLang="en-US" dirty="0"/>
              <a:t> A </a:t>
            </a:r>
            <a:r>
              <a:rPr lang="en-US" altLang="en-US" dirty="0" err="1"/>
              <a:t>na</a:t>
            </a:r>
            <a:r>
              <a:rPr lang="sr-Latn-RS" altLang="en-US" dirty="0"/>
              <a:t>ziva se (standardna) merna nesigurnost tipa A</a:t>
            </a:r>
            <a:endParaRPr lang="sr-Latn-CS" altLang="en-US" dirty="0"/>
          </a:p>
          <a:p>
            <a:pPr eaLnBrk="1" hangingPunct="1"/>
            <a:r>
              <a:rPr lang="sr-Latn-CS" altLang="en-US" dirty="0"/>
              <a:t>Oznaka </a:t>
            </a:r>
            <a:r>
              <a:rPr lang="sr-Latn-CS" altLang="en-US" i="1" dirty="0"/>
              <a:t>u</a:t>
            </a:r>
            <a:r>
              <a:rPr lang="sr-Latn-CS" altLang="en-US" baseline="-25000" dirty="0"/>
              <a:t>A</a:t>
            </a:r>
            <a:endParaRPr lang="en-US" altLang="en-US" baseline="-25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619493-8DB6-4D0F-BF8E-A2FAEADB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dirty="0"/>
              <a:t>Standardna merna nesigurnost - </a:t>
            </a:r>
            <a:r>
              <a:rPr lang="en-US" altLang="en-US" dirty="0"/>
              <a:t>T</a:t>
            </a:r>
            <a:r>
              <a:rPr lang="sr-Latn-CS" altLang="en-US" dirty="0"/>
              <a:t>ip A</a:t>
            </a:r>
            <a:endParaRPr lang="en-US" alt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sr-Latn-CS" altLang="en-US" sz="2800" dirty="0"/>
              <a:t>Najčešća je pretpostavka da je raspodela rezultata merenja Gausova</a:t>
            </a:r>
            <a:r>
              <a:rPr lang="en-US" altLang="en-US" sz="2800" dirty="0"/>
              <a:t> (ne mora da </a:t>
            </a:r>
            <a:r>
              <a:rPr lang="en-US" altLang="en-US" sz="2800" dirty="0" err="1"/>
              <a:t>bude</a:t>
            </a:r>
            <a:r>
              <a:rPr lang="en-US" altLang="en-US" sz="2800" dirty="0"/>
              <a:t>)</a:t>
            </a:r>
            <a:endParaRPr lang="sr-Latn-CS" altLang="en-US" sz="2800" dirty="0"/>
          </a:p>
          <a:p>
            <a:pPr eaLnBrk="1" hangingPunct="1">
              <a:lnSpc>
                <a:spcPct val="90000"/>
              </a:lnSpc>
            </a:pPr>
            <a:r>
              <a:rPr lang="sr-Latn-CS" altLang="en-US" sz="2800" dirty="0"/>
              <a:t>Na osnovu rezultata merenja određuje se srednja vrednost koja predstavlja procenu merene veličine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2800" dirty="0"/>
              <a:t>Srednja vrednost je, takođe, slučajna </a:t>
            </a:r>
            <a:r>
              <a:rPr lang="sr-Latn-CS" altLang="en-US" sz="2800" dirty="0" err="1"/>
              <a:t>veličin</a:t>
            </a:r>
            <a:r>
              <a:rPr lang="en-US" altLang="en-US" sz="2800" dirty="0"/>
              <a:t>a</a:t>
            </a:r>
            <a:r>
              <a:rPr lang="sr-Latn-RS" altLang="en-US" sz="2800" dirty="0"/>
              <a:t> </a:t>
            </a:r>
          </a:p>
          <a:p>
            <a:pPr marL="452438" indent="0" eaLnBrk="1" hangingPunct="1">
              <a:lnSpc>
                <a:spcPct val="90000"/>
              </a:lnSpc>
              <a:buNone/>
            </a:pPr>
            <a:r>
              <a:rPr lang="sr-Latn-RS" altLang="en-US" sz="2400" dirty="0"/>
              <a:t>(za koju je pretpostavka o </a:t>
            </a:r>
            <a:r>
              <a:rPr lang="sr-Latn-RS" altLang="en-US" sz="2400" dirty="0" err="1"/>
              <a:t>Gausovoj</a:t>
            </a:r>
            <a:r>
              <a:rPr lang="sr-Latn-RS" altLang="en-US" sz="2400" dirty="0"/>
              <a:t> raspodeli </a:t>
            </a:r>
            <a:r>
              <a:rPr lang="sr-Latn-RS" altLang="en-US" sz="2400" dirty="0" err="1"/>
              <a:t>Ok</a:t>
            </a:r>
            <a:r>
              <a:rPr lang="sr-Latn-RS" altLang="en-US" sz="2400" dirty="0"/>
              <a:t> čak i kada raspodela rezultata merenja nije </a:t>
            </a:r>
            <a:r>
              <a:rPr lang="sr-Latn-RS" altLang="en-US" sz="2400" dirty="0" err="1"/>
              <a:t>Gausova</a:t>
            </a:r>
            <a:r>
              <a:rPr lang="sr-Latn-RS" altLang="en-US" sz="2400" dirty="0"/>
              <a:t>)</a:t>
            </a:r>
            <a:endParaRPr lang="en-US" altLang="en-US" sz="2400" baseline="-25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err="1"/>
              <a:t>Varijansa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srednje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vrednosti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kao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slu</a:t>
            </a:r>
            <a:r>
              <a:rPr lang="sr-Latn-RS" altLang="en-US" sz="2800" dirty="0"/>
              <a:t>čajne veličine)</a:t>
            </a:r>
            <a:r>
              <a:rPr lang="en-US" altLang="en-US" sz="2800" dirty="0"/>
              <a:t> je 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751544"/>
              </p:ext>
            </p:extLst>
          </p:nvPr>
        </p:nvGraphicFramePr>
        <p:xfrm>
          <a:off x="4648200" y="5166519"/>
          <a:ext cx="16002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380880" progId="Equation.3">
                  <p:embed/>
                </p:oleObj>
              </mc:Choice>
              <mc:Fallback>
                <p:oleObj name="Equation" r:id="rId2" imgW="609480" imgH="380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166519"/>
                        <a:ext cx="160020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loud Callout 6"/>
          <p:cNvSpPr/>
          <p:nvPr/>
        </p:nvSpPr>
        <p:spPr>
          <a:xfrm>
            <a:off x="7391400" y="4953000"/>
            <a:ext cx="2362200" cy="1066800"/>
          </a:xfrm>
          <a:prstGeom prst="cloudCallout">
            <a:avLst>
              <a:gd name="adj1" fmla="val -103537"/>
              <a:gd name="adj2" fmla="val -1077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CS" b="1" dirty="0">
                <a:solidFill>
                  <a:srgbClr val="FF0000"/>
                </a:solidFill>
              </a:rPr>
              <a:t>Procenjena v</a:t>
            </a:r>
            <a:r>
              <a:rPr lang="sr-Latn-RS" b="1" dirty="0">
                <a:solidFill>
                  <a:srgbClr val="FF0000"/>
                </a:solidFill>
              </a:rPr>
              <a:t>arijansa merenja</a:t>
            </a:r>
            <a:endParaRPr lang="sr-Cyrl-CS" b="1" dirty="0">
              <a:solidFill>
                <a:srgbClr val="FF0000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2244213" y="5285580"/>
            <a:ext cx="1981200" cy="762000"/>
          </a:xfrm>
          <a:prstGeom prst="cloudCallout">
            <a:avLst>
              <a:gd name="adj1" fmla="val 128961"/>
              <a:gd name="adj2" fmla="val 3927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RS" b="1" dirty="0">
                <a:solidFill>
                  <a:srgbClr val="FF0000"/>
                </a:solidFill>
              </a:rPr>
              <a:t>Broj</a:t>
            </a:r>
          </a:p>
          <a:p>
            <a:pPr algn="ctr">
              <a:defRPr/>
            </a:pPr>
            <a:r>
              <a:rPr lang="sr-Latn-RS" b="1" dirty="0">
                <a:solidFill>
                  <a:srgbClr val="FF0000"/>
                </a:solidFill>
              </a:rPr>
              <a:t>merenja</a:t>
            </a:r>
            <a:endParaRPr lang="sr-Cyrl-CS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B38D54-0401-4EAB-8690-910EC9B30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dirty="0"/>
              <a:t>Standardna merna nesigurnost - </a:t>
            </a:r>
            <a:r>
              <a:rPr lang="en-US" altLang="en-US" dirty="0"/>
              <a:t>T</a:t>
            </a:r>
            <a:r>
              <a:rPr lang="sr-Latn-CS" altLang="en-US" dirty="0"/>
              <a:t>ip A</a:t>
            </a:r>
            <a:endParaRPr lang="en-US" altLang="en-US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10972800" cy="175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sr-Latn-CS" altLang="en-US" sz="2800" dirty="0">
                <a:solidFill>
                  <a:srgbClr val="FF0000"/>
                </a:solidFill>
              </a:rPr>
              <a:t>Standardna devijacija srednje vrednosti merenja je procena </a:t>
            </a:r>
            <a:r>
              <a:rPr lang="en-US" altLang="en-US" sz="2800" dirty="0" err="1">
                <a:solidFill>
                  <a:srgbClr val="FF0000"/>
                </a:solidFill>
              </a:rPr>
              <a:t>standardne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sr-Latn-CS" altLang="en-US" sz="2800" dirty="0">
                <a:solidFill>
                  <a:srgbClr val="FF0000"/>
                </a:solidFill>
              </a:rPr>
              <a:t>merne nesigurnosti tipa 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2048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038600" y="3048000"/>
          <a:ext cx="4038600" cy="237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685800" progId="Equation.3">
                  <p:embed/>
                </p:oleObj>
              </mc:Choice>
              <mc:Fallback>
                <p:oleObj name="Equation" r:id="rId2" imgW="11682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048000"/>
                        <a:ext cx="4038600" cy="2370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85F9F4-548C-40CE-9847-534A8837D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dirty="0"/>
              <a:t>Merna nesigurnost tipa A</a:t>
            </a:r>
            <a:endParaRPr lang="en-US" altLang="en-US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10972800" cy="4572000"/>
          </a:xfrm>
        </p:spPr>
        <p:txBody>
          <a:bodyPr/>
          <a:lstStyle/>
          <a:p>
            <a:pPr eaLnBrk="1" hangingPunct="1"/>
            <a:r>
              <a:rPr lang="sr-Latn-CS" altLang="en-US" sz="2800" dirty="0"/>
              <a:t>Ovako definisanoj mernoj nesigurnosti </a:t>
            </a:r>
            <a:r>
              <a:rPr lang="en-US" altLang="en-US" sz="2800" dirty="0"/>
              <a:t>– </a:t>
            </a:r>
            <a:r>
              <a:rPr lang="en-US" altLang="en-US" sz="2800" dirty="0" err="1"/>
              <a:t>standardnoj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mernoj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nesigurnosti</a:t>
            </a:r>
            <a:r>
              <a:rPr lang="en-US" altLang="en-US" sz="2800" dirty="0"/>
              <a:t>,</a:t>
            </a:r>
            <a:r>
              <a:rPr lang="sr-Latn-CS" altLang="en-US" sz="2800" dirty="0"/>
              <a:t> odgovara verovatnoća od 68% (faktor proširenja </a:t>
            </a:r>
            <a:r>
              <a:rPr lang="sr-Latn-CS" altLang="en-US" sz="2800" i="1" dirty="0"/>
              <a:t>k</a:t>
            </a:r>
            <a:r>
              <a:rPr lang="sr-Latn-CS" altLang="en-US" sz="2800" dirty="0"/>
              <a:t>=1)</a:t>
            </a:r>
          </a:p>
          <a:p>
            <a:pPr eaLnBrk="1" hangingPunct="1"/>
            <a:r>
              <a:rPr lang="sr-Latn-CS" altLang="en-US" sz="2800" dirty="0"/>
              <a:t>Ukoliko se zahteva verovatnoća od 95% (što odgovara 2</a:t>
            </a:r>
            <a:r>
              <a:rPr lang="sr-Latn-CS" altLang="en-US" sz="2800" dirty="0">
                <a:sym typeface="Symbol" panose="05050102010706020507" pitchFamily="18" charset="2"/>
              </a:rPr>
              <a:t>) računa se proširena merna nesigurnost s faktorom proširenja </a:t>
            </a:r>
            <a:r>
              <a:rPr lang="sr-Latn-CS" altLang="en-US" sz="2800" i="1" dirty="0">
                <a:sym typeface="Symbol" panose="05050102010706020507" pitchFamily="18" charset="2"/>
              </a:rPr>
              <a:t>k</a:t>
            </a:r>
            <a:r>
              <a:rPr lang="sr-Latn-CS" altLang="en-US" sz="2800" dirty="0">
                <a:sym typeface="Symbol" panose="05050102010706020507" pitchFamily="18" charset="2"/>
              </a:rPr>
              <a:t>=2</a:t>
            </a:r>
          </a:p>
          <a:p>
            <a:pPr eaLnBrk="1" hangingPunct="1"/>
            <a:r>
              <a:rPr lang="sr-Latn-CS" altLang="en-US" sz="2800" dirty="0">
                <a:sym typeface="Symbol" panose="05050102010706020507" pitchFamily="18" charset="2"/>
              </a:rPr>
              <a:t>Rezultat merenja se iskazuje kao:</a:t>
            </a:r>
          </a:p>
          <a:p>
            <a:pPr eaLnBrk="1" hangingPunct="1"/>
            <a:endParaRPr lang="sr-Latn-CS" altLang="en-US" sz="2800" dirty="0">
              <a:sym typeface="Symbol" panose="05050102010706020507" pitchFamily="18" charset="2"/>
            </a:endParaRPr>
          </a:p>
          <a:p>
            <a:pPr eaLnBrk="1" hangingPunct="1"/>
            <a:endParaRPr lang="sr-Latn-CS" altLang="en-US" sz="2800" dirty="0">
              <a:sym typeface="Symbol" panose="05050102010706020507" pitchFamily="18" charset="2"/>
            </a:endParaRPr>
          </a:p>
          <a:p>
            <a:pPr eaLnBrk="1" hangingPunct="1"/>
            <a:r>
              <a:rPr lang="sr-Latn-CS" altLang="en-US" sz="2800" dirty="0">
                <a:sym typeface="Symbol" panose="05050102010706020507" pitchFamily="18" charset="2"/>
              </a:rPr>
              <a:t>Uz napomenu o verovatnoći (ili faktoru proširenja)</a:t>
            </a:r>
          </a:p>
        </p:txBody>
      </p:sp>
      <p:graphicFrame>
        <p:nvGraphicFramePr>
          <p:cNvPr id="2150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72407538"/>
              </p:ext>
            </p:extLst>
          </p:nvPr>
        </p:nvGraphicFramePr>
        <p:xfrm>
          <a:off x="990600" y="4495800"/>
          <a:ext cx="18288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400" imgH="228600" progId="Equation.DSMT4">
                  <p:embed/>
                </p:oleObj>
              </mc:Choice>
              <mc:Fallback>
                <p:oleObj name="Equation" r:id="rId2" imgW="482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1828800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A285AF-7D0E-4934-BFC6-0AA005786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Primer</a:t>
            </a:r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Meri se </a:t>
            </a:r>
            <a:r>
              <a:rPr lang="en-GB" altLang="en-US" dirty="0" err="1"/>
              <a:t>rel</a:t>
            </a:r>
            <a:r>
              <a:rPr lang="sr-Latn-CS" altLang="en-US" dirty="0"/>
              <a:t>a</a:t>
            </a:r>
            <a:r>
              <a:rPr lang="en-GB" altLang="en-US" dirty="0" err="1"/>
              <a:t>tivno</a:t>
            </a:r>
            <a:r>
              <a:rPr lang="en-GB" altLang="en-US" dirty="0"/>
              <a:t> </a:t>
            </a:r>
            <a:r>
              <a:rPr lang="en-GB" altLang="en-US" dirty="0" err="1"/>
              <a:t>mali</a:t>
            </a:r>
            <a:r>
              <a:rPr lang="en-GB" altLang="en-US" dirty="0"/>
              <a:t> </a:t>
            </a:r>
            <a:r>
              <a:rPr lang="en-GB" altLang="en-US" dirty="0" err="1"/>
              <a:t>napon</a:t>
            </a:r>
            <a:r>
              <a:rPr lang="en-GB" altLang="en-US" dirty="0"/>
              <a:t> u pris</a:t>
            </a:r>
            <a:r>
              <a:rPr lang="sr-Latn-CS" altLang="en-US" dirty="0"/>
              <a:t>u</a:t>
            </a:r>
            <a:r>
              <a:rPr lang="en-GB" altLang="en-US" dirty="0" err="1"/>
              <a:t>stvu</a:t>
            </a:r>
            <a:r>
              <a:rPr lang="en-GB" altLang="en-US" dirty="0"/>
              <a:t> </a:t>
            </a:r>
            <a:r>
              <a:rPr lang="sr-Latn-CS" altLang="en-US" dirty="0"/>
              <a:t>šuma</a:t>
            </a:r>
          </a:p>
          <a:p>
            <a:pPr eaLnBrk="1" hangingPunct="1"/>
            <a:r>
              <a:rPr lang="sr-Latn-CS" altLang="en-US" dirty="0"/>
              <a:t>Digitalnim osciloskopom vrši se akvizicija signala tako što se snima segment od 2500 </a:t>
            </a:r>
            <a:r>
              <a:rPr lang="sr-Latn-CS" altLang="en-US" dirty="0" err="1"/>
              <a:t>odbiraka</a:t>
            </a:r>
            <a:r>
              <a:rPr lang="sr-Latn-CS" altLang="en-US" dirty="0"/>
              <a:t> (bez obrade, </a:t>
            </a:r>
            <a:r>
              <a:rPr lang="sr-Latn-CS" altLang="en-US" dirty="0" err="1"/>
              <a:t>usrednjavanja</a:t>
            </a:r>
            <a:r>
              <a:rPr lang="sr-Latn-CS" altLang="en-US" dirty="0"/>
              <a:t>, na samom osciloskopu)</a:t>
            </a:r>
          </a:p>
          <a:p>
            <a:pPr eaLnBrk="1" hangingPunct="1"/>
            <a:r>
              <a:rPr lang="sr-Latn-CS" altLang="en-US" dirty="0" err="1"/>
              <a:t>Odbirci</a:t>
            </a:r>
            <a:r>
              <a:rPr lang="sr-Latn-CS" altLang="en-US" dirty="0"/>
              <a:t> se statistički obrađuju i procenjuje se merena nesigurnost tipa A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6DB74F-2513-43D4-9865-D4F22939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Primer</a:t>
            </a:r>
            <a:endParaRPr lang="en-US" altLang="en-US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85"/>
          <a:stretch/>
        </p:blipFill>
        <p:spPr bwMode="auto">
          <a:xfrm>
            <a:off x="2209800" y="1170710"/>
            <a:ext cx="7620000" cy="5230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2209800" y="5562600"/>
            <a:ext cx="1600200" cy="762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Cyrl-CS" altLang="en-US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2133600" y="2057400"/>
            <a:ext cx="65532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Cyrl-CS" alt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648200" y="3200401"/>
            <a:ext cx="2667000" cy="10144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 sz="2400" b="1"/>
              <a:t>Gruba procena: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 sz="2400" b="1"/>
              <a:t>Oko 4.5 mV</a:t>
            </a:r>
            <a:endParaRPr lang="en-US" altLang="en-US" sz="2400" b="1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A58A15-BBD1-40CD-8DBC-F16216795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dirty="0"/>
              <a:t>Primer</a:t>
            </a:r>
            <a:r>
              <a:rPr lang="en-GB" altLang="en-US" dirty="0"/>
              <a:t> (lab. </a:t>
            </a:r>
            <a:r>
              <a:rPr lang="sr-Latn-CS" altLang="en-US" dirty="0"/>
              <a:t>v</a:t>
            </a:r>
            <a:r>
              <a:rPr lang="en-GB" altLang="en-US" dirty="0"/>
              <a:t>e</a:t>
            </a:r>
            <a:r>
              <a:rPr lang="sr-Latn-CS" altLang="en-US" dirty="0"/>
              <a:t>žba)</a:t>
            </a:r>
            <a:endParaRPr lang="en-US" altLang="en-US" dirty="0"/>
          </a:p>
        </p:txBody>
      </p:sp>
      <p:graphicFrame>
        <p:nvGraphicFramePr>
          <p:cNvPr id="22530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981200" y="1219201"/>
          <a:ext cx="5943600" cy="388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5248439" imgH="3428904" progId="Excel.Sheet.8">
                  <p:embed/>
                </p:oleObj>
              </mc:Choice>
              <mc:Fallback>
                <p:oleObj name="Chart" r:id="rId2" imgW="5248439" imgH="3428904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19201"/>
                        <a:ext cx="5943600" cy="388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1828800" y="5334000"/>
            <a:ext cx="853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/>
              <a:t>Normalizovan histogram rezultata merenja (crveno) i teorijska gustina raspodele za iste vrednosti srednje vrednosti i standardne devijacije</a:t>
            </a:r>
            <a:endParaRPr lang="en-US" altLang="en-US"/>
          </a:p>
        </p:txBody>
      </p:sp>
      <p:pic>
        <p:nvPicPr>
          <p:cNvPr id="22533" name="Picture 1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6" y="1066801"/>
            <a:ext cx="2339975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Line 160"/>
          <p:cNvSpPr>
            <a:spLocks noChangeShapeType="1"/>
          </p:cNvSpPr>
          <p:nvPr/>
        </p:nvSpPr>
        <p:spPr bwMode="auto">
          <a:xfrm flipV="1">
            <a:off x="7772400" y="4114800"/>
            <a:ext cx="1219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161"/>
          <p:cNvSpPr>
            <a:spLocks noChangeShapeType="1"/>
          </p:cNvSpPr>
          <p:nvPr/>
        </p:nvSpPr>
        <p:spPr bwMode="auto">
          <a:xfrm flipV="1">
            <a:off x="4419600" y="3657600"/>
            <a:ext cx="3733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224B8C-48D0-4CAA-88C0-1CADBB68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Primer</a:t>
            </a:r>
            <a:endParaRPr lang="en-US" altLang="en-US"/>
          </a:p>
        </p:txBody>
      </p:sp>
      <p:graphicFrame>
        <p:nvGraphicFramePr>
          <p:cNvPr id="23554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7551836"/>
              </p:ext>
            </p:extLst>
          </p:nvPr>
        </p:nvGraphicFramePr>
        <p:xfrm>
          <a:off x="838200" y="1524001"/>
          <a:ext cx="4572000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39880" imgH="774360" progId="Equation.3">
                  <p:embed/>
                </p:oleObj>
              </mc:Choice>
              <mc:Fallback>
                <p:oleObj name="Equation" r:id="rId2" imgW="1739880" imgH="774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1"/>
                        <a:ext cx="4572000" cy="203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1524001"/>
            <a:ext cx="299878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5" name="Object 1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5353822"/>
              </p:ext>
            </p:extLst>
          </p:nvPr>
        </p:nvGraphicFramePr>
        <p:xfrm>
          <a:off x="838200" y="3581401"/>
          <a:ext cx="3657600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91880" imgH="393480" progId="Equation.3">
                  <p:embed/>
                </p:oleObj>
              </mc:Choice>
              <mc:Fallback>
                <p:oleObj name="Equation" r:id="rId5" imgW="109188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81401"/>
                        <a:ext cx="3657600" cy="131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914400" y="5110460"/>
            <a:ext cx="533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 </a:t>
            </a:r>
            <a:r>
              <a:rPr lang="en-GB" altLang="en-US" dirty="0" err="1"/>
              <a:t>faktorom</a:t>
            </a:r>
            <a:r>
              <a:rPr lang="en-GB" altLang="en-US" dirty="0"/>
              <a:t> pro</a:t>
            </a:r>
            <a:r>
              <a:rPr lang="sr-Latn-CS" altLang="en-US" dirty="0"/>
              <a:t>širenja 2 (s verovatnoćom od 95% rezultat se nalazi u naznačenom intervalu)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6D54E8-F73A-4593-838A-6F5CC5EB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dirty="0"/>
              <a:t>Primer</a:t>
            </a:r>
            <a:r>
              <a:rPr lang="en-US" altLang="en-US" dirty="0"/>
              <a:t> –</a:t>
            </a:r>
            <a:br>
              <a:rPr lang="en-US" altLang="en-US" dirty="0"/>
            </a:br>
            <a:r>
              <a:rPr lang="en-US" altLang="en-US" dirty="0" err="1"/>
              <a:t>merna</a:t>
            </a:r>
            <a:r>
              <a:rPr lang="en-US" altLang="en-US" dirty="0"/>
              <a:t> </a:t>
            </a:r>
            <a:r>
              <a:rPr lang="en-US" altLang="en-US" dirty="0" err="1"/>
              <a:t>nesigurnost</a:t>
            </a:r>
            <a:r>
              <a:rPr lang="en-US" altLang="en-US" dirty="0"/>
              <a:t> </a:t>
            </a:r>
            <a:r>
              <a:rPr lang="en-US" altLang="en-US" dirty="0" err="1"/>
              <a:t>tipa</a:t>
            </a:r>
            <a:r>
              <a:rPr lang="en-US" altLang="en-US" dirty="0"/>
              <a:t> A</a:t>
            </a:r>
            <a:endParaRPr lang="sr-Cyrl-CS" altLang="en-US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altLang="en-US" sz="2800"/>
              <a:t>Na slici je </a:t>
            </a:r>
            <a:r>
              <a:rPr lang="sr-Latn-CS" altLang="en-US" sz="2800" dirty="0"/>
              <a:t>prikazan histogram dobijen pri ponovljenom merenju nepoznatog napona.</a:t>
            </a:r>
            <a:endParaRPr lang="sr-Cyrl-CS" altLang="en-US" sz="2800" dirty="0"/>
          </a:p>
          <a:p>
            <a:pPr eaLnBrk="1" hangingPunct="1"/>
            <a:r>
              <a:rPr lang="sr-Latn-CS" altLang="en-US" sz="2800" dirty="0"/>
              <a:t>Proceniti mernu nesigurnost tipa A. Pri proračunu smatrati da je srednja vrednost svakog intervala reprezentativna vrednost za ceo interval.</a:t>
            </a:r>
            <a:endParaRPr lang="sr-Cyrl-CS" altLang="en-US" sz="2800" dirty="0"/>
          </a:p>
          <a:p>
            <a:pPr eaLnBrk="1" hangingPunct="1"/>
            <a:r>
              <a:rPr lang="sr-Latn-CS" altLang="en-US" sz="2800" dirty="0"/>
              <a:t>Odrediti rezultat merenja pod pretpostavkom da je faktor proširenja </a:t>
            </a:r>
            <a:r>
              <a:rPr lang="sr-Latn-CS" altLang="en-US" sz="2800" i="1" dirty="0"/>
              <a:t>k</a:t>
            </a:r>
            <a:r>
              <a:rPr lang="sr-Latn-CS" altLang="en-US" sz="2800" dirty="0"/>
              <a:t>=2 i da se merna nesigurnost tipa B može zanemariti.</a:t>
            </a:r>
            <a:endParaRPr lang="sr-Cyrl-CS" alt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CD3530-D81A-43C8-906F-BD1B9D6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Merna nesigurnost</a:t>
            </a: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altLang="en-US" dirty="0"/>
              <a:t>Kao broj pridružen rezultatu merenja - merna nesigurnost je interval u okviru koga se nalazi merna veličina sa određenom verovatnoćom</a:t>
            </a:r>
          </a:p>
          <a:p>
            <a:pPr eaLnBrk="1" hangingPunct="1"/>
            <a:r>
              <a:rPr lang="sr-Latn-CS" altLang="en-US" dirty="0"/>
              <a:t>Koristi se termin „standardna merna nesigurnost“</a:t>
            </a:r>
          </a:p>
          <a:p>
            <a:pPr eaLnBrk="1" hangingPunct="1"/>
            <a:r>
              <a:rPr lang="sr-Latn-CS" altLang="en-US" dirty="0"/>
              <a:t>Procena merne nesigurnosti:</a:t>
            </a:r>
          </a:p>
          <a:p>
            <a:pPr lvl="1" eaLnBrk="1" hangingPunct="1"/>
            <a:r>
              <a:rPr lang="sr-Latn-CS" altLang="en-US" sz="2400" dirty="0"/>
              <a:t>Tip A procene merne nesigurnosti – metod procene koji se zasnivana statističkoj analizi serije ponovljenih merenja</a:t>
            </a:r>
          </a:p>
          <a:p>
            <a:pPr lvl="1" eaLnBrk="1" hangingPunct="1"/>
            <a:r>
              <a:rPr lang="sr-Latn-CS" altLang="en-US" sz="2400" dirty="0"/>
              <a:t>Tip B procene merne nesigurnosti – metod procene koji se zasniva na svemu ostalom osim direktne statističke analize serije ponovljenih merenja</a:t>
            </a:r>
            <a:endParaRPr lang="en-US" alt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F7C4D1-8976-4B34-AA05-FB1A93C93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97797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Primer – </a:t>
            </a:r>
            <a:br>
              <a:rPr lang="sr-Latn-CS" altLang="en-US"/>
            </a:br>
            <a:r>
              <a:rPr lang="sr-Latn-CS" altLang="en-US"/>
              <a:t>merna nesigurnost tipa A</a:t>
            </a:r>
            <a:endParaRPr lang="sr-Cyrl-CS" altLang="en-US"/>
          </a:p>
        </p:txBody>
      </p:sp>
      <p:graphicFrame>
        <p:nvGraphicFramePr>
          <p:cNvPr id="30722" name="Object 1"/>
          <p:cNvGraphicFramePr>
            <a:graphicFrameLocks noChangeAspect="1"/>
          </p:cNvGraphicFramePr>
          <p:nvPr/>
        </p:nvGraphicFramePr>
        <p:xfrm>
          <a:off x="3581400" y="1752601"/>
          <a:ext cx="5105400" cy="446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120662" imgH="3603760" progId="Visio.Drawing.11">
                  <p:embed/>
                </p:oleObj>
              </mc:Choice>
              <mc:Fallback>
                <p:oleObj name="Visio" r:id="rId2" imgW="4120662" imgH="360376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752601"/>
                        <a:ext cx="5105400" cy="446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BF8E0C-465E-4400-BA32-A74B22402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Primer – merna nesigurnost</a:t>
            </a:r>
            <a:br>
              <a:rPr lang="sr-Latn-CS" altLang="en-US"/>
            </a:br>
            <a:r>
              <a:rPr lang="sr-Latn-CS" altLang="en-US"/>
              <a:t>tipa A - rešenje</a:t>
            </a:r>
            <a:endParaRPr lang="sr-Cyrl-C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56499"/>
              </p:ext>
            </p:extLst>
          </p:nvPr>
        </p:nvGraphicFramePr>
        <p:xfrm>
          <a:off x="1066800" y="2125981"/>
          <a:ext cx="9448801" cy="920751"/>
        </p:xfrm>
        <a:graphic>
          <a:graphicData uri="http://schemas.openxmlformats.org/drawingml/2006/table">
            <a:tbl>
              <a:tblPr/>
              <a:tblGrid>
                <a:gridCol w="90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9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9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9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93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93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Interval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1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2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3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4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6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7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8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9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10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 i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sr-Latn-CS" sz="1800" i="1" baseline="-25000">
                          <a:latin typeface="+mn-lt"/>
                          <a:ea typeface="Times New Roman"/>
                        </a:rPr>
                        <a:t>i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4.775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4.825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4.875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4.925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4.975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5.025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5.075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5.125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5.175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5.225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CS" sz="1800" i="1"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sr-Latn-CS" sz="1800" i="1" baseline="-25000">
                          <a:latin typeface="+mn-lt"/>
                          <a:ea typeface="Times New Roman"/>
                        </a:rPr>
                        <a:t>i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 dirty="0">
                          <a:latin typeface="+mn-lt"/>
                          <a:ea typeface="Times New Roman"/>
                        </a:rPr>
                        <a:t>1</a:t>
                      </a:r>
                      <a:endParaRPr lang="sr-Cyrl-CS" sz="1800" dirty="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 dirty="0">
                          <a:latin typeface="+mn-lt"/>
                          <a:ea typeface="Times New Roman"/>
                        </a:rPr>
                        <a:t>4</a:t>
                      </a:r>
                      <a:endParaRPr lang="sr-Cyrl-CS" sz="1800" dirty="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7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19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20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23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18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5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>
                          <a:latin typeface="+mn-lt"/>
                          <a:ea typeface="Times New Roman"/>
                        </a:rPr>
                        <a:t>2</a:t>
                      </a:r>
                      <a:endParaRPr lang="sr-Cyrl-CS" sz="180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800" dirty="0">
                          <a:latin typeface="+mn-lt"/>
                          <a:ea typeface="Times New Roman"/>
                        </a:rPr>
                        <a:t>1</a:t>
                      </a:r>
                      <a:endParaRPr lang="sr-Cyrl-CS" sz="1800" dirty="0">
                        <a:latin typeface="+mn-lt"/>
                        <a:ea typeface="Times New Roman"/>
                      </a:endParaRPr>
                    </a:p>
                  </a:txBody>
                  <a:tcPr marL="58704" marR="58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879116"/>
              </p:ext>
            </p:extLst>
          </p:nvPr>
        </p:nvGraphicFramePr>
        <p:xfrm>
          <a:off x="1066800" y="3248277"/>
          <a:ext cx="2514240" cy="952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76160" imgH="634680" progId="Equation.DSMT4">
                  <p:embed/>
                </p:oleObj>
              </mc:Choice>
              <mc:Fallback>
                <p:oleObj name="Equation" r:id="rId2" imgW="16761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6800" y="3248277"/>
                        <a:ext cx="2514240" cy="952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308524"/>
              </p:ext>
            </p:extLst>
          </p:nvPr>
        </p:nvGraphicFramePr>
        <p:xfrm>
          <a:off x="5562600" y="3248458"/>
          <a:ext cx="4019220" cy="106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79480" imgH="711000" progId="Equation.DSMT4">
                  <p:embed/>
                </p:oleObj>
              </mc:Choice>
              <mc:Fallback>
                <p:oleObj name="Equation" r:id="rId4" imgW="26794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3248458"/>
                        <a:ext cx="4019220" cy="106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6526"/>
              </p:ext>
            </p:extLst>
          </p:nvPr>
        </p:nvGraphicFramePr>
        <p:xfrm>
          <a:off x="1066800" y="4377736"/>
          <a:ext cx="2343060" cy="1009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040" imgH="672840" progId="Equation.DSMT4">
                  <p:embed/>
                </p:oleObj>
              </mc:Choice>
              <mc:Fallback>
                <p:oleObj name="Equation" r:id="rId6" imgW="156204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6800" y="4377736"/>
                        <a:ext cx="2343060" cy="1009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10763"/>
              </p:ext>
            </p:extLst>
          </p:nvPr>
        </p:nvGraphicFramePr>
        <p:xfrm>
          <a:off x="1066800" y="5771464"/>
          <a:ext cx="274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28800" imgH="253800" progId="Equation.DSMT4">
                  <p:embed/>
                </p:oleObj>
              </mc:Choice>
              <mc:Fallback>
                <p:oleObj name="Equation" r:id="rId8" imgW="1828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6800" y="5771464"/>
                        <a:ext cx="2743200" cy="38100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181601" y="5638800"/>
            <a:ext cx="63245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/>
              <a:t>S </a:t>
            </a:r>
            <a:r>
              <a:rPr lang="en-GB" altLang="en-US" sz="2000" dirty="0" err="1"/>
              <a:t>faktorom</a:t>
            </a:r>
            <a:r>
              <a:rPr lang="en-GB" altLang="en-US" sz="2000" dirty="0"/>
              <a:t> pro</a:t>
            </a:r>
            <a:r>
              <a:rPr lang="sr-Latn-CS" altLang="en-US" sz="2000" dirty="0"/>
              <a:t>širenja 2 (s verovatnoćom od 95% rezultat se nalazi u naznačenom intervalu)</a:t>
            </a:r>
            <a:endParaRPr lang="en-US" altLang="en-US" sz="2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0FF655A-06ED-47ED-A08C-DD24B9BC9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S</a:t>
            </a:r>
            <a:r>
              <a:rPr lang="en-US" altLang="en-US"/>
              <a:t>lu</a:t>
            </a:r>
            <a:r>
              <a:rPr lang="sr-Latn-CS" altLang="en-US"/>
              <a:t>čajne promenljive</a:t>
            </a:r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altLang="en-US"/>
              <a:t>Kontinulane</a:t>
            </a:r>
          </a:p>
          <a:p>
            <a:pPr eaLnBrk="1" hangingPunct="1"/>
            <a:r>
              <a:rPr lang="sr-Latn-CS" altLang="en-US"/>
              <a:t>Diskretne</a:t>
            </a: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C35C4A-2117-4FFD-B9D2-2AD49916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5040313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3167064"/>
            <a:ext cx="5040312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sz="4000"/>
              <a:t>G</a:t>
            </a:r>
            <a:r>
              <a:rPr lang="en-US" altLang="en-US" sz="4000"/>
              <a:t>ustina raspodele verovatno</a:t>
            </a:r>
            <a:r>
              <a:rPr lang="sr-Latn-CS" altLang="en-US" sz="4000"/>
              <a:t>ća</a:t>
            </a:r>
            <a:br>
              <a:rPr lang="sr-Latn-CS" altLang="en-US" sz="4000"/>
            </a:br>
            <a:r>
              <a:rPr lang="sr-Latn-CS" altLang="en-US" sz="4000"/>
              <a:t>i funkcija raspodele verovatnoća</a:t>
            </a:r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2820041" y="1724025"/>
            <a:ext cx="2286000" cy="2209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dirty="0"/>
              <a:t>gustina</a:t>
            </a:r>
          </a:p>
          <a:p>
            <a:pPr algn="ctr" eaLnBrk="1" hangingPunct="1"/>
            <a:r>
              <a:rPr lang="sr-Latn-CS" altLang="en-US" dirty="0"/>
              <a:t>raspodele</a:t>
            </a:r>
          </a:p>
          <a:p>
            <a:pPr algn="ctr" eaLnBrk="1" hangingPunct="1"/>
            <a:r>
              <a:rPr lang="sr-Latn-CS" altLang="en-US" dirty="0"/>
              <a:t>verovatnoća</a:t>
            </a:r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8106391" y="4146755"/>
            <a:ext cx="2286000" cy="2209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/>
              <a:t>funkcija</a:t>
            </a:r>
          </a:p>
          <a:p>
            <a:pPr algn="ctr" eaLnBrk="1" hangingPunct="1"/>
            <a:r>
              <a:rPr lang="sr-Latn-CS" altLang="en-US"/>
              <a:t>raspodele</a:t>
            </a:r>
          </a:p>
          <a:p>
            <a:pPr algn="ctr" eaLnBrk="1" hangingPunct="1"/>
            <a:r>
              <a:rPr lang="sr-Latn-CS" altLang="en-US"/>
              <a:t>verovatnoća</a:t>
            </a:r>
          </a:p>
        </p:txBody>
      </p:sp>
      <p:graphicFrame>
        <p:nvGraphicFramePr>
          <p:cNvPr id="2050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2209801" y="4953000"/>
          <a:ext cx="3057525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92160" imgH="736560" progId="Equation.3">
                  <p:embed/>
                </p:oleObj>
              </mc:Choice>
              <mc:Fallback>
                <p:oleObj name="Equation" r:id="rId4" imgW="1892160" imgH="736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4953000"/>
                        <a:ext cx="3057525" cy="118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05600" y="182880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/>
              <a:t>X</a:t>
            </a:r>
            <a:r>
              <a:rPr lang="sr-Latn-RS" dirty="0"/>
              <a:t> – slučajna promenljvia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CFDA9-D6F4-484E-A3B2-D0E9E185C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5040313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88" y="3167064"/>
            <a:ext cx="5040312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sz="4000"/>
              <a:t>G</a:t>
            </a:r>
            <a:r>
              <a:rPr lang="en-US" altLang="en-US" sz="4000"/>
              <a:t>ustina raspodele verovatno</a:t>
            </a:r>
            <a:r>
              <a:rPr lang="sr-Latn-CS" altLang="en-US" sz="4000"/>
              <a:t>će</a:t>
            </a:r>
            <a:br>
              <a:rPr lang="sr-Latn-CS" altLang="en-US" sz="4000"/>
            </a:br>
            <a:r>
              <a:rPr lang="sr-Latn-CS" altLang="en-US" sz="4000"/>
              <a:t>i funkcija raspodele verovatnoće</a:t>
            </a:r>
          </a:p>
        </p:txBody>
      </p:sp>
      <p:graphicFrame>
        <p:nvGraphicFramePr>
          <p:cNvPr id="1026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0" y="5216526"/>
          <a:ext cx="17399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469800" progId="Equation.3">
                  <p:embed/>
                </p:oleObj>
              </mc:Choice>
              <mc:Fallback>
                <p:oleObj name="Equation" r:id="rId4" imgW="1066680" imgH="469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216526"/>
                        <a:ext cx="1739900" cy="76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2666999" y="1905000"/>
            <a:ext cx="2286000" cy="2209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/>
              <a:t>gustina</a:t>
            </a:r>
          </a:p>
          <a:p>
            <a:pPr algn="ctr" eaLnBrk="1" hangingPunct="1"/>
            <a:r>
              <a:rPr lang="sr-Latn-CS" altLang="en-US"/>
              <a:t>raspodele</a:t>
            </a:r>
          </a:p>
          <a:p>
            <a:pPr algn="ctr" eaLnBrk="1" hangingPunct="1"/>
            <a:r>
              <a:rPr lang="sr-Latn-CS" altLang="en-US"/>
              <a:t>verovatnoća</a:t>
            </a:r>
          </a:p>
        </p:txBody>
      </p:sp>
      <p:sp>
        <p:nvSpPr>
          <p:cNvPr id="1032" name="AutoShape 7"/>
          <p:cNvSpPr>
            <a:spLocks noChangeArrowheads="1"/>
          </p:cNvSpPr>
          <p:nvPr/>
        </p:nvSpPr>
        <p:spPr bwMode="auto">
          <a:xfrm>
            <a:off x="8534400" y="3810000"/>
            <a:ext cx="2286000" cy="22098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dirty="0"/>
              <a:t>funkcija</a:t>
            </a:r>
          </a:p>
          <a:p>
            <a:pPr algn="ctr" eaLnBrk="1" hangingPunct="1"/>
            <a:r>
              <a:rPr lang="sr-Latn-CS" altLang="en-US" dirty="0"/>
              <a:t>raspodele</a:t>
            </a:r>
          </a:p>
          <a:p>
            <a:pPr algn="ctr" eaLnBrk="1" hangingPunct="1"/>
            <a:r>
              <a:rPr lang="sr-Latn-CS" altLang="en-US" dirty="0"/>
              <a:t>verovatnoća</a:t>
            </a:r>
          </a:p>
        </p:txBody>
      </p:sp>
      <p:graphicFrame>
        <p:nvGraphicFramePr>
          <p:cNvPr id="1027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8001000" y="1651001"/>
          <a:ext cx="1600200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711000" progId="Equation.3">
                  <p:embed/>
                </p:oleObj>
              </mc:Choice>
              <mc:Fallback>
                <p:oleObj name="Equation" r:id="rId6" imgW="787320" imgH="711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1651001"/>
                        <a:ext cx="1600200" cy="1444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AutoShape 15"/>
          <p:cNvSpPr>
            <a:spLocks noChangeArrowheads="1"/>
          </p:cNvSpPr>
          <p:nvPr/>
        </p:nvSpPr>
        <p:spPr bwMode="auto">
          <a:xfrm>
            <a:off x="4419600" y="5410200"/>
            <a:ext cx="1371600" cy="533400"/>
          </a:xfrm>
          <a:prstGeom prst="rightArrow">
            <a:avLst>
              <a:gd name="adj1" fmla="val 50000"/>
              <a:gd name="adj2" fmla="val 64286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Cyrl-CS" altLang="en-US"/>
          </a:p>
        </p:txBody>
      </p:sp>
      <p:sp>
        <p:nvSpPr>
          <p:cNvPr id="1034" name="AutoShape 16"/>
          <p:cNvSpPr>
            <a:spLocks noChangeArrowheads="1"/>
          </p:cNvSpPr>
          <p:nvPr/>
        </p:nvSpPr>
        <p:spPr bwMode="auto">
          <a:xfrm>
            <a:off x="6400800" y="1905000"/>
            <a:ext cx="1219200" cy="457200"/>
          </a:xfrm>
          <a:prstGeom prst="leftArrow">
            <a:avLst>
              <a:gd name="adj1" fmla="val 50000"/>
              <a:gd name="adj2" fmla="val 66667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Cyrl-CS" altLang="en-US"/>
          </a:p>
        </p:txBody>
      </p:sp>
      <p:sp>
        <p:nvSpPr>
          <p:cNvPr id="1035" name="Text Box 17"/>
          <p:cNvSpPr txBox="1">
            <a:spLocks noChangeArrowheads="1"/>
          </p:cNvSpPr>
          <p:nvPr/>
        </p:nvSpPr>
        <p:spPr bwMode="auto">
          <a:xfrm>
            <a:off x="1828800" y="6096001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>
                <a:latin typeface="Times New Roman" panose="02020603050405020304" pitchFamily="18" charset="0"/>
              </a:rPr>
              <a:t>F</a:t>
            </a:r>
            <a:r>
              <a:rPr lang="en-GB" altLang="en-US" sz="2000">
                <a:latin typeface="Times New Roman" panose="02020603050405020304" pitchFamily="18" charset="0"/>
              </a:rPr>
              <a:t>(</a:t>
            </a:r>
            <a:r>
              <a:rPr lang="en-GB" altLang="en-US" sz="2000" i="1">
                <a:latin typeface="Times New Roman" panose="02020603050405020304" pitchFamily="18" charset="0"/>
              </a:rPr>
              <a:t>x</a:t>
            </a:r>
            <a:r>
              <a:rPr lang="en-GB" altLang="en-US" sz="2000" baseline="-25000">
                <a:latin typeface="Times New Roman" panose="02020603050405020304" pitchFamily="18" charset="0"/>
              </a:rPr>
              <a:t>1</a:t>
            </a:r>
            <a:r>
              <a:rPr lang="en-GB" altLang="en-US" sz="2000">
                <a:latin typeface="Times New Roman" panose="02020603050405020304" pitchFamily="18" charset="0"/>
              </a:rPr>
              <a:t>) monotono neopadaju</a:t>
            </a:r>
            <a:r>
              <a:rPr lang="sr-Latn-CS" altLang="en-US" sz="2000">
                <a:latin typeface="Times New Roman" panose="02020603050405020304" pitchFamily="18" charset="0"/>
              </a:rPr>
              <a:t>ća funkcija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4D1787-873D-44EE-825B-1D49EF68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Matemati</a:t>
            </a:r>
            <a:r>
              <a:rPr lang="sr-Latn-CS" altLang="en-US" sz="4000"/>
              <a:t>č</a:t>
            </a:r>
            <a:r>
              <a:rPr lang="en-US" altLang="en-US" sz="4000"/>
              <a:t>ko o</a:t>
            </a:r>
            <a:r>
              <a:rPr lang="sr-Latn-CS" altLang="en-US" sz="4000"/>
              <a:t>čekivanje</a:t>
            </a:r>
            <a:br>
              <a:rPr lang="sr-Latn-CS" altLang="en-US" sz="4000"/>
            </a:br>
            <a:r>
              <a:rPr lang="sr-Latn-CS" altLang="en-US" sz="4000"/>
              <a:t>slučajne veličine</a:t>
            </a:r>
          </a:p>
        </p:txBody>
      </p:sp>
      <p:graphicFrame>
        <p:nvGraphicFramePr>
          <p:cNvPr id="3074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6858000" y="3810000"/>
          <a:ext cx="2827338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469800" progId="Equation.3">
                  <p:embed/>
                </p:oleObj>
              </mc:Choice>
              <mc:Fallback>
                <p:oleObj name="Equation" r:id="rId2" imgW="111744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810000"/>
                        <a:ext cx="2827338" cy="118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6477000" y="1963739"/>
            <a:ext cx="388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 dirty="0"/>
              <a:t>Ako je </a:t>
            </a:r>
            <a:r>
              <a:rPr lang="sr-Latn-CS" altLang="en-US" i="1" dirty="0"/>
              <a:t>X</a:t>
            </a:r>
            <a:r>
              <a:rPr lang="sr-Latn-CS" altLang="en-US" dirty="0"/>
              <a:t> neprekidna slučajna promenljiva sa gustinom raspodele </a:t>
            </a:r>
            <a:r>
              <a:rPr lang="sr-Latn-CS" altLang="en-US" i="1" dirty="0"/>
              <a:t>f</a:t>
            </a:r>
            <a:r>
              <a:rPr lang="sr-Latn-CS" altLang="en-US" dirty="0"/>
              <a:t>(</a:t>
            </a:r>
            <a:r>
              <a:rPr lang="sr-Latn-CS" altLang="en-US" i="1" dirty="0"/>
              <a:t>x</a:t>
            </a:r>
            <a:r>
              <a:rPr lang="sr-Latn-CS" altLang="en-US" dirty="0"/>
              <a:t>), njen</a:t>
            </a:r>
            <a:r>
              <a:rPr lang="en-US" altLang="en-US" dirty="0"/>
              <a:t>a</a:t>
            </a:r>
            <a:r>
              <a:rPr lang="sr-Latn-CS" altLang="en-US" dirty="0"/>
              <a:t> matematičko očekivanje (srednja vrednost) definisano je kao: </a:t>
            </a:r>
          </a:p>
        </p:txBody>
      </p:sp>
      <p:pic>
        <p:nvPicPr>
          <p:cNvPr id="307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582739"/>
            <a:ext cx="5040313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utoShape 10"/>
          <p:cNvSpPr>
            <a:spLocks noChangeArrowheads="1"/>
          </p:cNvSpPr>
          <p:nvPr/>
        </p:nvSpPr>
        <p:spPr bwMode="auto">
          <a:xfrm>
            <a:off x="1600200" y="5178425"/>
            <a:ext cx="4191000" cy="1066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i="1"/>
              <a:t>E</a:t>
            </a:r>
            <a:r>
              <a:rPr lang="sr-Latn-CS" altLang="en-US"/>
              <a:t>(</a:t>
            </a:r>
            <a:r>
              <a:rPr lang="sr-Latn-CS" altLang="en-US" i="1"/>
              <a:t>X</a:t>
            </a:r>
            <a:r>
              <a:rPr lang="sr-Latn-CS" altLang="en-US"/>
              <a:t>)</a:t>
            </a:r>
            <a:r>
              <a:rPr lang="en-US" altLang="en-US"/>
              <a:t>=10</a:t>
            </a:r>
            <a:endParaRPr lang="sr-Latn-C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75006E-0E69-4D73-8350-4CCD92928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Električna merenja – 19e032em http://telit.etf.rs/kurs/elektricna-merenja/</a:t>
            </a:r>
            <a:endParaRPr lang="sr-Latn-C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2577</Words>
  <Application>Microsoft Office PowerPoint</Application>
  <PresentationFormat>Widescreen</PresentationFormat>
  <Paragraphs>297</Paragraphs>
  <Slides>51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Arial</vt:lpstr>
      <vt:lpstr>Calibri</vt:lpstr>
      <vt:lpstr>GreekC</vt:lpstr>
      <vt:lpstr>Monotype Corsiva</vt:lpstr>
      <vt:lpstr>Symbol</vt:lpstr>
      <vt:lpstr>Times New Roman</vt:lpstr>
      <vt:lpstr>Wingdings</vt:lpstr>
      <vt:lpstr>Default Design</vt:lpstr>
      <vt:lpstr>Equation</vt:lpstr>
      <vt:lpstr>Visio</vt:lpstr>
      <vt:lpstr>Chart</vt:lpstr>
      <vt:lpstr>Merna nesigurnost</vt:lpstr>
      <vt:lpstr>Merna nesigurnost</vt:lpstr>
      <vt:lpstr>Merna nesigurnost</vt:lpstr>
      <vt:lpstr>Merna nesigurnost</vt:lpstr>
      <vt:lpstr>Merna nesigurnost</vt:lpstr>
      <vt:lpstr>Slučajne promenljive</vt:lpstr>
      <vt:lpstr>Gustina raspodele verovatnoća i funkcija raspodele verovatnoća</vt:lpstr>
      <vt:lpstr>Gustina raspodele verovatnoće i funkcija raspodele verovatnoće</vt:lpstr>
      <vt:lpstr>Matematičko očekivanje slučajne veličine</vt:lpstr>
      <vt:lpstr>Varijansa slučajne veličine</vt:lpstr>
      <vt:lpstr>Normalna (Gausova) gustina raspodele verovatnoća</vt:lpstr>
      <vt:lpstr>Normalna (Gausova) gustina raspodele verovatnoće</vt:lpstr>
      <vt:lpstr>Normalna (Gausova) gustina raspodele verovatnoće</vt:lpstr>
      <vt:lpstr>Normalna (Gausova) gustina raspodele verovatnoća</vt:lpstr>
      <vt:lpstr>Uniformna gustina raspodele verovatnoće</vt:lpstr>
      <vt:lpstr>Uniformna gustina raspodele verovatnoće</vt:lpstr>
      <vt:lpstr>Uniformna gustina raspodele verovatnoće</vt:lpstr>
      <vt:lpstr>Diskretne slučajne promenljive</vt:lpstr>
      <vt:lpstr>Procena merne nesigurnosti</vt:lpstr>
      <vt:lpstr>Ponovljena merenja</vt:lpstr>
      <vt:lpstr>Prikaz rezultata ponovljenih merenja</vt:lpstr>
      <vt:lpstr>Histogram</vt:lpstr>
      <vt:lpstr>Histogram</vt:lpstr>
      <vt:lpstr>Histogram</vt:lpstr>
      <vt:lpstr>Histogram</vt:lpstr>
      <vt:lpstr>Histogram</vt:lpstr>
      <vt:lpstr>test</vt:lpstr>
      <vt:lpstr> raspodela</vt:lpstr>
      <vt:lpstr> test - primer</vt:lpstr>
      <vt:lpstr> test - primer</vt:lpstr>
      <vt:lpstr>Procena parametara raspodele rezultata merenja</vt:lpstr>
      <vt:lpstr>Procena parametara raspodele rezultata merenja</vt:lpstr>
      <vt:lpstr>Procena parametara raspodele rezultata merenja – sednja vrednost</vt:lpstr>
      <vt:lpstr>Procena parametara raspodele rezultata merenja – sednja vrednost</vt:lpstr>
      <vt:lpstr>Procena parametara raspodele rezultata merenja – sednja vrednost</vt:lpstr>
      <vt:lpstr>Procena parametara raspodele rezultata merenja – sednja vrednost</vt:lpstr>
      <vt:lpstr>Procena parametara raspodele rezultata merenja – varijansa</vt:lpstr>
      <vt:lpstr>Procena parametara raspodele rezultata merenja – varijansa</vt:lpstr>
      <vt:lpstr>Procena parametara raspodele rezultata merenja – varijansa</vt:lpstr>
      <vt:lpstr>Procena parametara raspodele rezultata merenja</vt:lpstr>
      <vt:lpstr>Procena merne nesigurnosti – tip A</vt:lpstr>
      <vt:lpstr>Standardna merna nesigurnost - Tip A</vt:lpstr>
      <vt:lpstr>Standardna merna nesigurnost - Tip A</vt:lpstr>
      <vt:lpstr>Merna nesigurnost tipa A</vt:lpstr>
      <vt:lpstr>Primer</vt:lpstr>
      <vt:lpstr>Primer</vt:lpstr>
      <vt:lpstr>Primer (lab. vežba)</vt:lpstr>
      <vt:lpstr>Primer</vt:lpstr>
      <vt:lpstr>Primer – merna nesigurnost tipa A</vt:lpstr>
      <vt:lpstr>Primer –  merna nesigurnost tipa A</vt:lpstr>
      <vt:lpstr>Primer – merna nesigurnost tipa A - rešenje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NAME</dc:creator>
  <cp:lastModifiedBy>jelena certic</cp:lastModifiedBy>
  <cp:revision>71</cp:revision>
  <dcterms:created xsi:type="dcterms:W3CDTF">2008-10-08T19:25:43Z</dcterms:created>
  <dcterms:modified xsi:type="dcterms:W3CDTF">2024-03-26T14:19:44Z</dcterms:modified>
</cp:coreProperties>
</file>