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3" r:id="rId3"/>
    <p:sldId id="334" r:id="rId4"/>
    <p:sldId id="335" r:id="rId5"/>
    <p:sldId id="336" r:id="rId6"/>
    <p:sldId id="337" r:id="rId7"/>
    <p:sldId id="323" r:id="rId8"/>
    <p:sldId id="326" r:id="rId9"/>
    <p:sldId id="339" r:id="rId10"/>
    <p:sldId id="341" r:id="rId11"/>
    <p:sldId id="342" r:id="rId12"/>
    <p:sldId id="325" r:id="rId13"/>
    <p:sldId id="324" r:id="rId14"/>
    <p:sldId id="343" r:id="rId15"/>
    <p:sldId id="344" r:id="rId16"/>
    <p:sldId id="332" r:id="rId17"/>
  </p:sldIdLst>
  <p:sldSz cx="12192000" cy="6858000"/>
  <p:notesSz cx="6858000" cy="9144000"/>
  <p:defaultTextStyle>
    <a:defPPr>
      <a:defRPr lang="en-001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91281-049D-4F35-9200-DD14D7EEEEF2}" type="datetimeFigureOut">
              <a:rPr lang="en-001" smtClean="0"/>
              <a:t>18 Mar 2024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909A9-89B2-45F5-8A68-7E025A5CD85A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2636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014F-2EE1-AB13-4AF2-0A1A75F18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5BFB7-DBC1-F96D-28E0-6296864E7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D8A7E-A3C6-F8C1-E651-13B1358F1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195C-B17D-485C-8203-EDBADA32CD55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C51C4-0DB1-2DCA-EF22-A11F8737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97122-511D-EF05-C836-1808AD1D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4125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7667B-B8A5-A70F-2F6D-A53B7A73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C7002-7887-7205-44B3-D09001F63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FA1D0-6D40-8F35-E06F-06CC2A05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E35-C229-408F-84B4-22969D9B5A03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C1617-F668-9101-96F1-A557E379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48431-3B50-0693-BBE0-93D8EEE6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7277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17AC4-6C22-A5EE-B3D4-488226A1D3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5D271-F274-90C2-34FB-4D48C8742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6A5E3-1488-2C6A-A798-3956D089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12DE-3931-4E41-A5E8-BFBD5825F61E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740A0-71D7-DC86-3B5A-594BB37B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09CC-143E-519A-5B7D-4E5AFF9B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4746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4EAEE-B225-B04B-7B78-7077E059D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3B738-FA1F-51F9-5EA3-18A716803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1B16C-3E7F-1BCC-6344-1BE14413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611E-9330-453A-80D7-E76843CD2ED4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E77AA-1F3C-635E-7C36-6BA46C88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875C0-15C0-02CE-F912-6A9B6FCB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0534961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4C889-4415-8B3D-A152-B24D52C3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1A0B4-F35C-97C5-5288-36AA9602A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7B738-F78B-AA17-C575-C3AE04A9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186B-9B52-4BCC-8989-D6082A4A1E1F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33B43-AEFB-549E-BC6D-839281B9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FA055-A653-6629-6DB0-4BFCB0D9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4116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3CF0-AEF5-3952-F20A-F7385DA84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B5268-FDC9-EA76-DB5E-9B9E04015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27FCE-546B-8FFB-4E26-D5C4852B5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3B8AF-8AAF-431F-F490-7A87BB7A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5163-A145-47F6-86C7-4C785B688B79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FA033-269D-503B-05A0-A2434284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D5CF4-859D-2488-B63D-F15C4982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6213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56B0-C4AF-06E3-D47F-2D5C290F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09B12-466E-17E0-FDD0-CE9E58DB9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D2FD4-8037-1FE4-F542-7347B92F6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E528B-FC70-8AA9-126E-E61B1A0BB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CE9EA-6A74-FE2B-2472-EDE8A30B0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B3841C-7489-CBA5-6F27-0F2F6672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EA6E-05A2-47A0-90D0-D10CF714EEC6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D759E7-5DAB-65AD-3660-1E4050A3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4D16B-1205-E474-D4B6-A2030830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6278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8480B-8F5D-806E-AC4C-1EACA0BF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FC4F8-A31F-66A4-3770-0E3CC7F9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3D02-580B-41FF-B308-9BEAFEA0FBAF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1C2502-6696-7AC6-0334-B1FA2AE7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8EABB-53BC-35A3-BFCC-CD5E5129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18198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52EA1-BC71-5F97-C6B5-13C3439D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398F-44A6-4B24-83E2-10B71A9C8C67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5E6E5-6C1E-0EBD-ED16-45C01896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4C6B2-3343-AADE-A688-FF824058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62490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BC61-F44A-717F-5167-857B1DB3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ABBE9-E7C5-D3FB-7678-7C54D5CA8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7BAFA-E666-59BF-8AF2-189B54D81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1CD22-B98E-BD70-FBEE-631AC230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B818-BEEE-4AB6-8DB6-09FC97201E8D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DA9BA-80C0-1CE2-E4A3-3A04D943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6358A-668D-ABAC-68AF-4C996D87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24352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40CB-7FAA-89B0-B3FA-064E2A0A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FE6C1B-0D17-BA0D-44A6-7D4199515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0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490BC-C04D-5EC2-05C8-9FAA8FD78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CCEB7-A41E-B118-4F38-3D7B3C5F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26F6-395A-4655-9DD1-FE1651C3F186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24DAC-BCD9-DF6F-A75B-089EDA280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E0B5D-0B8C-6961-7B57-5AF175AE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0600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F1E51-4139-DD13-F671-DFC4870A2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00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26AC5-2639-BF09-98C2-3C438CE38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C1C19-A18A-E017-3CAE-F42876ADE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C34764-2E65-47CF-8113-A9FFE457E6C4}" type="datetime8">
              <a:rPr lang="en-001" smtClean="0"/>
              <a:t>18 Mar 2024 4:44 pm</a:t>
            </a:fld>
            <a:endParaRPr lang="en-001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1E411-16D1-D440-B85B-294DAABE7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64DBF-8CB9-C26D-1E98-2EFC54A59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6DD5FF-21BA-427E-A645-1DDA623A2CB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7393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001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7E97-061F-BE1A-E0D1-21D1FA4B8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Električna merenja</a:t>
            </a:r>
            <a:endParaRPr lang="en-00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0C2D4-2AC6-8B5F-FE67-1844B0F77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Laboratorijske vežbe</a:t>
            </a:r>
          </a:p>
          <a:p>
            <a:r>
              <a:rPr lang="sr-Latn-RS" dirty="0"/>
              <a:t>2023-2024</a:t>
            </a:r>
          </a:p>
          <a:p>
            <a:r>
              <a:rPr lang="sr-Latn-RS" dirty="0"/>
              <a:t>19e032em</a:t>
            </a:r>
            <a:endParaRPr lang="en-00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94CF9-EE2B-329E-72EF-2421D9B3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1026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FEE07-4CA5-696D-25BD-B255F003D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60032" cy="1325563"/>
          </a:xfrm>
        </p:spPr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319B-CD46-C68D-ADD3-5A5141F8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888" y="6356350"/>
            <a:ext cx="4114800" cy="365125"/>
          </a:xfrm>
        </p:spPr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6A5055-4D3C-7A2C-3585-1CF302AB2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391" y="131492"/>
            <a:ext cx="7002018" cy="6515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8D88EA-DB3D-441B-FAC0-42F5FF7A6935}"/>
              </a:ext>
            </a:extLst>
          </p:cNvPr>
          <p:cNvSpPr txBox="1"/>
          <p:nvPr/>
        </p:nvSpPr>
        <p:spPr>
          <a:xfrm>
            <a:off x="838200" y="2237874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/>
              <a:t>x</a:t>
            </a:r>
            <a:r>
              <a:rPr lang="sr-Latn-RS" dirty="0"/>
              <a:t>(</a:t>
            </a:r>
            <a:r>
              <a:rPr lang="sr-Latn-RS" i="1" dirty="0"/>
              <a:t>t</a:t>
            </a:r>
            <a:r>
              <a:rPr lang="sr-Latn-RS" dirty="0"/>
              <a:t>)=</a:t>
            </a:r>
            <a:r>
              <a:rPr lang="sr-Latn-RS" i="1" dirty="0"/>
              <a:t>X</a:t>
            </a:r>
          </a:p>
          <a:p>
            <a:endParaRPr lang="sr-Latn-RS" i="1" dirty="0"/>
          </a:p>
          <a:p>
            <a:r>
              <a:rPr lang="sr-Latn-RS" i="1" dirty="0"/>
              <a:t>y</a:t>
            </a:r>
            <a:r>
              <a:rPr lang="sr-Latn-RS" dirty="0"/>
              <a:t>(</a:t>
            </a:r>
            <a:r>
              <a:rPr lang="sr-Latn-RS" i="1" dirty="0"/>
              <a:t>t</a:t>
            </a:r>
            <a:r>
              <a:rPr lang="sr-Latn-RS" dirty="0"/>
              <a:t>)=0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Formira se tačka jer nema pomaka po </a:t>
            </a:r>
            <a:r>
              <a:rPr lang="sr-Latn-RS" i="1" dirty="0"/>
              <a:t>y</a:t>
            </a:r>
            <a:r>
              <a:rPr lang="sr-Latn-RS" dirty="0"/>
              <a:t> osi a po </a:t>
            </a:r>
            <a:r>
              <a:rPr lang="sr-Latn-RS" i="1" dirty="0"/>
              <a:t>x</a:t>
            </a:r>
            <a:r>
              <a:rPr lang="sr-Latn-RS" dirty="0"/>
              <a:t> osi je otklon konstantan</a:t>
            </a:r>
          </a:p>
          <a:p>
            <a:endParaRPr lang="sr-Latn-RS" dirty="0"/>
          </a:p>
          <a:p>
            <a:r>
              <a:rPr lang="sr-Latn-RS" dirty="0"/>
              <a:t>Isto bi bilo za bilo koja dva stalna napona (ne mora biti 0), samo se menja pozicija tačke.</a:t>
            </a:r>
          </a:p>
        </p:txBody>
      </p:sp>
    </p:spTree>
    <p:extLst>
      <p:ext uri="{BB962C8B-B14F-4D97-AF65-F5344CB8AC3E}">
        <p14:creationId xmlns:p14="http://schemas.microsoft.com/office/powerpoint/2010/main" val="233723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FEE07-4CA5-696D-25BD-B255F003D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60032" cy="1325563"/>
          </a:xfrm>
        </p:spPr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319B-CD46-C68D-ADD3-5A5141F8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888" y="6356350"/>
            <a:ext cx="4114800" cy="365125"/>
          </a:xfrm>
        </p:spPr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8D88EA-DB3D-441B-FAC0-42F5FF7A6935}"/>
              </a:ext>
            </a:extLst>
          </p:cNvPr>
          <p:cNvSpPr txBox="1"/>
          <p:nvPr/>
        </p:nvSpPr>
        <p:spPr>
          <a:xfrm>
            <a:off x="838200" y="2237874"/>
            <a:ext cx="3380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i="1" dirty="0"/>
              <a:t>x</a:t>
            </a:r>
            <a:r>
              <a:rPr lang="sr-Latn-RS" dirty="0"/>
              <a:t>(</a:t>
            </a:r>
            <a:r>
              <a:rPr lang="sr-Latn-RS" i="1" dirty="0"/>
              <a:t>t</a:t>
            </a:r>
            <a:r>
              <a:rPr lang="sr-Latn-RS" dirty="0"/>
              <a:t>)=</a:t>
            </a:r>
            <a:r>
              <a:rPr lang="sr-Latn-RS" i="1" dirty="0" err="1"/>
              <a:t>X</a:t>
            </a:r>
            <a:r>
              <a:rPr lang="sr-Latn-RS" dirty="0" err="1"/>
              <a:t>cos</a:t>
            </a:r>
            <a:r>
              <a:rPr lang="sr-Latn-RS" dirty="0"/>
              <a:t>(2</a:t>
            </a:r>
            <a:r>
              <a:rPr lang="sr-Latn-RS" i="1" dirty="0"/>
              <a:t>π</a:t>
            </a:r>
            <a:r>
              <a:rPr lang="sr-Latn-RS" i="1" dirty="0" err="1"/>
              <a:t>ft</a:t>
            </a:r>
            <a:r>
              <a:rPr lang="sr-Latn-RS" dirty="0"/>
              <a:t>)</a:t>
            </a:r>
          </a:p>
          <a:p>
            <a:endParaRPr lang="sr-Latn-RS" i="1" dirty="0"/>
          </a:p>
          <a:p>
            <a:r>
              <a:rPr lang="sr-Latn-RS" i="1" dirty="0"/>
              <a:t>y</a:t>
            </a:r>
            <a:r>
              <a:rPr lang="sr-Latn-RS" dirty="0"/>
              <a:t>(</a:t>
            </a:r>
            <a:r>
              <a:rPr lang="sr-Latn-RS" i="1" dirty="0"/>
              <a:t>t</a:t>
            </a:r>
            <a:r>
              <a:rPr lang="sr-Latn-RS" dirty="0"/>
              <a:t>)=0</a:t>
            </a:r>
          </a:p>
          <a:p>
            <a:endParaRPr lang="sr-Latn-RS" dirty="0"/>
          </a:p>
          <a:p>
            <a:r>
              <a:rPr lang="sr-Latn-RS" dirty="0"/>
              <a:t>Podrazumeva se da su parametri osciloskopa podešeni tako da se frekvencija f „dobro vidi“ odnosno da je </a:t>
            </a:r>
            <a:r>
              <a:rPr lang="sr-Latn-RS" i="1" dirty="0"/>
              <a:t>T</a:t>
            </a:r>
            <a:r>
              <a:rPr lang="sr-Latn-RS" dirty="0"/>
              <a:t>&lt;</a:t>
            </a:r>
            <a:r>
              <a:rPr lang="sr-Latn-RS" i="1" dirty="0" err="1"/>
              <a:t>Tb</a:t>
            </a:r>
            <a:r>
              <a:rPr lang="sr-Latn-RS" dirty="0"/>
              <a:t> </a:t>
            </a:r>
          </a:p>
          <a:p>
            <a:endParaRPr lang="sr-Latn-RS" dirty="0"/>
          </a:p>
          <a:p>
            <a:r>
              <a:rPr lang="sr-Latn-RS" dirty="0"/>
              <a:t>Formira se linija jer nema pomaka po </a:t>
            </a:r>
            <a:r>
              <a:rPr lang="sr-Latn-RS" i="1" dirty="0"/>
              <a:t>y</a:t>
            </a:r>
            <a:r>
              <a:rPr lang="sr-Latn-RS" dirty="0"/>
              <a:t> osi a po </a:t>
            </a:r>
            <a:r>
              <a:rPr lang="sr-Latn-RS" i="1" dirty="0"/>
              <a:t>x</a:t>
            </a:r>
            <a:r>
              <a:rPr lang="sr-Latn-RS" dirty="0"/>
              <a:t> osi do nivoa amplitude u + i u – u odnosu na srednju vrednost signala </a:t>
            </a:r>
            <a:r>
              <a:rPr lang="sr-Latn-RS" i="1" dirty="0"/>
              <a:t>x</a:t>
            </a:r>
            <a:r>
              <a:rPr lang="sr-Latn-RS" dirty="0"/>
              <a:t>(</a:t>
            </a:r>
            <a:r>
              <a:rPr lang="sr-Latn-RS" i="1" dirty="0"/>
              <a:t>t</a:t>
            </a:r>
            <a:r>
              <a:rPr lang="sr-Latn-RS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AEC2F5-6AD2-43FA-25AF-DB1AB8645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617" y="128336"/>
            <a:ext cx="7002018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1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Proširenje mernog opsega instrumenta</a:t>
            </a:r>
            <a:endParaRPr lang="en-US" dirty="0"/>
          </a:p>
          <a:p>
            <a:r>
              <a:rPr lang="sr-Latn-RS" dirty="0"/>
              <a:t>Šta treba da znate?</a:t>
            </a:r>
          </a:p>
          <a:p>
            <a:r>
              <a:rPr lang="sr-Latn-RS" dirty="0"/>
              <a:t>Kako se proširuje merni opseg ampermetra, kako se od ampermetra pravi voltmetar, unutrašnje otpornosti instrumenata, idealnih i realnih</a:t>
            </a:r>
          </a:p>
          <a:p>
            <a:r>
              <a:rPr lang="sr-Latn-RS" dirty="0"/>
              <a:t>Definicija klase tačnosti</a:t>
            </a:r>
          </a:p>
          <a:p>
            <a:r>
              <a:rPr lang="sr-Latn-RS" dirty="0"/>
              <a:t>Instrument sa pokretnim kalemom</a:t>
            </a:r>
            <a:endParaRPr lang="en-US" dirty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/>
              <a:t>Električna merenja – 13e032em/13e052em</a:t>
            </a:r>
          </a:p>
          <a:p>
            <a:r>
              <a:rPr lang="en-US"/>
              <a:t>http://telit.etf.rs/kurs/elektricna-merenja/</a:t>
            </a:r>
            <a:endParaRPr lang="sr-Latn-RS"/>
          </a:p>
          <a:p>
            <a:r>
              <a:rPr lang="en-US"/>
              <a:t>http://automatika.etf.rs/sr/13e052em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880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Merenje srednje i efektivne vrednosti napona</a:t>
            </a:r>
          </a:p>
          <a:p>
            <a:r>
              <a:rPr lang="sr-Latn-RS" dirty="0"/>
              <a:t>Šta treba da znate?</a:t>
            </a:r>
          </a:p>
          <a:p>
            <a:r>
              <a:rPr lang="sr-Latn-RS" dirty="0"/>
              <a:t>Merenje naizmeničnih napona (sa ispravljačima ili, ili true rms), ispravljačka kola, diode, efektivna vrednost, srednja vrednost ispravljenog i neispravljenog napona</a:t>
            </a:r>
          </a:p>
          <a:p>
            <a:r>
              <a:rPr lang="sr-Latn-RS" dirty="0"/>
              <a:t>Multimetri</a:t>
            </a:r>
          </a:p>
          <a:p>
            <a:r>
              <a:rPr lang="sr-Latn-RS" dirty="0"/>
              <a:t>Instrument sa pokretnim kalemom</a:t>
            </a:r>
          </a:p>
          <a:p>
            <a:r>
              <a:rPr lang="sr-Latn-RS" dirty="0"/>
              <a:t>Instrument sa pokretnim gvožđem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/>
              <a:t>Električna merenja – 13e032em/13e052em</a:t>
            </a:r>
          </a:p>
          <a:p>
            <a:r>
              <a:rPr lang="en-US"/>
              <a:t>http://telit.etf.rs/kurs/elektricna-merenja/</a:t>
            </a:r>
            <a:endParaRPr lang="sr-Latn-RS"/>
          </a:p>
          <a:p>
            <a:r>
              <a:rPr lang="en-US"/>
              <a:t>http://automatika.etf.rs/sr/13e052em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7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Merenje otpornosti merna nesigurnost</a:t>
            </a:r>
          </a:p>
          <a:p>
            <a:r>
              <a:rPr lang="sr-Latn-RS" dirty="0"/>
              <a:t>Šta treba da znate?</a:t>
            </a:r>
          </a:p>
          <a:p>
            <a:r>
              <a:rPr lang="sr-Latn-RS" dirty="0"/>
              <a:t>Šeme za indirektno merenje otpornosti</a:t>
            </a:r>
          </a:p>
          <a:p>
            <a:r>
              <a:rPr lang="sr-Latn-RS" dirty="0" err="1"/>
              <a:t>Multimetri</a:t>
            </a:r>
            <a:r>
              <a:rPr lang="sr-Latn-RS" dirty="0"/>
              <a:t> – merenje otpornosti</a:t>
            </a:r>
          </a:p>
          <a:p>
            <a:r>
              <a:rPr lang="sr-Latn-RS" dirty="0"/>
              <a:t>Podaci o instrumentu, proračun merne nesigurnosti tipa B za analogne i digitalne instrumente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/>
              <a:t>Električna merenja – 13e032em/13e052em</a:t>
            </a:r>
          </a:p>
          <a:p>
            <a:r>
              <a:rPr lang="en-US"/>
              <a:t>http://telit.etf.rs/kurs/elektricna-merenja/</a:t>
            </a:r>
            <a:endParaRPr lang="sr-Latn-RS"/>
          </a:p>
          <a:p>
            <a:r>
              <a:rPr lang="en-US"/>
              <a:t>http://automatika.etf.rs/sr/13e052em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2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Vežba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Merni mostovi</a:t>
            </a:r>
          </a:p>
          <a:p>
            <a:r>
              <a:rPr lang="sr-Latn-RS" dirty="0"/>
              <a:t>Šta treba da znate?</a:t>
            </a:r>
          </a:p>
          <a:p>
            <a:r>
              <a:rPr lang="sr-Latn-RS" dirty="0"/>
              <a:t>Uravnoteženi mostovi za jednosmernu struju</a:t>
            </a:r>
          </a:p>
          <a:p>
            <a:r>
              <a:rPr lang="sr-Latn-RS" dirty="0"/>
              <a:t>Neuravnoteženi mostovi za jednosmernu struju</a:t>
            </a:r>
          </a:p>
          <a:p>
            <a:r>
              <a:rPr lang="sr-Latn-RS" dirty="0"/>
              <a:t>Mostovi za naizmeničnu struju</a:t>
            </a:r>
          </a:p>
          <a:p>
            <a:r>
              <a:rPr lang="sr-Latn-RS" dirty="0"/>
              <a:t>Pojačavači</a:t>
            </a:r>
          </a:p>
          <a:p>
            <a:r>
              <a:rPr lang="sr-Latn-RS" dirty="0"/>
              <a:t>Pretvarači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Latn-RS"/>
              <a:t>Električna merenja – 13e032em/13e052em</a:t>
            </a:r>
          </a:p>
          <a:p>
            <a:r>
              <a:rPr lang="en-US"/>
              <a:t>http://telit.etf.rs/kurs/elektricna-merenja/</a:t>
            </a:r>
            <a:endParaRPr lang="sr-Latn-RS"/>
          </a:p>
          <a:p>
            <a:r>
              <a:rPr lang="en-US"/>
              <a:t>http://automatika.etf.rs/sr/13e052em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5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Zadatak – bonus poeni (2 poena)</a:t>
            </a:r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69BF629-DAA5-4006-B581-216434C2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pt-BR"/>
              <a:t>Električna merenja – 19e032em http://telit.etf.rs/kurs/elektricna-merenja/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99"/>
          <a:stretch/>
        </p:blipFill>
        <p:spPr>
          <a:xfrm>
            <a:off x="609600" y="1960901"/>
            <a:ext cx="6873241" cy="3938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43850" y="2028825"/>
            <a:ext cx="34099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dirty="0"/>
              <a:t>Odrediti maksimalnu i minimalnu vrednost napona za signal sa kanala 1 (u gornjoj polovini ekrana) kao i trajanje impulsa i periodu.</a:t>
            </a:r>
          </a:p>
          <a:p>
            <a:pPr lvl="0"/>
            <a:endParaRPr lang="sr-Latn-RS" dirty="0"/>
          </a:p>
          <a:p>
            <a:pPr lvl="0"/>
            <a:endParaRPr lang="sr-Latn-RS" dirty="0"/>
          </a:p>
          <a:p>
            <a:pPr lvl="0"/>
            <a:r>
              <a:rPr lang="sr-Latn-RS" dirty="0"/>
              <a:t>Poznato je da je AC/DC/GND kontrola u DC položaju.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9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Osnovna merenja s multimetrom u kolima jednosmerne i naizmenične struje</a:t>
            </a:r>
          </a:p>
          <a:p>
            <a:r>
              <a:rPr lang="sr-Latn-RS" dirty="0"/>
              <a:t>Šta treba da znate?</a:t>
            </a:r>
          </a:p>
          <a:p>
            <a:r>
              <a:rPr lang="sr-Latn-RS" dirty="0"/>
              <a:t>Omov zakon, kako se vezuju instrumetni u kolo, kako se meri efetivna vrednost struje/napona (skalirana srednja vrednost ispravljenog signala, ili </a:t>
            </a:r>
            <a:r>
              <a:rPr lang="sr-Latn-RS" dirty="0" err="1"/>
              <a:t>true</a:t>
            </a:r>
            <a:r>
              <a:rPr lang="sr-Latn-RS" dirty="0"/>
              <a:t> </a:t>
            </a:r>
            <a:r>
              <a:rPr lang="sr-Latn-RS" dirty="0" err="1"/>
              <a:t>rms</a:t>
            </a:r>
            <a:r>
              <a:rPr lang="sr-Latn-RS" dirty="0"/>
              <a:t> TRMS), šta je to frekvencijska karakteristika instrumenta (da biste proverili da li instrument „radi“ za određene frekvencije ulaznog signala), opsezi merenja, </a:t>
            </a:r>
            <a:r>
              <a:rPr lang="sr-Latn-RS" i="1" dirty="0"/>
              <a:t>autorange</a:t>
            </a:r>
            <a:r>
              <a:rPr lang="sr-Latn-RS" dirty="0"/>
              <a:t> opcija</a:t>
            </a:r>
          </a:p>
          <a:p>
            <a:r>
              <a:rPr lang="sr-Latn-RS" dirty="0"/>
              <a:t>Kolor kod šema za otpornike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8A90EA-B568-42E5-A8CB-C5241BA8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Električna merenja – 19e032em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76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ABB0-C5AE-6A50-F657-C5C5BD3A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09600-5B11-0D90-A699-0EF1B387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i="1" dirty="0" err="1"/>
              <a:t>autorange</a:t>
            </a:r>
            <a:r>
              <a:rPr lang="en-GB" dirty="0"/>
              <a:t> </a:t>
            </a:r>
            <a:r>
              <a:rPr lang="en-GB" dirty="0" err="1"/>
              <a:t>multimetar</a:t>
            </a:r>
            <a:r>
              <a:rPr lang="en-GB" dirty="0"/>
              <a:t> za koji je </a:t>
            </a:r>
            <a:r>
              <a:rPr lang="en-GB" dirty="0" err="1"/>
              <a:t>navedeno</a:t>
            </a:r>
            <a:r>
              <a:rPr lang="en-GB" dirty="0"/>
              <a:t> da </a:t>
            </a:r>
            <a:r>
              <a:rPr lang="en-GB" dirty="0" err="1"/>
              <a:t>ima</a:t>
            </a:r>
            <a:r>
              <a:rPr lang="en-GB" dirty="0"/>
              <a:t> 3 5/6 </a:t>
            </a:r>
            <a:r>
              <a:rPr lang="en-GB" dirty="0" err="1"/>
              <a:t>cifara</a:t>
            </a:r>
            <a:r>
              <a:rPr lang="en-GB" dirty="0"/>
              <a:t>,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voltmetar</a:t>
            </a:r>
            <a:r>
              <a:rPr lang="en-GB" dirty="0"/>
              <a:t> (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opsege</a:t>
            </a:r>
            <a:r>
              <a:rPr lang="en-GB" dirty="0"/>
              <a:t> 6 V i 60 V) za </a:t>
            </a:r>
            <a:r>
              <a:rPr lang="en-GB" dirty="0" err="1"/>
              <a:t>merenje</a:t>
            </a:r>
            <a:r>
              <a:rPr lang="en-GB" dirty="0"/>
              <a:t> </a:t>
            </a:r>
            <a:r>
              <a:rPr lang="en-GB" dirty="0" err="1"/>
              <a:t>napona</a:t>
            </a:r>
            <a:r>
              <a:rPr lang="sr-Latn-RS" dirty="0"/>
              <a:t>:</a:t>
            </a:r>
          </a:p>
          <a:p>
            <a:pPr lvl="1"/>
            <a:r>
              <a:rPr lang="en-GB" dirty="0"/>
              <a:t>U=5.9 V </a:t>
            </a:r>
            <a:r>
              <a:rPr lang="en-GB" dirty="0" err="1"/>
              <a:t>rezultat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ispisan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sr-Latn-RS" dirty="0"/>
              <a:t>  _ _ _ _</a:t>
            </a:r>
          </a:p>
          <a:p>
            <a:pPr lvl="1"/>
            <a:r>
              <a:rPr lang="en-GB" dirty="0"/>
              <a:t>U=</a:t>
            </a:r>
            <a:r>
              <a:rPr lang="sr-Latn-RS" dirty="0"/>
              <a:t>6</a:t>
            </a:r>
            <a:r>
              <a:rPr lang="en-GB" dirty="0"/>
              <a:t>.</a:t>
            </a:r>
            <a:r>
              <a:rPr lang="sr-Latn-RS" dirty="0"/>
              <a:t>2</a:t>
            </a:r>
            <a:r>
              <a:rPr lang="en-GB" dirty="0"/>
              <a:t> V</a:t>
            </a:r>
            <a:r>
              <a:rPr lang="sr-Latn-RS" dirty="0"/>
              <a:t> </a:t>
            </a:r>
            <a:r>
              <a:rPr lang="en-GB" dirty="0" err="1"/>
              <a:t>rezultat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ispisan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sr-Latn-RS" dirty="0"/>
              <a:t>  _ _ _ _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0926E-1E2C-8ACB-36AA-475B4D63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59943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ABB0-C5AE-6A50-F657-C5C5BD3A5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09600-5B11-0D90-A699-0EF1B387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Ako</a:t>
            </a:r>
            <a:r>
              <a:rPr lang="en-GB" dirty="0"/>
              <a:t> se </a:t>
            </a:r>
            <a:r>
              <a:rPr lang="en-GB" i="1" dirty="0" err="1"/>
              <a:t>autorange</a:t>
            </a:r>
            <a:r>
              <a:rPr lang="en-GB" dirty="0"/>
              <a:t> </a:t>
            </a:r>
            <a:r>
              <a:rPr lang="en-GB" dirty="0" err="1"/>
              <a:t>multimetar</a:t>
            </a:r>
            <a:r>
              <a:rPr lang="en-GB" dirty="0"/>
              <a:t> za koji je </a:t>
            </a:r>
            <a:r>
              <a:rPr lang="en-GB" dirty="0" err="1"/>
              <a:t>navedeno</a:t>
            </a:r>
            <a:r>
              <a:rPr lang="en-GB" dirty="0"/>
              <a:t> da </a:t>
            </a:r>
            <a:r>
              <a:rPr lang="en-GB" dirty="0" err="1"/>
              <a:t>ima</a:t>
            </a:r>
            <a:r>
              <a:rPr lang="en-GB" dirty="0"/>
              <a:t> 3 5/6 </a:t>
            </a:r>
            <a:r>
              <a:rPr lang="en-GB" dirty="0" err="1"/>
              <a:t>cifara</a:t>
            </a:r>
            <a:r>
              <a:rPr lang="en-GB" dirty="0"/>
              <a:t>, </a:t>
            </a:r>
            <a:r>
              <a:rPr lang="en-GB" dirty="0" err="1"/>
              <a:t>koristi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voltmetar</a:t>
            </a:r>
            <a:r>
              <a:rPr lang="en-GB" dirty="0"/>
              <a:t> (</a:t>
            </a:r>
            <a:r>
              <a:rPr lang="en-GB" dirty="0" err="1"/>
              <a:t>ima</a:t>
            </a:r>
            <a:r>
              <a:rPr lang="en-GB" dirty="0"/>
              <a:t> </a:t>
            </a:r>
            <a:r>
              <a:rPr lang="en-GB" dirty="0" err="1"/>
              <a:t>opsege</a:t>
            </a:r>
            <a:r>
              <a:rPr lang="en-GB" dirty="0"/>
              <a:t> 6 V i 60 V) za </a:t>
            </a:r>
            <a:r>
              <a:rPr lang="en-GB" dirty="0" err="1"/>
              <a:t>merenje</a:t>
            </a:r>
            <a:r>
              <a:rPr lang="en-GB" dirty="0"/>
              <a:t> </a:t>
            </a:r>
            <a:r>
              <a:rPr lang="en-GB" dirty="0" err="1"/>
              <a:t>napona</a:t>
            </a:r>
            <a:r>
              <a:rPr lang="sr-Latn-RS" dirty="0"/>
              <a:t>:</a:t>
            </a:r>
          </a:p>
          <a:p>
            <a:pPr lvl="1"/>
            <a:r>
              <a:rPr lang="en-GB" dirty="0"/>
              <a:t>U=5.9 V </a:t>
            </a:r>
            <a:r>
              <a:rPr lang="en-GB" dirty="0" err="1"/>
              <a:t>rezultat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ispisan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sr-Latn-RS" dirty="0"/>
              <a:t>  </a:t>
            </a:r>
            <a:r>
              <a:rPr lang="sr-Latn-RS" u="sng" dirty="0"/>
              <a:t>5</a:t>
            </a:r>
            <a:r>
              <a:rPr lang="sr-Latn-RS" dirty="0"/>
              <a:t>.</a:t>
            </a:r>
            <a:r>
              <a:rPr lang="sr-Latn-RS" u="sng" dirty="0"/>
              <a:t>9</a:t>
            </a:r>
            <a:r>
              <a:rPr lang="sr-Latn-RS" dirty="0"/>
              <a:t> </a:t>
            </a:r>
            <a:r>
              <a:rPr lang="sr-Latn-RS" u="sng" dirty="0"/>
              <a:t>0</a:t>
            </a:r>
            <a:r>
              <a:rPr lang="sr-Latn-RS" dirty="0"/>
              <a:t> </a:t>
            </a:r>
            <a:r>
              <a:rPr lang="sr-Latn-RS" u="sng" dirty="0"/>
              <a:t>0</a:t>
            </a:r>
            <a:r>
              <a:rPr lang="sr-Latn-RS" dirty="0"/>
              <a:t>  </a:t>
            </a:r>
            <a:r>
              <a:rPr lang="sr-Latn-RS" dirty="0" err="1"/>
              <a:t>opeg</a:t>
            </a:r>
            <a:r>
              <a:rPr lang="sr-Latn-RS" dirty="0"/>
              <a:t> 6 V</a:t>
            </a:r>
          </a:p>
          <a:p>
            <a:pPr lvl="1"/>
            <a:r>
              <a:rPr lang="en-GB" dirty="0"/>
              <a:t>U=</a:t>
            </a:r>
            <a:r>
              <a:rPr lang="sr-Latn-RS" dirty="0"/>
              <a:t>6</a:t>
            </a:r>
            <a:r>
              <a:rPr lang="en-GB" dirty="0"/>
              <a:t>.</a:t>
            </a:r>
            <a:r>
              <a:rPr lang="sr-Latn-RS" dirty="0"/>
              <a:t>2</a:t>
            </a:r>
            <a:r>
              <a:rPr lang="en-GB" dirty="0"/>
              <a:t> V</a:t>
            </a:r>
            <a:r>
              <a:rPr lang="sr-Latn-RS" dirty="0"/>
              <a:t> </a:t>
            </a:r>
            <a:r>
              <a:rPr lang="en-GB" dirty="0" err="1"/>
              <a:t>rezultat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biti</a:t>
            </a:r>
            <a:r>
              <a:rPr lang="en-GB" dirty="0"/>
              <a:t> </a:t>
            </a:r>
            <a:r>
              <a:rPr lang="en-GB" dirty="0" err="1"/>
              <a:t>ispisan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sr-Latn-RS" dirty="0"/>
              <a:t>  </a:t>
            </a:r>
            <a:r>
              <a:rPr lang="sr-Latn-RS" u="sng" dirty="0"/>
              <a:t>0</a:t>
            </a:r>
            <a:r>
              <a:rPr lang="sr-Latn-RS" dirty="0"/>
              <a:t> </a:t>
            </a:r>
            <a:r>
              <a:rPr lang="sr-Latn-RS" u="sng" dirty="0"/>
              <a:t>6</a:t>
            </a:r>
            <a:r>
              <a:rPr lang="sr-Latn-RS" dirty="0"/>
              <a:t>.</a:t>
            </a:r>
            <a:r>
              <a:rPr lang="sr-Latn-RS" u="sng" dirty="0"/>
              <a:t>2</a:t>
            </a:r>
            <a:r>
              <a:rPr lang="sr-Latn-RS" dirty="0"/>
              <a:t> </a:t>
            </a:r>
            <a:r>
              <a:rPr lang="sr-Latn-RS" u="sng" dirty="0"/>
              <a:t>0</a:t>
            </a:r>
            <a:r>
              <a:rPr lang="sr-Latn-RS" dirty="0"/>
              <a:t> opseg 60 V</a:t>
            </a:r>
          </a:p>
          <a:p>
            <a:pPr lvl="1"/>
            <a:endParaRPr lang="sr-Latn-RS" dirty="0"/>
          </a:p>
          <a:p>
            <a:pPr marL="0" indent="0">
              <a:buNone/>
            </a:pPr>
            <a:r>
              <a:rPr lang="sr-Latn-RS" dirty="0"/>
              <a:t>Zanemarujemo podatak o tačnosti, odnosno pretpostavljamo da je instrument „idealno tačan“ ako nije drugačije naznačeno</a:t>
            </a:r>
          </a:p>
          <a:p>
            <a:pPr marL="0" indent="0">
              <a:buNone/>
            </a:pPr>
            <a:r>
              <a:rPr lang="sr-Latn-RS" dirty="0"/>
              <a:t>Na poziciji cifre najveće težine, može biti ispisano 0, 1, …, 5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D4922-05D0-1BAD-D19C-71CAA10F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6920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3E02-4434-464B-3A6D-C2BD2156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F6F7-F75C-CAC3-EDA7-1A36DB121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333333"/>
                </a:solidFill>
                <a:effectLst/>
                <a:latin typeface="Helvetica Neue"/>
              </a:rPr>
              <a:t>Kada se proverava frekvencijska karakteristika voltmetra, ulazni, test napon je</a:t>
            </a:r>
            <a:r>
              <a:rPr lang="sr-Latn-RS" b="0" i="0" dirty="0">
                <a:solidFill>
                  <a:srgbClr val="333333"/>
                </a:solidFill>
                <a:effectLst/>
                <a:latin typeface="Helvetica Neue"/>
              </a:rPr>
              <a:t> ???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97175-7BC7-1CC3-DBC7-F47A5707C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99350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3E02-4434-464B-3A6D-C2BD2156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F6F7-F75C-CAC3-EDA7-1A36DB121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333333"/>
                </a:solidFill>
                <a:effectLst/>
                <a:latin typeface="Helvetica Neue"/>
              </a:rPr>
              <a:t>Kada se proverava frekvencijska karakteristika voltmetra, ulazni, test napon je</a:t>
            </a:r>
            <a:r>
              <a:rPr lang="sr-Latn-R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naizmeničan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sinusni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napon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čija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se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frekvencija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menja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, a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amplituda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je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konstantna</a:t>
            </a:r>
            <a:r>
              <a:rPr lang="sr-Latn-RS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</a:p>
          <a:p>
            <a:r>
              <a:rPr lang="sr-Latn-RS" dirty="0">
                <a:solidFill>
                  <a:srgbClr val="333333"/>
                </a:solidFill>
                <a:latin typeface="Helvetica Neue"/>
              </a:rPr>
              <a:t>Na isti taj način proverava se frekvencijska karakteristika bilo kog </a:t>
            </a:r>
            <a:r>
              <a:rPr lang="sr-Latn-RS" b="1" dirty="0" err="1">
                <a:solidFill>
                  <a:srgbClr val="333333"/>
                </a:solidFill>
                <a:latin typeface="Helvetica Neue"/>
              </a:rPr>
              <a:t>L</a:t>
            </a:r>
            <a:r>
              <a:rPr lang="sr-Latn-RS" dirty="0" err="1">
                <a:solidFill>
                  <a:srgbClr val="333333"/>
                </a:solidFill>
                <a:latin typeface="Helvetica Neue"/>
              </a:rPr>
              <a:t>inear</a:t>
            </a:r>
            <a:r>
              <a:rPr lang="sr-Latn-RS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sr-Latn-RS" b="1" dirty="0">
                <a:solidFill>
                  <a:srgbClr val="333333"/>
                </a:solidFill>
                <a:latin typeface="Helvetica Neue"/>
              </a:rPr>
              <a:t>T</a:t>
            </a:r>
            <a:r>
              <a:rPr lang="sr-Latn-RS" dirty="0">
                <a:solidFill>
                  <a:srgbClr val="333333"/>
                </a:solidFill>
                <a:latin typeface="Helvetica Neue"/>
              </a:rPr>
              <a:t>ime </a:t>
            </a:r>
            <a:r>
              <a:rPr lang="sr-Latn-RS" b="1" dirty="0" err="1">
                <a:solidFill>
                  <a:srgbClr val="333333"/>
                </a:solidFill>
                <a:latin typeface="Helvetica Neue"/>
              </a:rPr>
              <a:t>I</a:t>
            </a:r>
            <a:r>
              <a:rPr lang="sr-Latn-RS" dirty="0" err="1">
                <a:solidFill>
                  <a:srgbClr val="333333"/>
                </a:solidFill>
                <a:latin typeface="Helvetica Neue"/>
              </a:rPr>
              <a:t>nvariant</a:t>
            </a:r>
            <a:r>
              <a:rPr lang="sr-Latn-RS" dirty="0">
                <a:solidFill>
                  <a:srgbClr val="333333"/>
                </a:solidFill>
                <a:latin typeface="Helvetica Neue"/>
              </a:rPr>
              <a:t> sistema. 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92C07-8F08-8C67-F2C1-3E91DD6B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4833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Kolor kod šema za otpornike</a:t>
            </a:r>
            <a:endParaRPr lang="en-US" dirty="0"/>
          </a:p>
        </p:txBody>
      </p:sp>
      <p:pic>
        <p:nvPicPr>
          <p:cNvPr id="12290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64" y="2179837"/>
            <a:ext cx="47625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71698" y="2520508"/>
            <a:ext cx="37700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Oznaka na otporniku koja označava vrednost otpornosti i toleranciju (što je manja to je otpornik „bolji“)</a:t>
            </a:r>
          </a:p>
          <a:p>
            <a:endParaRPr lang="sr-Latn-RS" dirty="0"/>
          </a:p>
          <a:p>
            <a:r>
              <a:rPr lang="sr-Latn-RS" dirty="0"/>
              <a:t>Za otpornike sa većom tolerancijom koristi se varijanta sa ukupno 4 „obojene trake“ (tri za veličinu i jedna za toleranciju)</a:t>
            </a:r>
          </a:p>
          <a:p>
            <a:endParaRPr lang="sr-Latn-RS" dirty="0"/>
          </a:p>
          <a:p>
            <a:r>
              <a:rPr lang="sr-Latn-RS" dirty="0"/>
              <a:t>Za otpornike sa manjom („boljom“) tolerancijom koristi se šema sa ukupno 5 „obojenih traka“(četiri za veličinu i jedna za toleranciju)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61865-2D6E-49CA-9015-9A6FF8E0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7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Vežba </a:t>
            </a:r>
            <a:r>
              <a:rPr lang="en-US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Osnovna merenja na osciloskopu</a:t>
            </a:r>
          </a:p>
          <a:p>
            <a:r>
              <a:rPr lang="sr-Latn-RS" dirty="0"/>
              <a:t>Naponi, periode, srednja vrednost, frekvencija, trajanje usponske ivice</a:t>
            </a:r>
          </a:p>
          <a:p>
            <a:r>
              <a:rPr lang="sr-Latn-RS" dirty="0"/>
              <a:t>Šta treba da znate?</a:t>
            </a:r>
          </a:p>
          <a:p>
            <a:r>
              <a:rPr lang="sr-Latn-RS" dirty="0"/>
              <a:t>Kako se mere osnovni parametri signala: amplituda, perioda, osnovna frekvencija</a:t>
            </a:r>
          </a:p>
          <a:p>
            <a:r>
              <a:rPr lang="sr-Latn-RS" dirty="0"/>
              <a:t>Kako se formiraju Lisažuove figure</a:t>
            </a:r>
          </a:p>
          <a:p>
            <a:r>
              <a:rPr lang="sr-Latn-RS" dirty="0"/>
              <a:t>Kako se meri fazna razlika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658FB-CD1F-4869-90A3-E1F65BDD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96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9AC2-6D07-77F5-93B6-7AFD087F7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Primer pitanja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22F59-9316-AE9F-00B1-948592703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Kada</a:t>
            </a:r>
            <a:r>
              <a:rPr lang="en-GB" dirty="0"/>
              <a:t> 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ploče</a:t>
            </a:r>
            <a:r>
              <a:rPr lang="en-GB" dirty="0"/>
              <a:t> za </a:t>
            </a:r>
            <a:r>
              <a:rPr lang="en-GB" dirty="0" err="1"/>
              <a:t>horizontalno</a:t>
            </a:r>
            <a:r>
              <a:rPr lang="en-GB" dirty="0"/>
              <a:t> </a:t>
            </a:r>
            <a:r>
              <a:rPr lang="en-GB" dirty="0" err="1"/>
              <a:t>skretanje</a:t>
            </a:r>
            <a:r>
              <a:rPr lang="en-GB" dirty="0"/>
              <a:t> </a:t>
            </a:r>
            <a:r>
              <a:rPr lang="en-GB" dirty="0" err="1"/>
              <a:t>dovodi</a:t>
            </a:r>
            <a:r>
              <a:rPr lang="en-GB" dirty="0"/>
              <a:t> </a:t>
            </a:r>
            <a:r>
              <a:rPr lang="en-GB" dirty="0" err="1"/>
              <a:t>jednosmeran</a:t>
            </a:r>
            <a:r>
              <a:rPr lang="en-GB" dirty="0"/>
              <a:t> </a:t>
            </a:r>
            <a:r>
              <a:rPr lang="en-GB" dirty="0" err="1"/>
              <a:t>napon</a:t>
            </a:r>
            <a:r>
              <a:rPr lang="en-GB" dirty="0"/>
              <a:t> a </a:t>
            </a:r>
            <a:r>
              <a:rPr lang="en-GB" dirty="0" err="1"/>
              <a:t>ploče</a:t>
            </a:r>
            <a:r>
              <a:rPr lang="en-GB" dirty="0"/>
              <a:t> za </a:t>
            </a:r>
            <a:r>
              <a:rPr lang="en-GB" dirty="0" err="1"/>
              <a:t>vertikalno</a:t>
            </a:r>
            <a:r>
              <a:rPr lang="en-GB" dirty="0"/>
              <a:t> </a:t>
            </a:r>
            <a:r>
              <a:rPr lang="en-GB" dirty="0" err="1"/>
              <a:t>skretanje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kratko</a:t>
            </a:r>
            <a:r>
              <a:rPr lang="en-GB" dirty="0"/>
              <a:t> </a:t>
            </a:r>
            <a:r>
              <a:rPr lang="en-GB" dirty="0" err="1"/>
              <a:t>spojene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ekranu</a:t>
            </a:r>
            <a:r>
              <a:rPr lang="en-GB" dirty="0"/>
              <a:t> </a:t>
            </a:r>
            <a:r>
              <a:rPr lang="en-GB" dirty="0" err="1"/>
              <a:t>osciloskopa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se </a:t>
            </a:r>
            <a:r>
              <a:rPr lang="en-GB" dirty="0" err="1"/>
              <a:t>videti</a:t>
            </a:r>
            <a:r>
              <a:rPr lang="en-GB" dirty="0"/>
              <a:t>:</a:t>
            </a:r>
            <a:endParaRPr lang="sr-Latn-RS" dirty="0"/>
          </a:p>
          <a:p>
            <a:endParaRPr lang="sr-Latn-RS" dirty="0"/>
          </a:p>
          <a:p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Kada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se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na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ploče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za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horizontalno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skretanje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dovodi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sinusoida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a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ploče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za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vertikalno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skretanje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su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kratko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spojene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na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ekranu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osciloskopa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će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se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Helvetica Neue"/>
              </a:rPr>
              <a:t>videti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:</a:t>
            </a:r>
            <a:endParaRPr lang="en-00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84EB3-5762-E1C6-1699-5A100950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Električna merenja – 19e032em http://telit.etf.rs/kurs/elektricna-merenja/</a:t>
            </a:r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3094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1088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Helvetica Neue</vt:lpstr>
      <vt:lpstr>Office Theme</vt:lpstr>
      <vt:lpstr>Električna merenja</vt:lpstr>
      <vt:lpstr>Vežba 1</vt:lpstr>
      <vt:lpstr>Primer pitanja</vt:lpstr>
      <vt:lpstr>Primer pitanja</vt:lpstr>
      <vt:lpstr>Primer pitanja</vt:lpstr>
      <vt:lpstr>Primer pitanja</vt:lpstr>
      <vt:lpstr>Kolor kod šema za otpornike</vt:lpstr>
      <vt:lpstr>Vežba 2</vt:lpstr>
      <vt:lpstr>Primer pitanja</vt:lpstr>
      <vt:lpstr>Primer pitanja</vt:lpstr>
      <vt:lpstr>Primer pitanja</vt:lpstr>
      <vt:lpstr>Vežba 3</vt:lpstr>
      <vt:lpstr>Vežba 4</vt:lpstr>
      <vt:lpstr>Vežba 5</vt:lpstr>
      <vt:lpstr>Vežba 6</vt:lpstr>
      <vt:lpstr>Zadatak – bonus poeni (2 poena)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certic</dc:creator>
  <cp:lastModifiedBy>jelena certic</cp:lastModifiedBy>
  <cp:revision>3</cp:revision>
  <dcterms:created xsi:type="dcterms:W3CDTF">2024-03-18T14:59:14Z</dcterms:created>
  <dcterms:modified xsi:type="dcterms:W3CDTF">2024-03-18T17:20:10Z</dcterms:modified>
</cp:coreProperties>
</file>