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3" r:id="rId3"/>
    <p:sldId id="354" r:id="rId4"/>
    <p:sldId id="35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A4CA0-C4AA-48BC-B3A1-62A438EA9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1CB38-58AC-4C6E-B261-7F20152FE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32DAA-FF57-44E7-86D2-9BA003F8D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0796-9915-45EC-AEBA-ABA12D41E7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79690-80B5-4CD3-9EF0-3C5B20A74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FB2AF-4C26-4EE4-9A58-DF5224626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6338-433D-4DE0-9AD6-9241C49A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4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9AEDF-F70F-4116-BB9A-3800BD01F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B54755-C3D8-4E8B-A4E1-32C7DA2D5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3E8DE-7980-4E94-9C02-9DBDE4628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0796-9915-45EC-AEBA-ABA12D41E7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3DF2E-C7CD-4C83-BE94-9A3A64477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03FDB-7E73-4BEC-8066-A77E2883F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6338-433D-4DE0-9AD6-9241C49A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25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74DD56-9239-4C4B-8E6B-833AE0A802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C29065-00C0-49E9-B533-7E33DA7E2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1981C-1210-4AC2-A9F0-3E182852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0796-9915-45EC-AEBA-ABA12D41E7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96EFC-C423-4683-BC0C-C5F3581F8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D3546-46ED-42C3-8358-474AE5C96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6338-433D-4DE0-9AD6-9241C49A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6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 userDrawn="1"/>
        </p:nvSpPr>
        <p:spPr bwMode="auto">
          <a:xfrm>
            <a:off x="0" y="1"/>
            <a:ext cx="12192000" cy="5548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sz="36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Fare clic per modificare lo stile del titolo</a:t>
            </a:r>
          </a:p>
        </p:txBody>
      </p:sp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54892"/>
          </a:xfrm>
          <a:solidFill>
            <a:srgbClr val="505DA9"/>
          </a:solidFill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15" name="Rectangle 26"/>
          <p:cNvSpPr>
            <a:spLocks noChangeArrowheads="1"/>
          </p:cNvSpPr>
          <p:nvPr userDrawn="1"/>
        </p:nvSpPr>
        <p:spPr bwMode="auto">
          <a:xfrm>
            <a:off x="1" y="6549445"/>
            <a:ext cx="611764" cy="33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0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21F33E-00BA-451C-9AE1-4215EBB35B81}" type="slidenum">
              <a:rPr kumimoji="0" lang="en-US" sz="800" b="0" i="1" u="none" strike="noStrike" kern="1200" cap="none" spc="0" normalizeH="0" baseline="0" noProof="0" smtClean="0">
                <a:ln>
                  <a:noFill/>
                </a:ln>
                <a:solidFill>
                  <a:srgbClr val="34627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1" u="none" strike="noStrike" kern="1200" cap="none" spc="0" normalizeH="0" baseline="0" noProof="0" dirty="0">
              <a:ln>
                <a:noFill/>
              </a:ln>
              <a:solidFill>
                <a:srgbClr val="34627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Line 19">
            <a:extLst>
              <a:ext uri="{FF2B5EF4-FFF2-40B4-BE49-F238E27FC236}">
                <a16:creationId xmlns:a16="http://schemas.microsoft.com/office/drawing/2014/main" id="{DAFB7868-3528-4FC7-AD44-4C958293360F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-2117" y="6432550"/>
            <a:ext cx="121920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E29ABCF1-3D52-439F-A815-F24E13593D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68314"/>
          <a:stretch/>
        </p:blipFill>
        <p:spPr>
          <a:xfrm>
            <a:off x="11704321" y="6476781"/>
            <a:ext cx="273099" cy="38121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6D3EE7F-6A45-46F0-9812-CED6E72745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7699" y="1143000"/>
            <a:ext cx="10892367" cy="51054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83519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F5B6C-4ABF-4E0A-9937-D194D3BC4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D9369-931E-436C-B89D-6EAD7984D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6A209-2FCB-42DF-9154-B52953474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0796-9915-45EC-AEBA-ABA12D41E7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DC8CE-A222-44C7-8B0E-FA80E554A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852E5-299D-4150-8863-FB34CCE3A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6338-433D-4DE0-9AD6-9241C49A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7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D9698-5E6F-4A4F-873B-A0347DBAE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A0FFA-A53C-4F95-860F-AD5086610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54A45-0629-42F9-A97C-97BD35862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0796-9915-45EC-AEBA-ABA12D41E7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5CFFD-B1C7-45CD-8126-0D07353C8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CF6A3-0142-4D3A-9A41-57D70554D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6338-433D-4DE0-9AD6-9241C49A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7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637A2-CB59-44EB-B58D-29C17028E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85801-289F-4A82-9345-6CAED07598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A303C-0426-4F4A-9889-6DC1809B4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CC219-AF16-4C8D-B556-99ABEEEA4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0796-9915-45EC-AEBA-ABA12D41E7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536B0-7777-4D93-A35C-78B76A61E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62B26-13E4-4EF1-B1B3-ABC9FD2D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6338-433D-4DE0-9AD6-9241C49A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1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59AD1-EFE2-4AA1-B536-7D9408198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106FC-D167-41A3-B5D8-6771CCD0C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D032E-B994-4240-A28C-C270AA5BD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D76E68-A5BB-4127-B269-0E4DAC8284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602488-DAA9-4F3B-9EA0-99B3058943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CD074D-D1BF-4170-B8B3-D42D77D1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0796-9915-45EC-AEBA-ABA12D41E7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A6B335-51EA-4FD6-B99B-9574575DC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297096-A517-4B59-B5BA-21933D51F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6338-433D-4DE0-9AD6-9241C49A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E3D4B-DB26-45DB-B5FF-7DFE48529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7A7879-A5FC-4757-B846-525AF7637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0796-9915-45EC-AEBA-ABA12D41E7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0B0F84-AF0D-4904-AB44-65BB13B3D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BC3181-B557-4F84-9F68-B483034C9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6338-433D-4DE0-9AD6-9241C49A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43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B98CFF-3C90-44A9-B27F-8F44E052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0796-9915-45EC-AEBA-ABA12D41E7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4049FE-C0A5-43B5-B4A8-4A65CEC6A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7C156-FD60-4A34-9FCC-6458FF035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6338-433D-4DE0-9AD6-9241C49A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2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C6554-E693-4529-997B-13CD87899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D69C3-393D-4B32-9D8E-3CDCA79D4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30CA1-B0E1-4598-9D2F-B07885709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981170-413D-44B9-BEB0-0F51BE165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0796-9915-45EC-AEBA-ABA12D41E7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4669E-3830-4081-8738-B7F2EC613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76178-D3C0-4D1F-8531-E326295FC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6338-433D-4DE0-9AD6-9241C49A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7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12AFE-0038-46D6-BE90-43C2C2272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820FBD-9DF2-4369-97AE-BD0F10282B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D423FF-2945-44FC-A65B-C56778B37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AA875-208A-4133-8CD3-B8BFF7C36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B0796-9915-45EC-AEBA-ABA12D41E7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732E0-4168-427E-B3AC-1102A7812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37A5B-21E4-405D-B029-0C53854FA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6338-433D-4DE0-9AD6-9241C49A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918F9B-255D-43E6-BB17-EB8FB252A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F13531-9434-4F6B-B85A-CB5373EA0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FC568-4947-47ED-A810-5EC99DD11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B0796-9915-45EC-AEBA-ABA12D41E72B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8BFA0-692B-4A8E-98C8-568FFE5CC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4D31E-3E19-48DD-A2C3-1A9151DE0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6338-433D-4DE0-9AD6-9241C49A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5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elit.etf.rs/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5E22D-1735-4728-8B99-B39AC85C28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Obrada signala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91C35F-FB85-47FC-B149-6B01ED0C19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Op</a:t>
            </a:r>
            <a:r>
              <a:rPr lang="sr-Latn-RS" dirty="0" err="1"/>
              <a:t>šte</a:t>
            </a:r>
            <a:r>
              <a:rPr lang="sr-Latn-RS" dirty="0"/>
              <a:t> napomene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875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Opšte napomene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Predavanja, vežbe, lab. vežbe</a:t>
            </a:r>
          </a:p>
          <a:p>
            <a:pPr lvl="1"/>
            <a:r>
              <a:rPr lang="sr-Latn-RS" dirty="0"/>
              <a:t>dr Jelena Ćertić,</a:t>
            </a:r>
            <a:r>
              <a:rPr lang="en-US" dirty="0"/>
              <a:t> </a:t>
            </a:r>
            <a:r>
              <a:rPr lang="en-US" dirty="0" err="1"/>
              <a:t>vanredni</a:t>
            </a:r>
            <a:r>
              <a:rPr lang="en-US" dirty="0"/>
              <a:t> </a:t>
            </a:r>
            <a:r>
              <a:rPr lang="en-US" dirty="0" err="1"/>
              <a:t>profesor</a:t>
            </a:r>
            <a:endParaRPr lang="en-US" dirty="0"/>
          </a:p>
          <a:p>
            <a:pPr lvl="1"/>
            <a:r>
              <a:rPr lang="en-US" dirty="0"/>
              <a:t>dr </a:t>
            </a:r>
            <a:r>
              <a:rPr lang="sr-Latn-RS" dirty="0"/>
              <a:t>Miloš Bjelić</a:t>
            </a:r>
            <a:r>
              <a:rPr lang="en-US" dirty="0"/>
              <a:t>, docent</a:t>
            </a:r>
            <a:endParaRPr lang="sr-Latn-RS" dirty="0"/>
          </a:p>
          <a:p>
            <a:pPr lvl="1"/>
            <a:r>
              <a:rPr lang="sr-Latn-RS" dirty="0" err="1"/>
              <a:t>Ms</a:t>
            </a:r>
            <a:r>
              <a:rPr lang="sr-Latn-RS" dirty="0"/>
              <a:t> Tatjana Miljković, istraživač pripravnik </a:t>
            </a:r>
          </a:p>
          <a:p>
            <a:r>
              <a:rPr lang="sr-Latn-RS" dirty="0"/>
              <a:t>Materijali</a:t>
            </a:r>
          </a:p>
          <a:p>
            <a:pPr lvl="1"/>
            <a:r>
              <a:rPr lang="en-US" dirty="0"/>
              <a:t>P</a:t>
            </a:r>
            <a:r>
              <a:rPr lang="sr-Latn-RS" dirty="0"/>
              <a:t>rezentacije sa predavanja, kodovi sa predavanja:</a:t>
            </a:r>
          </a:p>
          <a:p>
            <a:pPr lvl="1">
              <a:buNone/>
            </a:pPr>
            <a:r>
              <a:rPr lang="en-US" dirty="0">
                <a:hlinkClick r:id="rId2"/>
              </a:rPr>
              <a:t>http://http://telit.etf.rs/kurs/obrada-signala-2/</a:t>
            </a:r>
            <a:endParaRPr lang="sr-Latn-RS" dirty="0"/>
          </a:p>
          <a:p>
            <a:pPr lvl="1"/>
            <a:r>
              <a:rPr lang="en-US" dirty="0"/>
              <a:t>D</a:t>
            </a:r>
            <a:r>
              <a:rPr lang="sr-Latn-RS" dirty="0"/>
              <a:t>odatni materijali za pojedine teme (radovi iz časopisa, poglavlja iz knjiga)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Opšte napomene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Polaganje:</a:t>
            </a:r>
          </a:p>
          <a:p>
            <a:pPr lvl="1"/>
            <a:r>
              <a:rPr lang="sr-Latn-RS" dirty="0"/>
              <a:t>2 kolokvijuma (2x16 poena)</a:t>
            </a:r>
            <a:r>
              <a:rPr lang="en-US" dirty="0"/>
              <a:t>,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oko</a:t>
            </a:r>
            <a:r>
              <a:rPr lang="en-US" dirty="0"/>
              <a:t> </a:t>
            </a:r>
            <a:r>
              <a:rPr lang="en-US" dirty="0" err="1"/>
              <a:t>sredine</a:t>
            </a:r>
            <a:r>
              <a:rPr lang="en-US" dirty="0"/>
              <a:t> </a:t>
            </a:r>
            <a:r>
              <a:rPr lang="en-US" dirty="0" err="1"/>
              <a:t>semestra</a:t>
            </a:r>
            <a:r>
              <a:rPr lang="en-US" dirty="0"/>
              <a:t>,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endParaRPr lang="sr-Latn-RS" dirty="0"/>
          </a:p>
          <a:p>
            <a:pPr lvl="1"/>
            <a:r>
              <a:rPr lang="en-US" dirty="0"/>
              <a:t>D</a:t>
            </a:r>
            <a:r>
              <a:rPr lang="sr-Latn-RS" dirty="0"/>
              <a:t>omaći zadaci ili </a:t>
            </a:r>
            <a:r>
              <a:rPr lang="sr-Latn-RS" b="1" dirty="0" err="1"/>
              <a:t>semestralni</a:t>
            </a:r>
            <a:r>
              <a:rPr lang="sr-Latn-RS" b="1" dirty="0"/>
              <a:t> projekat</a:t>
            </a:r>
            <a:r>
              <a:rPr lang="sr-Latn-RS" dirty="0"/>
              <a:t> ili klasičan </a:t>
            </a:r>
            <a:r>
              <a:rPr lang="sr-Latn-RS"/>
              <a:t>pismeni ispit (38)</a:t>
            </a:r>
            <a:endParaRPr lang="sr-Latn-RS" dirty="0"/>
          </a:p>
          <a:p>
            <a:pPr lvl="2"/>
            <a:r>
              <a:rPr lang="sr-Latn-RS" dirty="0"/>
              <a:t>Projekat se, u zavisnosti od teme, radi samostalno ili u malim grupama (2-3 člana tima)</a:t>
            </a:r>
          </a:p>
          <a:p>
            <a:pPr lvl="2"/>
            <a:r>
              <a:rPr lang="sr-Latn-RS" dirty="0"/>
              <a:t>Moguće je raditi zajednički projekat sa predmetom Telekomunikacije 3</a:t>
            </a:r>
          </a:p>
          <a:p>
            <a:pPr lvl="2"/>
            <a:r>
              <a:rPr lang="sr-Latn-RS" dirty="0"/>
              <a:t>Moguće je raditi zajednički projekat sa predmetom Osnovi govorne komunikacije</a:t>
            </a:r>
          </a:p>
          <a:p>
            <a:pPr lvl="1"/>
            <a:r>
              <a:rPr lang="sr-Latn-RS" dirty="0"/>
              <a:t>Usmeni ispit (30 poena)</a:t>
            </a:r>
          </a:p>
          <a:p>
            <a:r>
              <a:rPr lang="sr-Latn-RS" dirty="0"/>
              <a:t>Dodatne informacije:</a:t>
            </a:r>
          </a:p>
          <a:p>
            <a:pPr lvl="1">
              <a:buNone/>
            </a:pPr>
            <a:r>
              <a:rPr lang="sr-Latn-RS" dirty="0"/>
              <a:t>certic</a:t>
            </a:r>
            <a:r>
              <a:rPr lang="en-US" dirty="0"/>
              <a:t>@</a:t>
            </a:r>
            <a:r>
              <a:rPr lang="en-US" dirty="0" err="1"/>
              <a:t>etf.rs</a:t>
            </a:r>
            <a:endParaRPr lang="sr-Latn-R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Opšte napomene – sadržaj kursa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b="0" i="0" dirty="0" err="1">
                <a:effectLst/>
                <a:latin typeface="Arial" panose="020B0604020202020204" pitchFamily="34" charset="0"/>
              </a:rPr>
              <a:t>Spektralna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analiza</a:t>
            </a:r>
            <a:r>
              <a:rPr lang="en-US" b="0" i="0" dirty="0">
                <a:effectLst/>
                <a:latin typeface="Arial" panose="020B0604020202020204" pitchFamily="34" charset="0"/>
              </a:rPr>
              <a:t> u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realnom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vremenu</a:t>
            </a:r>
            <a:endParaRPr lang="sr-Latn-RS" dirty="0">
              <a:latin typeface="Arial" panose="020B0604020202020204" pitchFamily="34" charset="0"/>
            </a:endParaRPr>
          </a:p>
          <a:p>
            <a:r>
              <a:rPr lang="sr-Latn-RS" b="0" i="0" dirty="0">
                <a:effectLst/>
                <a:latin typeface="Arial" panose="020B0604020202020204" pitchFamily="34" charset="0"/>
              </a:rPr>
              <a:t>O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brada</a:t>
            </a:r>
            <a:r>
              <a:rPr lang="en-US" b="0" i="0" dirty="0">
                <a:effectLst/>
                <a:latin typeface="Arial" panose="020B0604020202020204" pitchFamily="34" charset="0"/>
              </a:rPr>
              <a:t> signala s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više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brzina</a:t>
            </a:r>
            <a:r>
              <a:rPr lang="en-US" b="0" i="0" dirty="0">
                <a:effectLst/>
                <a:latin typeface="Arial" panose="020B0604020202020204" pitchFamily="34" charset="0"/>
              </a:rPr>
              <a:t>,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digitalne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banke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filtara</a:t>
            </a:r>
            <a:endParaRPr lang="sr-Latn-RS" b="0" i="0" dirty="0">
              <a:effectLst/>
              <a:latin typeface="Arial" panose="020B0604020202020204" pitchFamily="34" charset="0"/>
            </a:endParaRPr>
          </a:p>
          <a:p>
            <a:r>
              <a:rPr lang="sr-Latn-RS" b="0" i="0" dirty="0">
                <a:effectLst/>
                <a:latin typeface="Arial" panose="020B0604020202020204" pitchFamily="34" charset="0"/>
              </a:rPr>
              <a:t>S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lučajni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diskretni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signali</a:t>
            </a:r>
            <a:endParaRPr lang="sr-Latn-RS" b="0" i="0" dirty="0">
              <a:effectLst/>
              <a:latin typeface="Arial" panose="020B0604020202020204" pitchFamily="34" charset="0"/>
            </a:endParaRPr>
          </a:p>
          <a:p>
            <a:r>
              <a:rPr lang="sr-Latn-RS" b="0" i="0" dirty="0">
                <a:effectLst/>
                <a:latin typeface="Arial" panose="020B0604020202020204" pitchFamily="34" charset="0"/>
              </a:rPr>
              <a:t>A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naliza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efekata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konačne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dužine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reči</a:t>
            </a:r>
            <a:endParaRPr lang="sr-Latn-RS" b="0" i="0" dirty="0">
              <a:effectLst/>
              <a:latin typeface="Arial" panose="020B0604020202020204" pitchFamily="34" charset="0"/>
            </a:endParaRPr>
          </a:p>
          <a:p>
            <a:r>
              <a:rPr lang="sr-Latn-RS" b="0" i="0" dirty="0">
                <a:effectLst/>
                <a:latin typeface="Arial" panose="020B0604020202020204" pitchFamily="34" charset="0"/>
              </a:rPr>
              <a:t>V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arijabilni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filtri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  <a:endParaRPr lang="sr-Latn-RS" b="0" i="0" dirty="0">
              <a:effectLst/>
              <a:latin typeface="Arial" panose="020B0604020202020204" pitchFamily="34" charset="0"/>
            </a:endParaRPr>
          </a:p>
          <a:p>
            <a:r>
              <a:rPr lang="sr-Latn-RS" b="0" i="0" dirty="0">
                <a:effectLst/>
                <a:latin typeface="Arial" panose="020B0604020202020204" pitchFamily="34" charset="0"/>
              </a:rPr>
              <a:t>A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daptivni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filtri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  <a:endParaRPr lang="sr-Latn-RS" b="0" i="0" dirty="0">
              <a:effectLst/>
              <a:latin typeface="Arial" panose="020B0604020202020204" pitchFamily="34" charset="0"/>
            </a:endParaRPr>
          </a:p>
          <a:p>
            <a:r>
              <a:rPr lang="sr-Latn-RS" b="0" i="0" dirty="0">
                <a:effectLst/>
                <a:latin typeface="Arial" panose="020B0604020202020204" pitchFamily="34" charset="0"/>
              </a:rPr>
              <a:t>D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igitalni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analitički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signali</a:t>
            </a:r>
            <a:r>
              <a:rPr lang="sr-Latn-RS" dirty="0">
                <a:latin typeface="Arial" panose="020B0604020202020204" pitchFamily="34" charset="0"/>
              </a:rPr>
              <a:t>,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Hilbertovi</a:t>
            </a:r>
            <a:r>
              <a:rPr lang="en-US" b="0" i="0" dirty="0">
                <a:effectLst/>
                <a:latin typeface="Arial" panose="020B0604020202020204" pitchFamily="34" charset="0"/>
              </a:rPr>
              <a:t> </a:t>
            </a:r>
            <a:r>
              <a:rPr lang="en-US" b="0" i="0" dirty="0" err="1">
                <a:effectLst/>
                <a:latin typeface="Arial" panose="020B0604020202020204" pitchFamily="34" charset="0"/>
              </a:rPr>
              <a:t>transformatori</a:t>
            </a:r>
            <a:endParaRPr lang="sr-Latn-RS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77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198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Obrada signala 2</vt:lpstr>
      <vt:lpstr>Opšte napomene</vt:lpstr>
      <vt:lpstr>Opšte napomene</vt:lpstr>
      <vt:lpstr>Opšte napomene – sadržaj kursa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Obrada signala 2</dc:title>
  <dc:creator>jelena certic</dc:creator>
  <cp:lastModifiedBy>jelena certic</cp:lastModifiedBy>
  <cp:revision>5</cp:revision>
  <cp:lastPrinted>2022-03-03T14:14:08Z</cp:lastPrinted>
  <dcterms:created xsi:type="dcterms:W3CDTF">2022-03-03T11:56:52Z</dcterms:created>
  <dcterms:modified xsi:type="dcterms:W3CDTF">2023-10-02T13:05:39Z</dcterms:modified>
</cp:coreProperties>
</file>