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386" r:id="rId3"/>
    <p:sldId id="387" r:id="rId4"/>
    <p:sldId id="38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360" r:id="rId19"/>
    <p:sldId id="366" r:id="rId20"/>
    <p:sldId id="367" r:id="rId21"/>
    <p:sldId id="482" r:id="rId22"/>
    <p:sldId id="483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2" r:id="rId34"/>
    <p:sldId id="423" r:id="rId35"/>
    <p:sldId id="425" r:id="rId36"/>
    <p:sldId id="424" r:id="rId37"/>
    <p:sldId id="421" r:id="rId38"/>
    <p:sldId id="484" r:id="rId39"/>
    <p:sldId id="485" r:id="rId40"/>
    <p:sldId id="486" r:id="rId41"/>
    <p:sldId id="48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F175-0255-4D7A-B13C-5CD867B4A29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1BB4D-B335-4305-A9C6-B065502D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6C3-2DEC-48D1-82DB-E05A0AD0DAB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>
            <a:lvl2pPr marL="486918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A3A-DEFA-4E20-8D18-1270447919F9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42913" indent="-442913">
              <a:buFont typeface="Wingdings" panose="05000000000000000000" pitchFamily="2" charset="2"/>
              <a:buChar char="v"/>
              <a:defRPr sz="2800"/>
            </a:lvl1pPr>
            <a:lvl2pPr marL="384048" indent="-182880">
              <a:buFont typeface="Arial" panose="020B0604020202020204" pitchFamily="34" charset="0"/>
              <a:buChar char="•"/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D955-5CDF-49D8-AFF6-E2ABC97220E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2pPr marL="384048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384048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A5B5-8E15-4314-B8D9-874B83DF2B45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 marL="384048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 marL="384048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7AAF-1C4B-4C9B-8008-998FFC46A394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B8EE-225A-4CCD-BBA6-B1026D31DDF6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D143-C604-43D4-AB6C-C5F2B714D3AB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PSA2 - MATLAB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2pPr marL="384048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C8B1F8-62C5-4D48-8CB7-CE476E69F2EA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PSA2 - MATLAB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F79E-0C47-403A-9CB5-C6A21A8CEDCF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2pPr marL="384048" indent="-18288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80B6-9204-439D-93F6-CFC71B23F0F7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88FF24-79B1-4256-9900-172E3641103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PSA2 - MATLAB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CA6179-B096-4CA2-B403-9327F1BCF7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7A34-2780-4BB5-B488-742BCE1FD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7200" dirty="0"/>
              <a:t>Praktikum softverski alati 2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A8E26-A0C2-472A-A368-2D31F560B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err="1"/>
              <a:t>MATLAB</a:t>
            </a:r>
            <a:br>
              <a:rPr lang="sr-Latn-RS" dirty="0"/>
            </a:br>
            <a:r>
              <a:rPr lang="sr-Latn-RS" dirty="0"/>
              <a:t>četvrto predavanje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6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/>
              <a:t>Gausov šum – </a:t>
            </a:r>
            <a:r>
              <a:rPr lang="en-GB" dirty="0" err="1"/>
              <a:t>filtriran</a:t>
            </a:r>
            <a:r>
              <a:rPr lang="sr-Latn-CS" dirty="0"/>
              <a:t> šum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19" y="1683423"/>
            <a:ext cx="5334000" cy="4000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9416DD-50F9-40E4-45D1-E2D4D9764C8D}"/>
              </a:ext>
            </a:extLst>
          </p:cNvPr>
          <p:cNvSpPr/>
          <p:nvPr/>
        </p:nvSpPr>
        <p:spPr>
          <a:xfrm>
            <a:off x="1194619" y="5706046"/>
            <a:ext cx="883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Procenjena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 za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frekvencija</a:t>
            </a:r>
            <a:r>
              <a:rPr lang="en-US" dirty="0"/>
              <a:t> [0 fs/2]: 0.049344</a:t>
            </a:r>
          </a:p>
          <a:p>
            <a:r>
              <a:rPr lang="en-US" dirty="0" err="1"/>
              <a:t>Procenjena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filtriranog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: simulacija-0.0055932 formula-0.0055946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358F1-65B7-2A6D-5013-E88ACEDABE9D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69644-3A6D-F754-E0F1-46A8CFB3EF9C}"/>
              </a:ext>
            </a:extLst>
          </p:cNvPr>
          <p:cNvSpPr txBox="1"/>
          <p:nvPr/>
        </p:nvSpPr>
        <p:spPr>
          <a:xfrm>
            <a:off x="6767053" y="2174021"/>
            <a:ext cx="4430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Šta se dešava sa šumom kada se propusti kro</a:t>
            </a:r>
            <a:r>
              <a:rPr lang="en-GB" dirty="0"/>
              <a:t>z</a:t>
            </a:r>
            <a:r>
              <a:rPr lang="sr-Latn-RS" dirty="0"/>
              <a:t> LTI sistem (filtar propusnik niskih frekvencija)</a:t>
            </a:r>
          </a:p>
          <a:p>
            <a:r>
              <a:rPr lang="sr-Latn-RS" dirty="0"/>
              <a:t>Gausov šum ostaje Gausov, smanjuje se </a:t>
            </a:r>
            <a:r>
              <a:rPr lang="en-US" dirty="0" err="1"/>
              <a:t>varijansa</a:t>
            </a:r>
            <a:r>
              <a:rPr lang="en-US" dirty="0"/>
              <a:t> (</a:t>
            </a:r>
            <a:r>
              <a:rPr lang="sr-Latn-RS" dirty="0"/>
              <a:t>snaga</a:t>
            </a:r>
            <a:r>
              <a:rPr lang="en-US" dirty="0"/>
              <a:t>)</a:t>
            </a:r>
            <a:r>
              <a:rPr lang="sr-Latn-RS" dirty="0"/>
              <a:t> šuma (</a:t>
            </a:r>
            <a:r>
              <a:rPr lang="el-GR" dirty="0"/>
              <a:t>σ</a:t>
            </a:r>
            <a:r>
              <a:rPr lang="sr-Latn-RS" baseline="30000" dirty="0"/>
              <a:t>2</a:t>
            </a:r>
            <a:r>
              <a:rPr lang="sr-Latn-RS" dirty="0"/>
              <a:t>), šum više nije beo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C1615-AFDB-AA8D-12F4-A37DEB84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CD8C89-3E4D-411B-168B-495A7CB6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estanosti</a:t>
            </a:r>
            <a:r>
              <a:rPr lang="sr-Latn-RS" dirty="0"/>
              <a:t> – primer 1 - govor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6609" y="1737360"/>
            <a:ext cx="6781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[s1,fs]=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audioread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'govor_01.wav'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s1=s1(1:min(length(s1),5*fs),1);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s1_in=s1/max(abs(s1));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t=(0:length(s1)-1)/fs;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figure,subplot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(2,1,1),plot(t,s1,t,s1_in);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'x(t)'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's1'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's1 in'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subplot(2,1,2),plot(t,s1,t,s1_in);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'x(t)'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's1'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's1 in'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xlim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([1. 1.2])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audioplayer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(s1_in,fs);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playblocking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audiowrite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A020F0"/>
                </a:solidFill>
                <a:latin typeface="Courier New" panose="02070309020205020404" pitchFamily="49" charset="0"/>
              </a:rPr>
              <a:t>'ulaz.wav'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,s1_in,fs);</a:t>
            </a:r>
          </a:p>
        </p:txBody>
      </p:sp>
      <p:pic>
        <p:nvPicPr>
          <p:cNvPr id="5" name="ula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1" y="5181601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F8009-0FD3-62CC-D016-ECE0833A572A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21A32D-3691-B024-B3D8-B9AEC0F6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DE1E4-F749-FE9C-086F-F86384C7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estanosti</a:t>
            </a:r>
            <a:r>
              <a:rPr lang="sr-Latn-RS" dirty="0"/>
              <a:t> – primer 1 - govor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42587" y="2314632"/>
            <a:ext cx="330855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Testiramo</a:t>
            </a:r>
            <a:r>
              <a:rPr lang="en-GB" dirty="0"/>
              <a:t> </a:t>
            </a:r>
            <a:r>
              <a:rPr lang="sr-Latn-RS" dirty="0" err="1"/>
              <a:t>z</a:t>
            </a:r>
            <a:r>
              <a:rPr lang="en-GB" dirty="0"/>
              <a:t>a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vrednosti</a:t>
            </a:r>
            <a:r>
              <a:rPr lang="en-GB" dirty="0"/>
              <a:t> gran</a:t>
            </a:r>
            <a:r>
              <a:rPr lang="sr-Latn-RS" dirty="0"/>
              <a:t>ične frekvencije filtra i dve vrednosti snage šuma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868131"/>
            <a:ext cx="8839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fg=[500 4000]; </a:t>
            </a:r>
            <a:r>
              <a:rPr lang="pl-PL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pretpostavka da je fg=4 kHz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snaga_suma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=[0.0001 0.001];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br1=1:length(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br2=1:length(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snaga_suma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b,a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]=butter(5,fg(br1)/(fs/2));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s1_out=filter(b,a,s1_in);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s1_out=s1_out+sqrt(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snaga_suma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(br2))*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(size(s1_out));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figure,subplot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(2,1,1),plot(t,s1_in,t,s1_out);</a:t>
            </a:r>
          </a:p>
          <a:p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subplot(2,1,2),plot(t,s1_in,t,s1_out);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'x(t)'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sr-Latn-R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In'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'Out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xlim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([1. 1.2]);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p_out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audioplayer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(s1_out,fs);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playblocking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p_out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izlaz_ime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=[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izlaz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_'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num2str(br1) 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'_'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num2str(br2) 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'.wav'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audiowrite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(izlaz_ime,s1_out,fs);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776D1-FBA8-2A1C-1C65-F8BEDD86DCF3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AA967-9B7A-C084-3FBD-7688738A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BE8E8-844F-33C6-A3CE-D9CE7CFA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estanosti</a:t>
            </a:r>
            <a:r>
              <a:rPr lang="sr-Latn-RS" dirty="0"/>
              <a:t> – primer 1 - govor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962" y="1755235"/>
            <a:ext cx="6122070" cy="4591553"/>
          </a:xfrm>
          <a:prstGeom prst="rect">
            <a:avLst/>
          </a:prstGeom>
        </p:spPr>
      </p:pic>
      <p:pic>
        <p:nvPicPr>
          <p:cNvPr id="5" name="izlaz_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1" y="4067339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8866A-2589-E155-B6E7-C860E63C94EE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3F928E-93A6-AD19-2313-59432324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06C99-E2E3-6AD4-D019-520E9963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estanosti</a:t>
            </a:r>
            <a:r>
              <a:rPr lang="sr-Latn-RS" dirty="0"/>
              <a:t> – primer 1 - govor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39" y="1755059"/>
            <a:ext cx="6134100" cy="4600575"/>
          </a:xfrm>
          <a:prstGeom prst="rect">
            <a:avLst/>
          </a:prstGeom>
        </p:spPr>
      </p:pic>
      <p:pic>
        <p:nvPicPr>
          <p:cNvPr id="3" name="izlaz_1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1" y="3965844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AA36B-9B5C-A346-B2CE-403C83F5999D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42350-1586-C862-EB02-570EEE5A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D8903-CE80-3906-F2CB-637B6458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estanosti</a:t>
            </a:r>
            <a:r>
              <a:rPr lang="sr-Latn-RS" dirty="0"/>
              <a:t> – primer 1 - govor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032" y="1737360"/>
            <a:ext cx="6134100" cy="4600575"/>
          </a:xfrm>
          <a:prstGeom prst="rect">
            <a:avLst/>
          </a:prstGeom>
        </p:spPr>
      </p:pic>
      <p:pic>
        <p:nvPicPr>
          <p:cNvPr id="5" name="izlaz_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1" y="4081194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A15F13-B673-B4A5-F07D-E83D1DF3238D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5AF544-64FD-884D-4131-71B3EBEF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841C28-595D-983E-E67A-9EBE28B6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estanosti</a:t>
            </a:r>
            <a:r>
              <a:rPr lang="sr-Latn-RS" dirty="0"/>
              <a:t> – primer 1 - govor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737360"/>
            <a:ext cx="6134100" cy="4600575"/>
          </a:xfrm>
          <a:prstGeom prst="rect">
            <a:avLst/>
          </a:prstGeom>
        </p:spPr>
      </p:pic>
      <p:pic>
        <p:nvPicPr>
          <p:cNvPr id="3" name="izlaz_2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1" y="4055794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3DB00-8145-D62B-50F2-8538420ED3F4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0ABF7-4326-6231-58EA-E38CFD34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187A1-1F70-59D5-F3E3-3FE07AF8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Digitalni</a:t>
            </a:r>
            <a:r>
              <a:rPr lang="en-GB" dirty="0"/>
              <a:t> </a:t>
            </a:r>
            <a:r>
              <a:rPr lang="en-GB" dirty="0" err="1"/>
              <a:t>signali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03247"/>
              </p:ext>
            </p:extLst>
          </p:nvPr>
        </p:nvGraphicFramePr>
        <p:xfrm>
          <a:off x="1097279" y="1969299"/>
          <a:ext cx="3276601" cy="84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1130040" imgH="291960" progId="Equation.DSMT4">
                  <p:embed/>
                </p:oleObj>
              </mc:Choice>
              <mc:Fallback>
                <p:oleObj name="Equation" r:id="rId3" imgW="1130040" imgH="2919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7279" y="1969299"/>
                        <a:ext cx="3276601" cy="84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7279" y="3048000"/>
            <a:ext cx="10058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/>
              <a:t>a</a:t>
            </a:r>
            <a:r>
              <a:rPr lang="en-GB" sz="2000" i="1" baseline="-25000" dirty="0" err="1"/>
              <a:t>k</a:t>
            </a:r>
            <a:r>
              <a:rPr lang="en-GB" sz="2000" dirty="0"/>
              <a:t> – </a:t>
            </a:r>
            <a:r>
              <a:rPr lang="en-GB" sz="2000" dirty="0" err="1"/>
              <a:t>simboli</a:t>
            </a:r>
            <a:r>
              <a:rPr lang="en-GB" sz="2000" dirty="0"/>
              <a:t> </a:t>
            </a:r>
            <a:r>
              <a:rPr lang="en-GB" sz="2000" dirty="0" err="1"/>
              <a:t>digitalnog</a:t>
            </a:r>
            <a:r>
              <a:rPr lang="en-GB" sz="2000" dirty="0"/>
              <a:t> </a:t>
            </a:r>
            <a:r>
              <a:rPr lang="en-GB" sz="2000" dirty="0" err="1"/>
              <a:t>signala</a:t>
            </a:r>
            <a:r>
              <a:rPr lang="en-GB" sz="2000" dirty="0"/>
              <a:t>, </a:t>
            </a:r>
            <a:r>
              <a:rPr lang="en-GB" sz="2000" dirty="0" err="1"/>
              <a:t>na</a:t>
            </a:r>
            <a:r>
              <a:rPr lang="en-GB" sz="2000" dirty="0"/>
              <a:t> primer </a:t>
            </a:r>
            <a:r>
              <a:rPr lang="sr-Latn-RS" sz="2000" dirty="0" err="1"/>
              <a:t>z</a:t>
            </a:r>
            <a:r>
              <a:rPr lang="en-GB" sz="2000" dirty="0"/>
              <a:t>a </a:t>
            </a:r>
            <a:r>
              <a:rPr lang="en-GB" sz="2000" dirty="0" err="1"/>
              <a:t>polarni</a:t>
            </a:r>
            <a:r>
              <a:rPr lang="en-GB" sz="2000" dirty="0"/>
              <a:t> </a:t>
            </a:r>
            <a:r>
              <a:rPr lang="sr-Latn-RS" sz="2000" dirty="0"/>
              <a:t>binarni signal +a i -</a:t>
            </a:r>
            <a:r>
              <a:rPr lang="sr-Latn-RS" sz="2000" i="1" dirty="0"/>
              <a:t>a</a:t>
            </a:r>
            <a:r>
              <a:rPr lang="sr-Latn-RS" sz="2000" dirty="0"/>
              <a:t>, za uniploarni 0 i </a:t>
            </a:r>
            <a:r>
              <a:rPr lang="sr-Latn-RS" sz="2000" i="1" dirty="0"/>
              <a:t>a</a:t>
            </a:r>
          </a:p>
          <a:p>
            <a:r>
              <a:rPr lang="sr-Latn-RS" sz="2000" i="1" dirty="0"/>
              <a:t>x</a:t>
            </a:r>
            <a:r>
              <a:rPr lang="sr-Latn-RS" sz="2000" dirty="0"/>
              <a:t>(</a:t>
            </a:r>
            <a:r>
              <a:rPr lang="sr-Latn-RS" sz="2000" i="1" dirty="0"/>
              <a:t>t</a:t>
            </a:r>
            <a:r>
              <a:rPr lang="sr-Latn-RS" sz="2000" dirty="0"/>
              <a:t>) – standardni signal – na primer pravougaoni impuls</a:t>
            </a:r>
          </a:p>
          <a:p>
            <a:endParaRPr lang="sr-Latn-RS" sz="2000" dirty="0"/>
          </a:p>
          <a:p>
            <a:r>
              <a:rPr lang="sr-Latn-RS" sz="2000" dirty="0"/>
              <a:t>Suma označava da se formira signal tako što se „spajaju“ signali za svako </a:t>
            </a:r>
            <a:r>
              <a:rPr lang="sr-Latn-RS" sz="2000" i="1" dirty="0"/>
              <a:t>k</a:t>
            </a:r>
          </a:p>
          <a:p>
            <a:endParaRPr lang="sr-Latn-RS" sz="2000" dirty="0"/>
          </a:p>
          <a:p>
            <a:r>
              <a:rPr lang="sr-Latn-RS" sz="2000" dirty="0"/>
              <a:t>Za primer polarnog binarnog signala i pravougaonog impulsa dobija se povorka impulsa koja nije periodična (u opštem slučaju) </a:t>
            </a:r>
            <a:r>
              <a:rPr lang="en-GB" sz="2000" dirty="0"/>
              <a:t> 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FACE4-6415-17B6-E354-5DE26047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79E03-24B0-50C9-4E79-81DF07B7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/>
              <a:t>Povorka impulsa</a:t>
            </a:r>
            <a:endParaRPr lang="en-US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97280" y="1758523"/>
            <a:ext cx="1005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dirty="0"/>
              <a:t>Koristi se MATLAB funkcija </a:t>
            </a:r>
            <a:r>
              <a:rPr lang="en-US" sz="2400" dirty="0" err="1"/>
              <a:t>randsrc</a:t>
            </a:r>
            <a:r>
              <a:rPr lang="en-US" sz="2400" dirty="0"/>
              <a:t>(</a:t>
            </a:r>
            <a:r>
              <a:rPr lang="en-US" sz="2400" dirty="0" err="1"/>
              <a:t>br_vrsta,br_kolona</a:t>
            </a:r>
            <a:r>
              <a:rPr lang="en-US" sz="2400" dirty="0"/>
              <a:t>,[alphabet; </a:t>
            </a:r>
            <a:r>
              <a:rPr lang="en-US" sz="2400" dirty="0" err="1"/>
              <a:t>prob</a:t>
            </a:r>
            <a:r>
              <a:rPr lang="en-US" sz="2400" dirty="0"/>
              <a:t>])</a:t>
            </a:r>
            <a:r>
              <a:rPr lang="sr-Latn-CS" sz="2400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sr-Latn-CS" sz="2400" dirty="0">
                <a:solidFill>
                  <a:schemeClr val="accent2"/>
                </a:solidFill>
              </a:rPr>
              <a:t>Na primer, za binarni signal funkcij</a:t>
            </a:r>
            <a:r>
              <a:rPr lang="en-US" sz="2400" dirty="0">
                <a:solidFill>
                  <a:schemeClr val="accent2"/>
                </a:solidFill>
              </a:rPr>
              <a:t>u </a:t>
            </a:r>
            <a:r>
              <a:rPr lang="en-US" sz="2400" dirty="0" err="1">
                <a:solidFill>
                  <a:schemeClr val="accent2"/>
                </a:solidFill>
              </a:rPr>
              <a:t>koristimo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tako</a:t>
            </a:r>
            <a:r>
              <a:rPr lang="en-US" sz="2400" dirty="0">
                <a:solidFill>
                  <a:schemeClr val="accent2"/>
                </a:solidFill>
              </a:rPr>
              <a:t> da</a:t>
            </a:r>
            <a:r>
              <a:rPr lang="sr-Latn-CS" sz="2400" dirty="0">
                <a:solidFill>
                  <a:schemeClr val="accent2"/>
                </a:solidFill>
              </a:rPr>
              <a:t> daje približno jednak broj nula i jedinica.</a:t>
            </a:r>
            <a:endParaRPr lang="en-GB" sz="2400" dirty="0">
              <a:solidFill>
                <a:schemeClr val="accent2"/>
              </a:solidFill>
              <a:cs typeface="Arial" charset="0"/>
              <a:sym typeface="Symbol" pitchFamily="18" charset="2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880" y="245102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97279" y="3714483"/>
            <a:ext cx="42809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Da bi se </a:t>
            </a:r>
            <a:r>
              <a:rPr lang="en-GB" sz="2400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modelovao</a:t>
            </a:r>
            <a:r>
              <a:rPr lang="en-GB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d</a:t>
            </a:r>
            <a:r>
              <a:rPr lang="en-US" sz="2400" dirty="0" err="1">
                <a:solidFill>
                  <a:schemeClr val="accent2"/>
                </a:solidFill>
                <a:cs typeface="Arial" charset="0"/>
              </a:rPr>
              <a:t>igitalni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signal (</a:t>
            </a:r>
            <a:r>
              <a:rPr lang="en-US" sz="2400" dirty="0" err="1">
                <a:solidFill>
                  <a:schemeClr val="accent2"/>
                </a:solidFill>
                <a:cs typeface="Arial" charset="0"/>
              </a:rPr>
              <a:t>telekom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Arial" charset="0"/>
              </a:rPr>
              <a:t>terminologija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sr-Latn-CS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, potrebno je “produžiti” svaku nulu ili jedinicu.</a:t>
            </a:r>
            <a:endParaRPr lang="en-US" sz="24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F7D862-85D2-8F4F-863A-DD55649D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507B2-9D34-77EC-7BAB-EF7523E0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Digitalni</a:t>
            </a:r>
            <a:r>
              <a:rPr lang="en-GB" dirty="0"/>
              <a:t> </a:t>
            </a:r>
            <a:r>
              <a:rPr lang="en-GB" dirty="0" err="1"/>
              <a:t>signali</a:t>
            </a:r>
            <a:r>
              <a:rPr lang="en-GB" dirty="0"/>
              <a:t> - </a:t>
            </a:r>
            <a:r>
              <a:rPr lang="sr-Latn-CS" dirty="0"/>
              <a:t>Primer</a:t>
            </a:r>
            <a:r>
              <a:rPr lang="en-US" dirty="0"/>
              <a:t>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280" y="1877961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28B22"/>
                </a:solidFill>
                <a:latin typeface="Courier New" panose="02070309020205020404" pitchFamily="49" charset="0"/>
              </a:rPr>
              <a:t>%% Povorka nula i jedinica - unipolarna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clear;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N=10;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broj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impulsa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randsrc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(N,1,[0 1]);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generisanje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nula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jedinica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, p0=0.5</a:t>
            </a:r>
          </a:p>
          <a:p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N_odb_po_imp=8;     </a:t>
            </a:r>
            <a:r>
              <a:rPr lang="pl-PL" dirty="0">
                <a:solidFill>
                  <a:srgbClr val="228B22"/>
                </a:solidFill>
                <a:latin typeface="Courier New" panose="02070309020205020404" pitchFamily="49" charset="0"/>
              </a:rPr>
              <a:t>%broj odbiraka po impulsu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xi=zeros(N*N_odb_po_imp,1);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br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=1:N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xi((br-1)*N_odb_po_imp+1:br*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br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T=0.01;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trajanje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impulsa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t=(0:length(x</a:t>
            </a:r>
            <a:r>
              <a:rPr lang="sr-Latn-RS" dirty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)-1)'*T/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figure,plot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t,xi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A020F0"/>
                </a:solidFill>
                <a:latin typeface="Courier New" panose="02070309020205020404" pitchFamily="49" charset="0"/>
              </a:rPr>
              <a:t>'.'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ylim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([-1.2 1.2]);</a:t>
            </a:r>
          </a:p>
          <a:p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figure,plot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t,x</a:t>
            </a:r>
            <a:r>
              <a:rPr lang="sr-Latn-RS" dirty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ylim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([-1.2 1.2]);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A4CC8-9946-F30B-008C-BC3ADAF557BB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1EDC8D-8CF1-7E55-F4BA-A4F21DF0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C5D82-CEE9-3F8D-4AD3-689B0279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Učitavanje slika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2205C-33BE-E4C9-FFE1-187E9C51F571}"/>
              </a:ext>
            </a:extLst>
          </p:cNvPr>
          <p:cNvSpPr txBox="1"/>
          <p:nvPr/>
        </p:nvSpPr>
        <p:spPr>
          <a:xfrm>
            <a:off x="8375227" y="1962150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21009-8EB7-1D71-5FF7-7D5A335040F6}"/>
              </a:ext>
            </a:extLst>
          </p:cNvPr>
          <p:cNvSpPr txBox="1"/>
          <p:nvPr/>
        </p:nvSpPr>
        <p:spPr>
          <a:xfrm>
            <a:off x="1097280" y="180670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info_slika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imfinfo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'naslovna_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sneg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'jpg'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'naslovna_sneg.jpg'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size(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6B8CD-3202-33AF-A3FD-FC1CA4719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1" t="29100" r="12904" b="4036"/>
          <a:stretch/>
        </p:blipFill>
        <p:spPr>
          <a:xfrm>
            <a:off x="3401960" y="3126658"/>
            <a:ext cx="6682847" cy="304800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AA4C628-E3E6-E283-241C-8E440846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2E7E57-2505-1C9E-D5C9-3AD330D0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Digitalni</a:t>
            </a:r>
            <a:r>
              <a:rPr lang="en-GB" dirty="0"/>
              <a:t> </a:t>
            </a:r>
            <a:r>
              <a:rPr lang="en-GB" dirty="0" err="1"/>
              <a:t>signali</a:t>
            </a:r>
            <a:r>
              <a:rPr lang="en-GB" dirty="0"/>
              <a:t> - </a:t>
            </a:r>
            <a:r>
              <a:rPr lang="sr-Latn-CS" dirty="0"/>
              <a:t>Primer</a:t>
            </a:r>
            <a:r>
              <a:rPr lang="en-US" dirty="0"/>
              <a:t> 1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621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126226" y="3268980"/>
            <a:ext cx="6096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1491" y="5295900"/>
            <a:ext cx="3886200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/>
              <a:t>N=8 odbiraka po impulsu</a:t>
            </a:r>
          </a:p>
          <a:p>
            <a:r>
              <a:rPr lang="sr-Latn-RS" dirty="0"/>
              <a:t>T=0.01s – trajanje impulsa</a:t>
            </a:r>
          </a:p>
          <a:p>
            <a:r>
              <a:rPr lang="sr-Latn-RS" dirty="0"/>
              <a:t>fs=N/T (</a:t>
            </a:r>
            <a:r>
              <a:rPr lang="el-GR" dirty="0"/>
              <a:t>Δ</a:t>
            </a:r>
            <a:r>
              <a:rPr lang="sr-Latn-RS" dirty="0"/>
              <a:t>T=1/fs=T/N)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  <a:stCxn id="6" idx="0"/>
            <a:endCxn id="5" idx="4"/>
          </p:cNvCxnSpPr>
          <p:nvPr/>
        </p:nvCxnSpPr>
        <p:spPr>
          <a:xfrm flipH="1" flipV="1">
            <a:off x="2431026" y="3649980"/>
            <a:ext cx="743565" cy="164592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311" y="3203924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8043401" y="3429000"/>
            <a:ext cx="228600" cy="1447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17169" y="2465260"/>
            <a:ext cx="31242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sr-Latn-RS" dirty="0"/>
              <a:t>rajanje usponske ivice </a:t>
            </a:r>
            <a:r>
              <a:rPr lang="el-GR" dirty="0"/>
              <a:t>Δ</a:t>
            </a:r>
            <a:r>
              <a:rPr lang="sr-Latn-RS" dirty="0"/>
              <a:t>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  <a:endCxn id="11" idx="0"/>
          </p:cNvCxnSpPr>
          <p:nvPr/>
        </p:nvCxnSpPr>
        <p:spPr>
          <a:xfrm flipH="1">
            <a:off x="8157701" y="2834592"/>
            <a:ext cx="1421568" cy="59440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B58E28-5E3F-D94B-7930-2215E09E9B41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9849A44-D2B0-491B-E57B-F59EE383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0A33DB-064F-53D8-1FAC-DAF1F4B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Digitalni</a:t>
            </a:r>
            <a:r>
              <a:rPr lang="en-GB" dirty="0"/>
              <a:t> </a:t>
            </a:r>
            <a:r>
              <a:rPr lang="en-GB" dirty="0" err="1"/>
              <a:t>signali</a:t>
            </a:r>
            <a:r>
              <a:rPr lang="en-GB" dirty="0"/>
              <a:t> - </a:t>
            </a:r>
            <a:r>
              <a:rPr lang="sr-Latn-CS" dirty="0"/>
              <a:t>Primer</a:t>
            </a:r>
            <a:r>
              <a:rPr lang="en-US" dirty="0"/>
              <a:t>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Spektralna gustina snage digitalnih signala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Primer – različiti linijski kodovi (slika 7.2.5, M.L. Dukić „Principi telekomunikacija“)</a:t>
            </a:r>
          </a:p>
          <a:p>
            <a:r>
              <a:rPr lang="sr-Latn-RS" dirty="0"/>
              <a:t>S obzirom na to da se generiše slučajna povorka (binarnih) simbola </a:t>
            </a:r>
            <a:r>
              <a:rPr lang="sr-Latn-RS" i="1" dirty="0"/>
              <a:t>a</a:t>
            </a:r>
            <a:r>
              <a:rPr lang="sr-Latn-RS" i="1" baseline="-25000" dirty="0"/>
              <a:t>k</a:t>
            </a:r>
            <a:r>
              <a:rPr lang="sr-Latn-RS" dirty="0"/>
              <a:t> rezultat se dobija usrednjavanjem SGSS „velikog broja“ pojedinačnih simulacija (</a:t>
            </a:r>
            <a:r>
              <a:rPr lang="sr-Latn-RS" dirty="0">
                <a:solidFill>
                  <a:schemeClr val="accent2"/>
                </a:solidFill>
              </a:rPr>
              <a:t>psa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sr-Latn-RS" dirty="0">
                <a:solidFill>
                  <a:schemeClr val="accent2"/>
                </a:solidFill>
              </a:rPr>
              <a:t>_</a:t>
            </a:r>
            <a:r>
              <a:rPr lang="en-US" dirty="0">
                <a:solidFill>
                  <a:schemeClr val="accent2"/>
                </a:solidFill>
              </a:rPr>
              <a:t>ML_04</a:t>
            </a:r>
            <a:r>
              <a:rPr lang="sr-Latn-RS" dirty="0">
                <a:solidFill>
                  <a:schemeClr val="accent2"/>
                </a:solidFill>
              </a:rPr>
              <a:t>.m primer 6</a:t>
            </a:r>
            <a:r>
              <a:rPr lang="sr-Latn-RS" dirty="0"/>
              <a:t>)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89268"/>
              </p:ext>
            </p:extLst>
          </p:nvPr>
        </p:nvGraphicFramePr>
        <p:xfrm>
          <a:off x="1531375" y="2582238"/>
          <a:ext cx="3276601" cy="84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1130040" imgH="291960" progId="Equation.DSMT4">
                  <p:embed/>
                </p:oleObj>
              </mc:Choice>
              <mc:Fallback>
                <p:oleObj name="Equation" r:id="rId3" imgW="1130040" imgH="291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1375" y="2582238"/>
                        <a:ext cx="3276601" cy="84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44F3C-07C1-AD91-CF44-D381D2A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B7CE0-197E-6A8B-FED0-9EF18D8B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2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Digitalni</a:t>
            </a:r>
            <a:r>
              <a:rPr lang="en-GB" dirty="0"/>
              <a:t> </a:t>
            </a:r>
            <a:r>
              <a:rPr lang="en-GB" dirty="0" err="1"/>
              <a:t>signali</a:t>
            </a:r>
            <a:r>
              <a:rPr lang="en-GB" dirty="0"/>
              <a:t> - </a:t>
            </a:r>
            <a:r>
              <a:rPr lang="sr-Latn-CS" dirty="0"/>
              <a:t>Primer</a:t>
            </a:r>
            <a:r>
              <a:rPr lang="en-US" dirty="0"/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7280" y="1780771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Procena</a:t>
            </a:r>
            <a:r>
              <a:rPr lang="en-GB" dirty="0"/>
              <a:t> </a:t>
            </a:r>
            <a:r>
              <a:rPr lang="en-GB" dirty="0" err="1"/>
              <a:t>spektralnih</a:t>
            </a:r>
            <a:r>
              <a:rPr lang="en-GB" dirty="0"/>
              <a:t> </a:t>
            </a:r>
            <a:r>
              <a:rPr lang="en-GB" dirty="0" err="1"/>
              <a:t>karakteristika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sr-Latn-RS" dirty="0"/>
              <a:t>z</a:t>
            </a:r>
            <a:r>
              <a:rPr lang="en-GB" dirty="0"/>
              <a:t>li</a:t>
            </a:r>
            <a:r>
              <a:rPr lang="sr-Latn-RS" dirty="0"/>
              <a:t>č</a:t>
            </a:r>
            <a:r>
              <a:rPr lang="en-GB" dirty="0" err="1"/>
              <a:t>itih</a:t>
            </a:r>
            <a:r>
              <a:rPr lang="en-GB" dirty="0"/>
              <a:t> </a:t>
            </a:r>
            <a:r>
              <a:rPr lang="en-GB" dirty="0" err="1"/>
              <a:t>tipova</a:t>
            </a:r>
            <a:r>
              <a:rPr lang="en-GB" dirty="0"/>
              <a:t> </a:t>
            </a:r>
            <a:r>
              <a:rPr lang="en-GB" dirty="0" err="1"/>
              <a:t>linijskih</a:t>
            </a:r>
            <a:r>
              <a:rPr lang="en-GB" dirty="0"/>
              <a:t> </a:t>
            </a:r>
            <a:r>
              <a:rPr lang="en-GB" dirty="0" err="1"/>
              <a:t>kodova</a:t>
            </a:r>
            <a:endParaRPr lang="en-GB" dirty="0"/>
          </a:p>
          <a:p>
            <a:endParaRPr lang="en-GB" dirty="0"/>
          </a:p>
          <a:p>
            <a:r>
              <a:rPr lang="en-GB" dirty="0"/>
              <a:t>Primer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>
                <a:solidFill>
                  <a:schemeClr val="accent2"/>
                </a:solidFill>
              </a:rPr>
              <a:t>polarni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binarni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signal </a:t>
            </a:r>
            <a:r>
              <a:rPr lang="sr-Latn-RS" dirty="0"/>
              <a:t>i za </a:t>
            </a:r>
            <a:r>
              <a:rPr lang="sr-Latn-RS" dirty="0">
                <a:solidFill>
                  <a:schemeClr val="accent4"/>
                </a:solidFill>
              </a:rPr>
              <a:t>Mančester kod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932178"/>
            <a:ext cx="4515001" cy="3377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796" y="2932178"/>
            <a:ext cx="4515001" cy="3377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969649-389C-920E-7001-F0AD59183462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EC15E-0C2D-E7E1-7B93-B6B062E6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861BE-5075-0BAF-335A-9415909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9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/>
              <a:t>Integracija</a:t>
            </a:r>
            <a:endParaRPr lang="en-US"/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8069679"/>
              </p:ext>
            </p:extLst>
          </p:nvPr>
        </p:nvGraphicFramePr>
        <p:xfrm>
          <a:off x="1122844" y="2430682"/>
          <a:ext cx="2890838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1587240" imgH="2057400" progId="Equation.DSMT4">
                  <p:embed/>
                </p:oleObj>
              </mc:Choice>
              <mc:Fallback>
                <p:oleObj name="Equation" r:id="rId3" imgW="1587240" imgH="2057400" progId="Equation.DSMT4">
                  <p:embed/>
                  <p:pic>
                    <p:nvPicPr>
                      <p:cNvPr id="6146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844" y="2430682"/>
                        <a:ext cx="2890838" cy="374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97280" y="1953351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dirty="0"/>
              <a:t>Koristi se </a:t>
            </a:r>
            <a:r>
              <a:rPr lang="sr-Latn-CS" sz="2400" dirty="0" err="1"/>
              <a:t>MATLAB</a:t>
            </a:r>
            <a:r>
              <a:rPr lang="sr-Latn-CS" sz="2400" dirty="0"/>
              <a:t> funkcija </a:t>
            </a:r>
            <a:r>
              <a:rPr lang="sr-Latn-CS" sz="2400" dirty="0">
                <a:solidFill>
                  <a:schemeClr val="accent2"/>
                </a:solidFill>
              </a:rPr>
              <a:t>izlaz</a:t>
            </a:r>
            <a:r>
              <a:rPr lang="en-GB" sz="2400" dirty="0">
                <a:solidFill>
                  <a:schemeClr val="accent2"/>
                </a:solidFill>
              </a:rPr>
              <a:t>=</a:t>
            </a:r>
            <a:r>
              <a:rPr lang="sr-Latn-CS" sz="2400" dirty="0" err="1">
                <a:solidFill>
                  <a:schemeClr val="accent2"/>
                </a:solidFill>
              </a:rPr>
              <a:t>cumsum</a:t>
            </a:r>
            <a:r>
              <a:rPr lang="en-GB" sz="2400" dirty="0">
                <a:solidFill>
                  <a:schemeClr val="accent2"/>
                </a:solidFill>
              </a:rPr>
              <a:t>(</a:t>
            </a:r>
            <a:r>
              <a:rPr lang="sr-Latn-CS" sz="2400" dirty="0">
                <a:solidFill>
                  <a:schemeClr val="accent2"/>
                </a:solidFill>
              </a:rPr>
              <a:t>ulaz</a:t>
            </a:r>
            <a:r>
              <a:rPr lang="en-GB" sz="2400" dirty="0">
                <a:solidFill>
                  <a:schemeClr val="accent2"/>
                </a:solidFill>
              </a:rPr>
              <a:t>)</a:t>
            </a:r>
            <a:r>
              <a:rPr lang="sr-Latn-CS" sz="2400" dirty="0">
                <a:solidFill>
                  <a:schemeClr val="accent2"/>
                </a:solidFill>
              </a:rPr>
              <a:t>.</a:t>
            </a:r>
            <a:endParaRPr lang="en-GB" sz="2400" dirty="0">
              <a:solidFill>
                <a:schemeClr val="accent2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705600" y="5580478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y=</a:t>
            </a:r>
            <a:r>
              <a:rPr lang="en-US" dirty="0" err="1"/>
              <a:t>cumsum</a:t>
            </a:r>
            <a:r>
              <a:rPr lang="en-US" dirty="0"/>
              <a:t>(x)*DT;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36576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Ovo</a:t>
            </a:r>
            <a:r>
              <a:rPr lang="en-GB" dirty="0"/>
              <a:t> </a:t>
            </a:r>
            <a:r>
              <a:rPr lang="sr-Latn-RS" dirty="0"/>
              <a:t>može i bolje, ali za prvi korak je Ok i ovako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9DFCF75-A73F-4C6E-E0ED-6BDD3FB427B4}"/>
              </a:ext>
            </a:extLst>
          </p:cNvPr>
          <p:cNvSpPr/>
          <p:nvPr/>
        </p:nvSpPr>
        <p:spPr>
          <a:xfrm>
            <a:off x="3785419" y="5684711"/>
            <a:ext cx="2625213" cy="183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FAFAF-89AF-4E1A-BEE6-2F849F4A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30FCB-A242-DD4B-5194-AE92363F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2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/>
              <a:t>Primeri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/>
              <a:t>Primer 1 – </a:t>
            </a:r>
            <a:r>
              <a:rPr lang="en-GB" dirty="0" err="1"/>
              <a:t>integracija</a:t>
            </a:r>
            <a:r>
              <a:rPr lang="en-GB" dirty="0"/>
              <a:t> cos </a:t>
            </a:r>
            <a:r>
              <a:rPr lang="en-GB" dirty="0" err="1"/>
              <a:t>funkcije</a:t>
            </a:r>
            <a:endParaRPr lang="sr-Latn-CS" dirty="0"/>
          </a:p>
          <a:p>
            <a:pPr eaLnBrk="1" hangingPunct="1"/>
            <a:r>
              <a:rPr lang="en-GB" dirty="0"/>
              <a:t>Primer 2 – </a:t>
            </a:r>
            <a:r>
              <a:rPr lang="sr-Latn-RS" dirty="0"/>
              <a:t>integracija </a:t>
            </a:r>
            <a:r>
              <a:rPr lang="en-GB" dirty="0" err="1"/>
              <a:t>periodi</a:t>
            </a:r>
            <a:r>
              <a:rPr lang="sr-Latn-RS" dirty="0"/>
              <a:t>č</a:t>
            </a:r>
            <a:r>
              <a:rPr lang="en-GB" dirty="0"/>
              <a:t>n</a:t>
            </a:r>
            <a:r>
              <a:rPr lang="sr-Latn-RS" dirty="0"/>
              <a:t>e</a:t>
            </a:r>
            <a:r>
              <a:rPr lang="en-GB" dirty="0"/>
              <a:t> </a:t>
            </a:r>
            <a:r>
              <a:rPr lang="en-GB" dirty="0" err="1"/>
              <a:t>povorka</a:t>
            </a:r>
            <a:r>
              <a:rPr lang="en-GB" dirty="0"/>
              <a:t> </a:t>
            </a:r>
            <a:r>
              <a:rPr lang="en-GB" dirty="0" err="1"/>
              <a:t>pravougaonih</a:t>
            </a:r>
            <a:r>
              <a:rPr lang="en-GB" dirty="0"/>
              <a:t> </a:t>
            </a:r>
            <a:r>
              <a:rPr lang="en-GB" dirty="0" err="1"/>
              <a:t>impulsa</a:t>
            </a:r>
            <a:endParaRPr lang="en-GB" dirty="0"/>
          </a:p>
          <a:p>
            <a:pPr eaLnBrk="1" hangingPunct="1"/>
            <a:r>
              <a:rPr lang="sr-Latn-CS" dirty="0"/>
              <a:t>Primer </a:t>
            </a:r>
            <a:r>
              <a:rPr lang="en-GB" dirty="0"/>
              <a:t>3</a:t>
            </a:r>
            <a:r>
              <a:rPr lang="sr-Latn-CS" dirty="0"/>
              <a:t> – </a:t>
            </a:r>
            <a:r>
              <a:rPr lang="en-GB" dirty="0"/>
              <a:t>integrator s </a:t>
            </a:r>
            <a:r>
              <a:rPr lang="en-GB" dirty="0" err="1"/>
              <a:t>rastere</a:t>
            </a:r>
            <a:r>
              <a:rPr lang="sr-Latn-CS" dirty="0"/>
              <a:t>ćenjem – slučajni polarni signal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E3F4EA-A349-4863-0F50-B9CB4311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33298-FE8B-F9B6-3447-C90ABF2F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Integracija</a:t>
            </a:r>
            <a:r>
              <a:rPr lang="en-GB" dirty="0"/>
              <a:t> - Primer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7280" y="2073653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%% Integrator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clear;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fs=10000;   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frekvencija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odabiranja</a:t>
            </a:r>
            <a:endParaRPr lang="en-US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test signal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DT=1/fs;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t=(0:DT:0.1)';    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vektor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vremenskih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trenutaka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u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kojima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se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vrsi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odabiranje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signala</a:t>
            </a:r>
            <a:endParaRPr lang="en-US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x=cos(2*pi*t*100);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cumsum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(x)*DT;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=sin(2*pi*t*100)/(2*pi*100);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figure,plot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t,y,t,yt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simulacija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teorija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9D88F-24A9-DD04-32C3-7667B689DAB2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00F98-4EA1-24EF-C3BD-04C29582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322" y="2343150"/>
            <a:ext cx="5334000" cy="40005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DFAA-CD2D-E6CD-A8AB-7F9CF05C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07780-9A27-5587-E855-313B9332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6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Integracija</a:t>
            </a:r>
            <a:r>
              <a:rPr lang="en-GB" dirty="0"/>
              <a:t> - Primer 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9040" y="1737360"/>
            <a:ext cx="839416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</a:t>
            </a:r>
            <a:r>
              <a:rPr lang="sr-Latn-R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periodična p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ovorka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-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polarna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+ integrator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clear;</a:t>
            </a:r>
          </a:p>
          <a:p>
            <a:r>
              <a:rPr lang="it-IT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%Povorka nula i jedinica - polarna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clear;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N=10;   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broj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bita</a:t>
            </a:r>
            <a:endParaRPr lang="en-US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=ones(N,1);   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(2:2:end)=-1; 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napunimo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niz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1 pa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svaki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drugi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odbirak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zamenimo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-1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N_odb_po_imp=100;     </a:t>
            </a:r>
            <a:r>
              <a:rPr lang="pl-PL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%broj odbiraka po impulsu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x=zeros(N*N_odb_po_imp,1);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=1:N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x((br-1)*N_odb_po_imp+1:br*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T=1; 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trajanje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impulsa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(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impuls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(1)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pauza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(-1)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perioda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je 2);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t=(0:length(x)-1)'*T/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F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figure,plot</a:t>
            </a:r>
            <a:r>
              <a:rPr lang="fr-F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t,x</a:t>
            </a:r>
            <a:r>
              <a:rPr lang="fr-F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fr-F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fr-F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fr-F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fr-F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ylim</a:t>
            </a:r>
            <a:r>
              <a:rPr lang="fr-F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([-1.2 1.2]);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integrator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DT=T/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cumsum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(x)*DT;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figure,plot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t,x,t,y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crtanje_ds_spektra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([x y],1/DT);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xlim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([-3 3]);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5E6B6-4DA1-FBFA-B317-3BB35B8F30E2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2EC01-BB5D-B510-5D7C-BC8B2B5D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306A8-0D42-4352-27F3-7A8D0538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Integracija</a:t>
            </a:r>
            <a:r>
              <a:rPr lang="en-GB" dirty="0"/>
              <a:t> - Primer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38" y="1737360"/>
            <a:ext cx="5733001" cy="4435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6680" y="262844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Izlazni</a:t>
            </a:r>
            <a:r>
              <a:rPr lang="en-US" dirty="0"/>
              <a:t> signal je </a:t>
            </a:r>
            <a:r>
              <a:rPr lang="en-US" dirty="0" err="1"/>
              <a:t>pozitivan</a:t>
            </a:r>
            <a:r>
              <a:rPr lang="en-US" dirty="0"/>
              <a:t> (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jednosmernu</a:t>
            </a:r>
            <a:r>
              <a:rPr lang="en-US" dirty="0"/>
              <a:t> </a:t>
            </a:r>
            <a:r>
              <a:rPr lang="en-US" dirty="0" err="1"/>
              <a:t>komponentu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7F77C-40A0-4561-798F-1DE359D8699A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446D0-B8EB-E125-3601-32148612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AD02D-894D-371E-3A1C-29064040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Integracija</a:t>
            </a:r>
            <a:r>
              <a:rPr lang="en-GB" dirty="0"/>
              <a:t> - Primer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2369" y="2551837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Izlazni</a:t>
            </a:r>
            <a:r>
              <a:rPr lang="en-US" dirty="0"/>
              <a:t> signal je </a:t>
            </a:r>
            <a:r>
              <a:rPr lang="en-US" dirty="0" err="1"/>
              <a:t>pozitivan</a:t>
            </a:r>
            <a:r>
              <a:rPr lang="en-US" dirty="0"/>
              <a:t> (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jednosmernu</a:t>
            </a:r>
            <a:r>
              <a:rPr lang="en-US" dirty="0"/>
              <a:t> </a:t>
            </a:r>
            <a:r>
              <a:rPr lang="en-US" dirty="0" err="1"/>
              <a:t>komponentu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Integrator </a:t>
            </a:r>
            <a:r>
              <a:rPr lang="sr-Latn-RS" dirty="0">
                <a:solidFill>
                  <a:schemeClr val="accent2"/>
                </a:solidFill>
              </a:rPr>
              <a:t>„</a:t>
            </a:r>
            <a:r>
              <a:rPr lang="en-US" dirty="0">
                <a:solidFill>
                  <a:schemeClr val="accent2"/>
                </a:solidFill>
              </a:rPr>
              <a:t>se</a:t>
            </a:r>
            <a:r>
              <a:rPr lang="sr-Latn-RS" dirty="0">
                <a:solidFill>
                  <a:schemeClr val="accent2"/>
                </a:solidFill>
              </a:rPr>
              <a:t> ponaša“ kao LP filtar, više komponente u spektru su potisnute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C3DA1B-EA1B-9646-7613-1D29BF3D3638}"/>
              </a:ext>
            </a:extLst>
          </p:cNvPr>
          <p:cNvGrpSpPr/>
          <p:nvPr/>
        </p:nvGrpSpPr>
        <p:grpSpPr>
          <a:xfrm>
            <a:off x="1097280" y="1772011"/>
            <a:ext cx="5733001" cy="4450442"/>
            <a:chOff x="1524001" y="1752601"/>
            <a:chExt cx="5733001" cy="44504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1" y="1752601"/>
              <a:ext cx="5733001" cy="443520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5105400" y="4191000"/>
              <a:ext cx="2057400" cy="201204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0143E0-7602-F601-DE53-E862E61FB62D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43A298-6330-AC45-EE25-6705757F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460C58-57D8-92D1-B0A5-33A61B7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Integracija</a:t>
            </a:r>
            <a:r>
              <a:rPr lang="en-GB" dirty="0"/>
              <a:t> - </a:t>
            </a:r>
            <a:r>
              <a:rPr lang="sr-Latn-RS" dirty="0"/>
              <a:t>Primer 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7280" y="1766856"/>
            <a:ext cx="7350597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clear;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N=10;   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broj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impulsa</a:t>
            </a:r>
            <a:endParaRPr lang="en-US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randsrc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(N,1,[-1 1]);    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generisanje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nula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jedinica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, p0=0.5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N_odb_po_imp=100;     </a:t>
            </a:r>
            <a:r>
              <a:rPr lang="pl-PL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%broj odbiraka po impulsu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x=zeros(N*N_odb_po_imp,1);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=1:N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x((br-1)*N_odb_po_imp+1:br*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T=1; 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trajanje</a:t>
            </a:r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impulsa</a:t>
            </a:r>
            <a:endParaRPr lang="en-US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DT=T/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t=(0:length(x)-1)'*DT;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71AB1-4D5E-BEB6-07A5-4B2F3BFC34FF}"/>
              </a:ext>
            </a:extLst>
          </p:cNvPr>
          <p:cNvSpPr txBox="1"/>
          <p:nvPr/>
        </p:nvSpPr>
        <p:spPr>
          <a:xfrm>
            <a:off x="3805083" y="3517488"/>
            <a:ext cx="7350597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integrator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y=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cumsum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(x)*DT;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integrator s </a:t>
            </a:r>
            <a:r>
              <a:rPr lang="en-US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rasterecenjem</a:t>
            </a:r>
            <a:endParaRPr lang="en-US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z=zeros(size(x));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br_1=1:length(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br_2=1:N_odb_po_imp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z((br_1-1)*N_odb_po_imp+1:br_1*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)=…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cumsum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(x((br_1-1)*N_odb_po_imp+1:br_1*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))*DT;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figure,plot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t,x,t,y,t,z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ulaz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integrator'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'integrator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sa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rasterecenjem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9C821-4869-C5B1-177E-D652C0281EB5}"/>
              </a:ext>
            </a:extLst>
          </p:cNvPr>
          <p:cNvSpPr txBox="1"/>
          <p:nvPr/>
        </p:nvSpPr>
        <p:spPr>
          <a:xfrm>
            <a:off x="8524567" y="1814529"/>
            <a:ext cx="26168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ABC23-11C0-6BFA-9919-58C0719B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D53D5-B605-399A-E2A0-EE004756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Učitavanje slika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3563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ans</a:t>
            </a:r>
            <a:r>
              <a:rPr lang="en-US" dirty="0"/>
              <a:t> =</a:t>
            </a:r>
          </a:p>
          <a:p>
            <a:endParaRPr lang="en-US" dirty="0"/>
          </a:p>
          <a:p>
            <a:r>
              <a:rPr lang="en-US" dirty="0"/>
              <a:t>   240   320     3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400E1-A703-4EA1-BA85-7063008EDB22}"/>
              </a:ext>
            </a:extLst>
          </p:cNvPr>
          <p:cNvSpPr txBox="1"/>
          <p:nvPr/>
        </p:nvSpPr>
        <p:spPr>
          <a:xfrm>
            <a:off x="8375227" y="1962150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2A530-B58D-D783-7AA2-260871B1221F}"/>
              </a:ext>
            </a:extLst>
          </p:cNvPr>
          <p:cNvSpPr txBox="1"/>
          <p:nvPr/>
        </p:nvSpPr>
        <p:spPr>
          <a:xfrm>
            <a:off x="1143000" y="180820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info_slika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imfinfo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'naslovna_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sneg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'jpg'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'naslovna_sneg.jpg'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size(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CB03D3-93D3-7FA6-782A-C12520D38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8" t="34017" r="22097" b="8178"/>
          <a:stretch/>
        </p:blipFill>
        <p:spPr>
          <a:xfrm>
            <a:off x="3128678" y="3110645"/>
            <a:ext cx="8111165" cy="2857536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8F4CB4E-9FB2-3B73-6311-160656E5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3E9FC05-3F9F-24C9-0787-A21DA6DC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Integracija</a:t>
            </a:r>
            <a:r>
              <a:rPr lang="en-GB" dirty="0"/>
              <a:t> - </a:t>
            </a:r>
            <a:r>
              <a:rPr lang="sr-Latn-RS" dirty="0"/>
              <a:t>Pimer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4529"/>
            <a:ext cx="5733001" cy="4435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15D38-6128-F3DD-E43B-1FA3FC200F4A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75B1F-88E0-C82A-5F15-1339529E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439D9-BAAB-86B2-4FF4-7C80BB22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8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/>
              <a:t>Diferenciranje</a:t>
            </a:r>
            <a:endParaRPr lang="en-US" dirty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3654056"/>
              </p:ext>
            </p:extLst>
          </p:nvPr>
        </p:nvGraphicFramePr>
        <p:xfrm>
          <a:off x="1225101" y="2431002"/>
          <a:ext cx="2890838" cy="370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3" imgW="1663700" imgH="2133600" progId="Equation.3">
                  <p:embed/>
                </p:oleObj>
              </mc:Choice>
              <mc:Fallback>
                <p:oleObj name="Equation" r:id="rId3" imgW="1663700" imgH="2133600" progId="Equation.3">
                  <p:embed/>
                  <p:pic>
                    <p:nvPicPr>
                      <p:cNvPr id="717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101" y="2431002"/>
                        <a:ext cx="2890838" cy="370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567949" y="5427633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/>
              <a:t>y(1)</a:t>
            </a:r>
            <a:r>
              <a:rPr lang="en-US" dirty="0"/>
              <a:t>=x</a:t>
            </a:r>
            <a:r>
              <a:rPr lang="sr-Latn-CS" dirty="0"/>
              <a:t>(1)</a:t>
            </a:r>
            <a:r>
              <a:rPr lang="en-US" dirty="0"/>
              <a:t>;</a:t>
            </a:r>
          </a:p>
          <a:p>
            <a:r>
              <a:rPr lang="en-US" dirty="0"/>
              <a:t>y(2:end)=(x(2:end)-x(1:end-1))/DT;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7949" y="2782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sr-Latn-RS" dirty="0"/>
              <a:t>že bolje, ali je za početak ovo Ok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EEC704C-0469-E74B-0654-D00FB9880417}"/>
              </a:ext>
            </a:extLst>
          </p:cNvPr>
          <p:cNvSpPr/>
          <p:nvPr/>
        </p:nvSpPr>
        <p:spPr>
          <a:xfrm>
            <a:off x="3785419" y="5684711"/>
            <a:ext cx="2625213" cy="183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3D7ED-DEDB-32E2-9C5A-1C50C821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2A0E1-2998-2BCD-7B06-B4C326F1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5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/>
              <a:t>Primeri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/>
              <a:t>Primer 1 – diferenciranje</a:t>
            </a:r>
            <a:r>
              <a:rPr lang="en-GB"/>
              <a:t> cos funkcije</a:t>
            </a:r>
            <a:endParaRPr lang="sr-Latn-CS"/>
          </a:p>
          <a:p>
            <a:pPr eaLnBrk="1" hangingPunct="1"/>
            <a:r>
              <a:rPr lang="sr-Latn-CS"/>
              <a:t>Primer 2 – diferenciranje povorke impulsa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C827AE-26D9-57DA-EBC8-25C317E5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85373B-433F-2B3B-955C-A80E5067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5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Diferenciranje </a:t>
            </a:r>
            <a:r>
              <a:rPr lang="en-GB" dirty="0"/>
              <a:t>- Primer 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7280" y="1939414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clear;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fs=1000;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frekvencija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odabiranja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test signal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DT=1/fs;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t=(0:DT:0.1)';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vektor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vremenskih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trenutaka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u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kojima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se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vrsi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odabiranje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signala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x=cos(2*pi*t*100);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y=x;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y(2:end)=(x(2:end)-x(1:end-1));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y=y/DT;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yt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=-2*pi*100*sin(2*pi*t*100);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figure,plot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t,y,t,yt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simulacija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teorija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FE9A4-21FC-1AAF-D060-8CD6BEF21CE2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29764-6E8D-63C0-26EB-15777744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F96B-1E54-1AD6-7010-D6444D38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6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Diferenciranje </a:t>
            </a:r>
            <a:r>
              <a:rPr lang="en-GB" dirty="0"/>
              <a:t>- Primer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4529"/>
            <a:ext cx="5733001" cy="4435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BA1E3-9D8A-D315-7B60-705847AA5570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CF5C4-B9C5-03CE-2B50-36BD27B2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DC90A-305B-2CF5-6441-A5B5962E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3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Diferenciranje </a:t>
            </a:r>
            <a:r>
              <a:rPr lang="en-GB" dirty="0"/>
              <a:t>- Primer 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7280" y="1814529"/>
            <a:ext cx="8915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 clear;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N=10;   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broj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impulsa</a:t>
            </a:r>
            <a:endParaRPr lang="en-US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randsrc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(N,1,[-1 1]);    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generisanje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nula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jedinica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, p0=0.5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N_odb_po_imp=100;     </a:t>
            </a:r>
            <a:r>
              <a:rPr lang="pl-PL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%broj odbiraka po impulsu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x=zeros(N*N_odb_po_imp,1);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=1:N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x((br-1)*N_odb_po_imp+1:br*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)=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x=2*(x(:)-0.5);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T=1; 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trajanje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impulsa</a:t>
            </a:r>
            <a:endParaRPr lang="en-US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DT=T/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N_odb_po_imp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t=(0:length(x)-1)'*DT;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ylim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([-1.2 1.2]);</a:t>
            </a:r>
          </a:p>
          <a:p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diferenciranje</a:t>
            </a:r>
            <a:endParaRPr lang="en-US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y=x;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y(2:end)=(x(2:end)-x(1:end-1))/DT;</a:t>
            </a:r>
          </a:p>
          <a:p>
            <a:r>
              <a:rPr lang="fr-F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figure,plot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t,x,t,y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fr-F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fr-F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ylim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([-5 5]);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9E869-39A3-DECA-7D65-BC4D0141B0B2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21F96-45D8-747B-C37A-9F12846C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C7B54-AE70-FDC2-009A-0B45696F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4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Diferenciranje </a:t>
            </a:r>
            <a:r>
              <a:rPr lang="en-GB" dirty="0"/>
              <a:t>- Primer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8239"/>
            <a:ext cx="5415261" cy="4050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CFFF7-9AD3-14C2-B77A-A481EECB35A3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D79CF-1F69-56FF-4682-A95124FA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0054A-EB77-D4FD-FD85-DFBBF2EE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20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sr-Latn-RS" dirty="0"/>
              <a:t>i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Odlu</a:t>
            </a:r>
            <a:r>
              <a:rPr lang="sr-Latn-RS" dirty="0" err="1"/>
              <a:t>čivanje</a:t>
            </a:r>
            <a:r>
              <a:rPr lang="sr-Latn-RS" dirty="0"/>
              <a:t> (</a:t>
            </a:r>
            <a:r>
              <a:rPr lang="en-US" dirty="0">
                <a:solidFill>
                  <a:schemeClr val="accent2"/>
                </a:solidFill>
              </a:rPr>
              <a:t>psa2_ML_04.m</a:t>
            </a:r>
            <a:r>
              <a:rPr lang="sr-Latn-RS" dirty="0">
                <a:solidFill>
                  <a:schemeClr val="accent2"/>
                </a:solidFill>
              </a:rPr>
              <a:t> primer 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sr-Latn-RS" dirty="0">
                <a:solidFill>
                  <a:schemeClr val="accent2"/>
                </a:solidFill>
              </a:rPr>
              <a:t>2</a:t>
            </a:r>
            <a:r>
              <a:rPr lang="sr-Latn-RS" dirty="0"/>
              <a:t>)</a:t>
            </a:r>
            <a:endParaRPr lang="en-GB" dirty="0"/>
          </a:p>
          <a:p>
            <a:r>
              <a:rPr lang="en-US" dirty="0" err="1"/>
              <a:t>Prijemnik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integracijom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rastere</a:t>
            </a:r>
            <a:r>
              <a:rPr lang="sr-Latn-RS" dirty="0"/>
              <a:t>ćenjem</a:t>
            </a:r>
            <a:endParaRPr lang="en-US" dirty="0"/>
          </a:p>
          <a:p>
            <a:pPr lvl="1"/>
            <a:r>
              <a:rPr lang="sr-Latn-RS" dirty="0"/>
              <a:t>M.L. </a:t>
            </a:r>
            <a:r>
              <a:rPr lang="en-US" dirty="0" err="1"/>
              <a:t>Duki</a:t>
            </a:r>
            <a:r>
              <a:rPr lang="sr-Latn-RS" dirty="0"/>
              <a:t>ć, „Principi telekomunikacija“, 7.6.4 (</a:t>
            </a:r>
            <a:r>
              <a:rPr lang="sr-Latn-RS" dirty="0">
                <a:solidFill>
                  <a:schemeClr val="accent2"/>
                </a:solidFill>
              </a:rPr>
              <a:t>psa2_ML_04.m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sr-Latn-RS" dirty="0">
                <a:solidFill>
                  <a:schemeClr val="accent2"/>
                </a:solidFill>
              </a:rPr>
              <a:t>primer 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sr-Latn-RS" dirty="0">
                <a:solidFill>
                  <a:schemeClr val="accent2"/>
                </a:solidFill>
              </a:rPr>
              <a:t>3</a:t>
            </a:r>
            <a:r>
              <a:rPr lang="sr-Latn-RS" dirty="0"/>
              <a:t>)</a:t>
            </a:r>
          </a:p>
          <a:p>
            <a:r>
              <a:rPr lang="sr-Latn-RS" dirty="0"/>
              <a:t>Prenos digitalnih signala u osnovnom opsegu učestanosti korišćenjem regeneratora i korišćenjem pojačavača</a:t>
            </a:r>
          </a:p>
          <a:p>
            <a:pPr lvl="1"/>
            <a:r>
              <a:rPr lang="sr-Latn-RS" dirty="0"/>
              <a:t>M.L. </a:t>
            </a:r>
            <a:r>
              <a:rPr lang="en-US" dirty="0" err="1"/>
              <a:t>Duki</a:t>
            </a:r>
            <a:r>
              <a:rPr lang="sr-Latn-RS" dirty="0"/>
              <a:t>ć, „Principi telekomunikacija“, 7.5 (</a:t>
            </a:r>
            <a:r>
              <a:rPr lang="sr-Latn-RS" dirty="0">
                <a:solidFill>
                  <a:schemeClr val="accent2"/>
                </a:solidFill>
              </a:rPr>
              <a:t>psa2_ML_04.m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sr-Latn-RS" dirty="0">
                <a:solidFill>
                  <a:schemeClr val="accent2"/>
                </a:solidFill>
              </a:rPr>
              <a:t>primer </a:t>
            </a:r>
            <a:r>
              <a:rPr lang="en-US" dirty="0">
                <a:solidFill>
                  <a:schemeClr val="accent2"/>
                </a:solidFill>
              </a:rPr>
              <a:t>14</a:t>
            </a:r>
            <a:r>
              <a:rPr lang="sr-Latn-RS" dirty="0"/>
              <a:t>)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01EA2-A882-D8CC-58E6-A18F17A0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50E32-12C1-153B-3AE7-653E1BAE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21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Odlu</a:t>
            </a:r>
            <a:r>
              <a:rPr lang="sr-Latn-RS" dirty="0"/>
              <a:t>č</a:t>
            </a:r>
            <a:r>
              <a:rPr lang="en-GB" dirty="0" err="1"/>
              <a:t>ivanje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1929229"/>
            <a:ext cx="10058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Posmatra</a:t>
            </a:r>
            <a:r>
              <a:rPr lang="en-GB" sz="2400" dirty="0"/>
              <a:t> se </a:t>
            </a:r>
            <a:r>
              <a:rPr lang="en-GB" sz="2400" dirty="0" err="1"/>
              <a:t>isklju</a:t>
            </a:r>
            <a:r>
              <a:rPr lang="sr-Latn-RS" sz="2400" dirty="0"/>
              <a:t>čivo uticaj šuma</a:t>
            </a:r>
          </a:p>
          <a:p>
            <a:endParaRPr lang="sr-Latn-RS" sz="2400" dirty="0"/>
          </a:p>
          <a:p>
            <a:r>
              <a:rPr lang="sr-Latn-RS" sz="2400" dirty="0"/>
              <a:t>Model podrazumeva da je „nekako“ izvršeno odabiranje, odbirak se modeluje kao zbir replike „poslatog“ simbola i šuma</a:t>
            </a:r>
            <a:r>
              <a:rPr lang="en-GB" sz="2400" dirty="0"/>
              <a:t>, </a:t>
            </a:r>
            <a:r>
              <a:rPr lang="en-GB" sz="2400" dirty="0" err="1"/>
              <a:t>varira</a:t>
            </a:r>
            <a:r>
              <a:rPr lang="en-GB" sz="2400" dirty="0"/>
              <a:t> se </a:t>
            </a:r>
            <a:r>
              <a:rPr lang="en-GB" sz="2400" dirty="0" err="1"/>
              <a:t>varijansa</a:t>
            </a:r>
            <a:r>
              <a:rPr lang="en-GB" sz="2400" dirty="0"/>
              <a:t> </a:t>
            </a:r>
            <a:r>
              <a:rPr lang="sr-Latn-RS" sz="2400" dirty="0"/>
              <a:t>š</a:t>
            </a:r>
            <a:r>
              <a:rPr lang="en-GB" sz="2400" dirty="0" err="1"/>
              <a:t>uma</a:t>
            </a:r>
            <a:r>
              <a:rPr lang="sr-Latn-RS" sz="2400" dirty="0"/>
              <a:t> 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97279" y="4038601"/>
            <a:ext cx="1005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poslato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randsrc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(N_niz,1,[-1 1]);   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primljeno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poslato+sqrt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(sigma_na_2_uk(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br_sum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))*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(N_niz,1);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7279" y="4876801"/>
            <a:ext cx="1005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Modeluje se </a:t>
            </a:r>
            <a:r>
              <a:rPr lang="en-GB" dirty="0" err="1"/>
              <a:t>polarni</a:t>
            </a:r>
            <a:r>
              <a:rPr lang="en-GB" dirty="0"/>
              <a:t> </a:t>
            </a:r>
            <a:r>
              <a:rPr lang="sr-Latn-RS" dirty="0"/>
              <a:t>binarni signal</a:t>
            </a:r>
            <a:r>
              <a:rPr lang="en-GB" dirty="0"/>
              <a:t>,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podjednakom</a:t>
            </a:r>
            <a:r>
              <a:rPr lang="en-GB" dirty="0"/>
              <a:t> </a:t>
            </a:r>
            <a:r>
              <a:rPr lang="en-GB" dirty="0" err="1"/>
              <a:t>verovatno</a:t>
            </a:r>
            <a:r>
              <a:rPr lang="sr-Latn-RS" dirty="0"/>
              <a:t>ć</a:t>
            </a:r>
            <a:r>
              <a:rPr lang="en-GB" dirty="0"/>
              <a:t>om </a:t>
            </a:r>
            <a:r>
              <a:rPr lang="en-GB" dirty="0" err="1"/>
              <a:t>simbola</a:t>
            </a:r>
            <a:r>
              <a:rPr lang="en-GB" dirty="0"/>
              <a:t> +1 </a:t>
            </a:r>
            <a:r>
              <a:rPr lang="sr-Latn-RS" dirty="0"/>
              <a:t>i -1 pa je prag odlučivanja 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97279" y="5628820"/>
            <a:ext cx="5227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odluka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=ones(size(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primljeno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odluka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primljeno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&lt;0)=-1;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5FA74-7888-C586-BFBB-ABB29CC873CE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416B6-5539-0F19-CBBE-B7CA1C3F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C9F56-D8DB-6FE8-2662-AF7DD3FC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92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Odlu</a:t>
            </a:r>
            <a:r>
              <a:rPr lang="sr-Latn-RS" dirty="0"/>
              <a:t>č</a:t>
            </a:r>
            <a:r>
              <a:rPr lang="en-GB" dirty="0" err="1"/>
              <a:t>ivanje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06" y="1737360"/>
            <a:ext cx="6134100" cy="460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0916" y="2718620"/>
            <a:ext cx="2780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nema</a:t>
            </a:r>
            <a:r>
              <a:rPr lang="en-GB" dirty="0"/>
              <a:t> </a:t>
            </a:r>
            <a:r>
              <a:rPr lang="sr-Latn-RS" dirty="0"/>
              <a:t>šuma, sve je idealno, tj. nema grešaka pri odlučivanju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Zanemarili smo sve ostale uticaje!!!!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383D9-D1FB-50B4-0CAF-D001F2D064E4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557C37-917A-29CC-4D11-D003928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BF1E47-24D6-0FF8-31BE-9E5AD862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Jednostavno prikazivanje slika</a:t>
            </a:r>
            <a:endParaRPr lang="en-US" dirty="0"/>
          </a:p>
        </p:txBody>
      </p:sp>
      <p:pic>
        <p:nvPicPr>
          <p:cNvPr id="10" name="Picture 9" descr="naslovna_s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81" y="1775705"/>
            <a:ext cx="3048000" cy="2286000"/>
          </a:xfrm>
          <a:prstGeom prst="rect">
            <a:avLst/>
          </a:prstGeom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/>
          <a:srcRect l="15942" t="8649" r="16235" b="17732"/>
          <a:stretch/>
        </p:blipFill>
        <p:spPr bwMode="auto">
          <a:xfrm>
            <a:off x="8200102" y="4021394"/>
            <a:ext cx="312665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FB89C-4D18-0016-0C4A-28C15CAF92A7}"/>
              </a:ext>
            </a:extLst>
          </p:cNvPr>
          <p:cNvSpPr txBox="1"/>
          <p:nvPr/>
        </p:nvSpPr>
        <p:spPr>
          <a:xfrm>
            <a:off x="4459913" y="2312999"/>
            <a:ext cx="36418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(150:200,160,1)=255;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(150:200,200,1)=255;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(150,160:200,1)=255;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(200,160:200,1)=255;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(150:200,160,2)=0;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(150:200,200,2)=0;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(150,160:200,2)=0;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(200,160:200,2)=0;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(150:200,160,3)=0;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(150:200,200,3)=0;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(150,160:200,3)=0;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(200,160:200,3)=0;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slika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225D6-4F90-970F-1EE2-66B7379C6728}"/>
              </a:ext>
            </a:extLst>
          </p:cNvPr>
          <p:cNvSpPr txBox="1"/>
          <p:nvPr/>
        </p:nvSpPr>
        <p:spPr>
          <a:xfrm>
            <a:off x="8375227" y="1962150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84210-0341-2BE3-E74B-8DE6984D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DC6D6-0E4D-92E8-1B2D-5E7720A0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Odlu</a:t>
            </a:r>
            <a:r>
              <a:rPr lang="sr-Latn-RS" dirty="0"/>
              <a:t>č</a:t>
            </a:r>
            <a:r>
              <a:rPr lang="en-GB" dirty="0" err="1"/>
              <a:t>ivanje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0917" y="2816943"/>
            <a:ext cx="278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Za </a:t>
            </a:r>
            <a:r>
              <a:rPr lang="en-GB" dirty="0" err="1"/>
              <a:t>umerenu</a:t>
            </a:r>
            <a:r>
              <a:rPr lang="en-GB" dirty="0"/>
              <a:t> </a:t>
            </a:r>
            <a:r>
              <a:rPr lang="en-GB" dirty="0" err="1"/>
              <a:t>varijansu</a:t>
            </a:r>
            <a:r>
              <a:rPr lang="en-GB" dirty="0"/>
              <a:t> </a:t>
            </a:r>
            <a:r>
              <a:rPr lang="sr-Latn-RS" dirty="0"/>
              <a:t>šuma, </a:t>
            </a:r>
            <a:r>
              <a:rPr lang="sr-Latn-RS" dirty="0">
                <a:solidFill>
                  <a:schemeClr val="accent2"/>
                </a:solidFill>
              </a:rPr>
              <a:t>„ponekad“ će doći do greške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Zanemarili smo sve ostale uticaje!!!!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6128303" cy="45843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88079" y="3947160"/>
            <a:ext cx="1143000" cy="22176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653B9-8672-4E92-DF32-FDF9E4847D69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D31234-34F3-2E4D-1BDC-EDF45D39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BEC02-EEE0-6B7A-5573-D5BF8E3C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9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Odlu</a:t>
            </a:r>
            <a:r>
              <a:rPr lang="sr-Latn-RS" dirty="0"/>
              <a:t>č</a:t>
            </a:r>
            <a:r>
              <a:rPr lang="en-GB" dirty="0" err="1"/>
              <a:t>ivanje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0916" y="3298983"/>
            <a:ext cx="278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Crveno</a:t>
            </a:r>
            <a:r>
              <a:rPr lang="en-GB" dirty="0"/>
              <a:t> - </a:t>
            </a:r>
            <a:r>
              <a:rPr lang="en-GB" dirty="0" err="1"/>
              <a:t>dobijeno</a:t>
            </a:r>
            <a:r>
              <a:rPr lang="en-GB" dirty="0"/>
              <a:t> </a:t>
            </a:r>
            <a:r>
              <a:rPr lang="en-GB" dirty="0" err="1"/>
              <a:t>simulacijom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Plavo</a:t>
            </a:r>
            <a:r>
              <a:rPr lang="en-GB" dirty="0"/>
              <a:t> - </a:t>
            </a:r>
            <a:r>
              <a:rPr lang="en-GB" dirty="0" err="1"/>
              <a:t>teorija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6134100" cy="4600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A8DD2-5ACC-1235-C600-95FFDB6E3265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FDE20-AE32-D2C1-2D4A-FBB3D869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32BC88-B737-664B-E5F3-4423187D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estanosti</a:t>
            </a:r>
            <a:r>
              <a:rPr lang="sr-Latn-RS" dirty="0"/>
              <a:t> – primer 1 - govor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Simulira</a:t>
            </a:r>
            <a:r>
              <a:rPr lang="en-GB" dirty="0"/>
              <a:t> se </a:t>
            </a:r>
            <a:r>
              <a:rPr lang="en-GB" dirty="0" err="1"/>
              <a:t>prenos</a:t>
            </a:r>
            <a:r>
              <a:rPr lang="en-GB" dirty="0"/>
              <a:t> </a:t>
            </a:r>
            <a:r>
              <a:rPr lang="en-GB" dirty="0" err="1"/>
              <a:t>govora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telekomunikacioni</a:t>
            </a:r>
            <a:r>
              <a:rPr lang="en-GB" dirty="0"/>
              <a:t> </a:t>
            </a:r>
            <a:r>
              <a:rPr lang="en-GB" dirty="0" err="1"/>
              <a:t>kanal</a:t>
            </a:r>
            <a:endParaRPr lang="en-GB" dirty="0"/>
          </a:p>
          <a:p>
            <a:r>
              <a:rPr lang="en-GB" dirty="0"/>
              <a:t>Signal </a:t>
            </a:r>
            <a:r>
              <a:rPr lang="en-GB" dirty="0" err="1"/>
              <a:t>govora</a:t>
            </a:r>
            <a:r>
              <a:rPr lang="en-GB" dirty="0"/>
              <a:t> se</a:t>
            </a:r>
            <a:r>
              <a:rPr lang="sr-Latn-RS" dirty="0"/>
              <a:t> učitava iz </a:t>
            </a:r>
            <a:r>
              <a:rPr lang="en-US" dirty="0"/>
              <a:t>*.</a:t>
            </a:r>
            <a:r>
              <a:rPr lang="sr-Latn-RS" dirty="0" err="1"/>
              <a:t>wav</a:t>
            </a:r>
            <a:r>
              <a:rPr lang="sr-Latn-RS" dirty="0"/>
              <a:t> fajla</a:t>
            </a:r>
          </a:p>
          <a:p>
            <a:r>
              <a:rPr lang="sr-Latn-RS" dirty="0"/>
              <a:t>Kanal se modeluje kao filtar propusnik niskih frekvencija sa fg kao parametrom</a:t>
            </a:r>
          </a:p>
          <a:p>
            <a:r>
              <a:rPr lang="sr-Latn-RS" dirty="0"/>
              <a:t>Dodaje se šum (aditivni beli Gausov) na mestu prijema 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402BDD-56D9-60C4-87F0-DFC1049E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A99B3-4257-8E12-B8D0-C4C19F15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8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estanosti</a:t>
            </a:r>
            <a:r>
              <a:rPr lang="sr-Latn-RS" dirty="0"/>
              <a:t> – primer 1 - govor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Filtri – bio je primer na prošlom času</a:t>
            </a:r>
          </a:p>
          <a:p>
            <a:r>
              <a:rPr lang="sr-Latn-RS" dirty="0"/>
              <a:t>Šum – modelovaćemo ga kao aditivni beli Gausov šum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11F4DD-DF9A-643C-865A-1EE66ABF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1B762-896F-BC2E-D557-F2EB020E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/>
              <a:t>Gausov šum</a:t>
            </a:r>
            <a:endParaRPr lang="en-US" dirty="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097280" y="1932761"/>
            <a:ext cx="93421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dirty="0"/>
              <a:t>Koristi se MATLAB funkcija </a:t>
            </a:r>
            <a:r>
              <a:rPr lang="sr-Latn-CS" sz="2400" dirty="0" err="1">
                <a:solidFill>
                  <a:schemeClr val="accent2"/>
                </a:solidFill>
              </a:rPr>
              <a:t>randn</a:t>
            </a:r>
            <a:r>
              <a:rPr lang="en-GB" sz="2400" dirty="0">
                <a:solidFill>
                  <a:schemeClr val="accent2"/>
                </a:solidFill>
              </a:rPr>
              <a:t>(</a:t>
            </a:r>
            <a:r>
              <a:rPr lang="en-GB" sz="2400" dirty="0" err="1">
                <a:solidFill>
                  <a:schemeClr val="accent2"/>
                </a:solidFill>
              </a:rPr>
              <a:t>br_vrsta,br_kolona</a:t>
            </a:r>
            <a:r>
              <a:rPr lang="en-GB" sz="2400" dirty="0">
                <a:solidFill>
                  <a:schemeClr val="accent2"/>
                </a:solidFill>
              </a:rPr>
              <a:t>)</a:t>
            </a:r>
            <a:r>
              <a:rPr lang="sr-Latn-CS" sz="24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sr-Latn-CS" sz="2400" dirty="0">
                <a:solidFill>
                  <a:schemeClr val="accent2"/>
                </a:solidFill>
              </a:rPr>
              <a:t>Funkcija odgovara normalizovanoj </a:t>
            </a:r>
            <a:r>
              <a:rPr lang="sr-Latn-CS" sz="2400" dirty="0" err="1">
                <a:solidFill>
                  <a:schemeClr val="accent2"/>
                </a:solidFill>
              </a:rPr>
              <a:t>Gausovoj</a:t>
            </a:r>
            <a:r>
              <a:rPr lang="sr-Latn-CS" sz="2400" dirty="0">
                <a:solidFill>
                  <a:schemeClr val="accent2"/>
                </a:solidFill>
              </a:rPr>
              <a:t> raspodeli, </a:t>
            </a:r>
            <a:r>
              <a:rPr lang="en-US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</a:t>
            </a:r>
            <a:r>
              <a:rPr lang="en-GB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=0, </a:t>
            </a:r>
            <a:r>
              <a:rPr lang="en-US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=1.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Ovako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modelovan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</a:t>
            </a:r>
            <a:r>
              <a:rPr lang="sr-Latn-RS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š</a:t>
            </a:r>
            <a:r>
              <a:rPr lang="sr-Latn-CS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um je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,</a:t>
            </a:r>
            <a:r>
              <a:rPr lang="sr-Latn-CS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zapravo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,</a:t>
            </a:r>
            <a:r>
              <a:rPr lang="sr-Latn-CS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spektralno ograničen </a:t>
            </a:r>
            <a:r>
              <a:rPr lang="en-GB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[0 </a:t>
            </a:r>
            <a:r>
              <a:rPr lang="en-GB" sz="2400" b="1" i="1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f</a:t>
            </a:r>
            <a:r>
              <a:rPr lang="en-GB" sz="2400" b="1" i="1" baseline="-25000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s</a:t>
            </a:r>
            <a:r>
              <a:rPr lang="en-GB" sz="2400" b="1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/2].</a:t>
            </a:r>
          </a:p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Da</a:t>
            </a:r>
            <a:r>
              <a:rPr lang="en-GB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bi se </a:t>
            </a:r>
            <a:r>
              <a:rPr lang="en-GB" sz="2400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modelovao</a:t>
            </a:r>
            <a:r>
              <a:rPr lang="en-GB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</a:t>
            </a:r>
            <a:r>
              <a:rPr lang="sr-Latn-CS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šum zadate srednje vrednosti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</a:t>
            </a:r>
            <a:r>
              <a:rPr lang="en-GB" sz="2400" dirty="0">
                <a:solidFill>
                  <a:schemeClr val="accent2"/>
                </a:solidFill>
                <a:sym typeface="Symbol" pitchFamily="18" charset="2"/>
              </a:rPr>
              <a:t>=</a:t>
            </a:r>
            <a:r>
              <a:rPr lang="sr-Latn-CS" sz="2400" dirty="0">
                <a:solidFill>
                  <a:schemeClr val="accent2"/>
                </a:solidFill>
                <a:sym typeface="Symbol" pitchFamily="18" charset="2"/>
              </a:rPr>
              <a:t>mi0</a:t>
            </a:r>
            <a:r>
              <a:rPr lang="sr-Latn-CS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i zadate </a:t>
            </a:r>
            <a:r>
              <a:rPr lang="en-US" sz="2400" dirty="0" err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varijanse</a:t>
            </a:r>
            <a:r>
              <a:rPr lang="en-US" sz="24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</a:t>
            </a:r>
            <a:r>
              <a:rPr lang="sr-Latn-CS" sz="2400" baseline="30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=</a:t>
            </a:r>
            <a:r>
              <a:rPr lang="en-US" sz="2400" dirty="0" err="1">
                <a:solidFill>
                  <a:schemeClr val="accent2"/>
                </a:solidFill>
                <a:sym typeface="Symbol" pitchFamily="18" charset="2"/>
              </a:rPr>
              <a:t>varijansa</a:t>
            </a:r>
            <a:r>
              <a:rPr lang="en-GB" sz="2400" dirty="0">
                <a:solidFill>
                  <a:schemeClr val="accent2"/>
                </a:solidFill>
                <a:sym typeface="Symbol" pitchFamily="18" charset="2"/>
              </a:rPr>
              <a:t>_</a:t>
            </a:r>
            <a:r>
              <a:rPr lang="en-GB" sz="2400" dirty="0" err="1">
                <a:solidFill>
                  <a:schemeClr val="accent2"/>
                </a:solidFill>
                <a:sym typeface="Symbol" pitchFamily="18" charset="2"/>
              </a:rPr>
              <a:t>suma</a:t>
            </a:r>
            <a:endParaRPr lang="en-GB" sz="2400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sym typeface="Symbol" pitchFamily="18" charset="2"/>
              </a:rPr>
              <a:t>n=mi0+sqrt(</a:t>
            </a:r>
            <a:r>
              <a:rPr lang="en-GB" sz="2400" dirty="0" err="1">
                <a:solidFill>
                  <a:schemeClr val="accent2"/>
                </a:solidFill>
                <a:sym typeface="Symbol" pitchFamily="18" charset="2"/>
              </a:rPr>
              <a:t>varijansa_suma</a:t>
            </a:r>
            <a:r>
              <a:rPr lang="en-GB" sz="2400" dirty="0">
                <a:solidFill>
                  <a:schemeClr val="accent2"/>
                </a:solidFill>
                <a:sym typeface="Symbol" pitchFamily="18" charset="2"/>
              </a:rPr>
              <a:t>)*</a:t>
            </a:r>
            <a:r>
              <a:rPr lang="en-GB" sz="2400" dirty="0" err="1">
                <a:solidFill>
                  <a:schemeClr val="accent2"/>
                </a:solidFill>
                <a:sym typeface="Symbol" pitchFamily="18" charset="2"/>
              </a:rPr>
              <a:t>randn</a:t>
            </a:r>
            <a:r>
              <a:rPr lang="en-GB" sz="2400" dirty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GB" sz="2400" dirty="0" err="1">
                <a:solidFill>
                  <a:schemeClr val="accent2"/>
                </a:solidFill>
                <a:sym typeface="Symbol" pitchFamily="18" charset="2"/>
              </a:rPr>
              <a:t>br_vr,br_kol</a:t>
            </a:r>
            <a:r>
              <a:rPr lang="en-GB" sz="2400" dirty="0">
                <a:solidFill>
                  <a:schemeClr val="accent2"/>
                </a:solidFill>
                <a:sym typeface="Symbol" pitchFamily="18" charset="2"/>
              </a:rPr>
              <a:t>);</a:t>
            </a:r>
            <a:endParaRPr lang="en-US" sz="24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29EA0-AA63-17B3-FC77-ED04B6E677C8}"/>
              </a:ext>
            </a:extLst>
          </p:cNvPr>
          <p:cNvSpPr txBox="1"/>
          <p:nvPr/>
        </p:nvSpPr>
        <p:spPr>
          <a:xfrm>
            <a:off x="8375227" y="1962150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3801BF-0573-F67C-4EF4-545031AA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5B498-85FE-7F33-D18E-3A324A05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/>
              <a:t>Gausov šum – </a:t>
            </a:r>
            <a:r>
              <a:rPr lang="en-GB" dirty="0" err="1"/>
              <a:t>filtriran</a:t>
            </a:r>
            <a:r>
              <a:rPr lang="sr-Latn-CS" dirty="0"/>
              <a:t> šum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67053" y="2174021"/>
            <a:ext cx="4430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Šta se dešava sa šumom kada se propusti kro</a:t>
            </a:r>
            <a:r>
              <a:rPr lang="en-GB" dirty="0"/>
              <a:t>z</a:t>
            </a:r>
            <a:r>
              <a:rPr lang="sr-Latn-RS" dirty="0"/>
              <a:t> LTI sistem (filtar propusnik niskih frekvencija)</a:t>
            </a:r>
          </a:p>
          <a:p>
            <a:r>
              <a:rPr lang="sr-Latn-RS" dirty="0"/>
              <a:t>Gausov šum ostaje Gausov, smanjuje se </a:t>
            </a:r>
            <a:r>
              <a:rPr lang="en-US" dirty="0" err="1"/>
              <a:t>varijansa</a:t>
            </a:r>
            <a:r>
              <a:rPr lang="en-US" dirty="0"/>
              <a:t> (</a:t>
            </a:r>
            <a:r>
              <a:rPr lang="sr-Latn-RS" dirty="0"/>
              <a:t>snaga</a:t>
            </a:r>
            <a:r>
              <a:rPr lang="en-US" dirty="0"/>
              <a:t>)</a:t>
            </a:r>
            <a:r>
              <a:rPr lang="sr-Latn-RS" dirty="0"/>
              <a:t> šuma (</a:t>
            </a:r>
            <a:r>
              <a:rPr lang="el-GR" dirty="0"/>
              <a:t>σ</a:t>
            </a:r>
            <a:r>
              <a:rPr lang="sr-Latn-RS" baseline="30000" dirty="0"/>
              <a:t>2</a:t>
            </a:r>
            <a:r>
              <a:rPr lang="sr-Latn-RS" dirty="0"/>
              <a:t>), šum više nije beo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516" y="3165043"/>
            <a:ext cx="2813627" cy="3046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19" y="1737360"/>
            <a:ext cx="5334000" cy="4000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4619" y="5706046"/>
            <a:ext cx="883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Procenjena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 za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frekvencija</a:t>
            </a:r>
            <a:r>
              <a:rPr lang="en-US" dirty="0"/>
              <a:t> [0 fs/2]: 0.049344</a:t>
            </a:r>
          </a:p>
          <a:p>
            <a:r>
              <a:rPr lang="en-US" dirty="0" err="1"/>
              <a:t>Procenjena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filtriranog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: simulacija-0.0055932 formula-0.0055946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01684-B16E-A09D-EF65-4CD399E8B4D5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0A8E9D-5810-16B7-23B0-A8C12A8F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0CE6E-94B5-52EE-1879-3024348A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/>
              <a:t>Gausov šum – </a:t>
            </a:r>
            <a:r>
              <a:rPr lang="en-GB" dirty="0" err="1"/>
              <a:t>filtriran</a:t>
            </a:r>
            <a:r>
              <a:rPr lang="sr-Latn-CS" dirty="0"/>
              <a:t> šum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85" y="1737360"/>
            <a:ext cx="5334000" cy="4000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444936-1B45-915D-B9CA-69730C2938D6}"/>
              </a:ext>
            </a:extLst>
          </p:cNvPr>
          <p:cNvSpPr txBox="1"/>
          <p:nvPr/>
        </p:nvSpPr>
        <p:spPr>
          <a:xfrm>
            <a:off x="8360916" y="1814529"/>
            <a:ext cx="278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psa2_ML_0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Latn-R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130C2-D3E6-D9C2-57CA-3BF0C8AB0DE4}"/>
              </a:ext>
            </a:extLst>
          </p:cNvPr>
          <p:cNvSpPr txBox="1"/>
          <p:nvPr/>
        </p:nvSpPr>
        <p:spPr>
          <a:xfrm>
            <a:off x="6767053" y="2174021"/>
            <a:ext cx="4430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Šta se dešava sa šumom kada se propusti kro</a:t>
            </a:r>
            <a:r>
              <a:rPr lang="en-GB" dirty="0"/>
              <a:t>z</a:t>
            </a:r>
            <a:r>
              <a:rPr lang="sr-Latn-RS" dirty="0"/>
              <a:t> LTI sistem (filtar propusnik niskih frekvencija)</a:t>
            </a:r>
          </a:p>
          <a:p>
            <a:r>
              <a:rPr lang="sr-Latn-RS" dirty="0"/>
              <a:t>Gausov šum ostaje Gausov, smanjuje se </a:t>
            </a:r>
            <a:r>
              <a:rPr lang="en-US" dirty="0" err="1"/>
              <a:t>varijansa</a:t>
            </a:r>
            <a:r>
              <a:rPr lang="en-US" dirty="0"/>
              <a:t> (</a:t>
            </a:r>
            <a:r>
              <a:rPr lang="sr-Latn-RS" dirty="0"/>
              <a:t>snaga</a:t>
            </a:r>
            <a:r>
              <a:rPr lang="en-US" dirty="0"/>
              <a:t>)</a:t>
            </a:r>
            <a:r>
              <a:rPr lang="sr-Latn-RS" dirty="0"/>
              <a:t> šuma (</a:t>
            </a:r>
            <a:r>
              <a:rPr lang="el-GR" dirty="0"/>
              <a:t>σ</a:t>
            </a:r>
            <a:r>
              <a:rPr lang="sr-Latn-RS" baseline="30000" dirty="0"/>
              <a:t>2</a:t>
            </a:r>
            <a:r>
              <a:rPr lang="sr-Latn-RS" dirty="0"/>
              <a:t>), šum više nije beo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714E9-3EA3-790D-596B-C51585CD1110}"/>
              </a:ext>
            </a:extLst>
          </p:cNvPr>
          <p:cNvSpPr/>
          <p:nvPr/>
        </p:nvSpPr>
        <p:spPr>
          <a:xfrm>
            <a:off x="1194619" y="5706046"/>
            <a:ext cx="883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Procenjena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 za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/>
              <a:t>frekvencija</a:t>
            </a:r>
            <a:r>
              <a:rPr lang="en-US" dirty="0"/>
              <a:t> [0 fs/2]: 0.049344</a:t>
            </a:r>
          </a:p>
          <a:p>
            <a:r>
              <a:rPr lang="en-US" dirty="0" err="1"/>
              <a:t>Procenjena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filtriranog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: simulacija-0.0055932 formula-0.0055946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321A85-87F0-CD0A-C345-EF02D4F7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PSA2 - MATLAB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72180-84BF-1EC4-97CA-773D00EB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6179-B096-4CA2-B403-9327F1BCF7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00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826</TotalTime>
  <Words>3259</Words>
  <Application>Microsoft Office PowerPoint</Application>
  <PresentationFormat>Widescreen</PresentationFormat>
  <Paragraphs>394</Paragraphs>
  <Slides>41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Wingdings</vt:lpstr>
      <vt:lpstr>Retrospect</vt:lpstr>
      <vt:lpstr>Equation</vt:lpstr>
      <vt:lpstr>Praktikum softverski alati 2</vt:lpstr>
      <vt:lpstr>Učitavanje slika</vt:lpstr>
      <vt:lpstr>Učitavanje slika</vt:lpstr>
      <vt:lpstr>Jednostavno prikazivanje slika</vt:lpstr>
      <vt:lpstr>Prenos signala u osnovnom opsegu učestanosti – primer 1 - govor</vt:lpstr>
      <vt:lpstr>Prenos signala u osnovnom opsegu učestanosti – primer 1 - govor</vt:lpstr>
      <vt:lpstr>Gausov šum</vt:lpstr>
      <vt:lpstr>Gausov šum – filtriran šum</vt:lpstr>
      <vt:lpstr>Gausov šum – filtriran šum</vt:lpstr>
      <vt:lpstr>Gausov šum – filtriran šum</vt:lpstr>
      <vt:lpstr>Prenos signala u osnovnom opsegu učestanosti – primer 1 - govor</vt:lpstr>
      <vt:lpstr>Prenos signala u osnovnom opsegu učestanosti – primer 1 - govor</vt:lpstr>
      <vt:lpstr>Prenos signala u osnovnom opsegu učestanosti – primer 1 - govor</vt:lpstr>
      <vt:lpstr>Prenos signala u osnovnom opsegu učestanosti – primer 1 - govor</vt:lpstr>
      <vt:lpstr>Prenos signala u osnovnom opsegu učestanosti – primer 1 - govor</vt:lpstr>
      <vt:lpstr>Prenos signala u osnovnom opsegu učestanosti – primer 1 - govor</vt:lpstr>
      <vt:lpstr>Digitalni signali</vt:lpstr>
      <vt:lpstr>Povorka impulsa</vt:lpstr>
      <vt:lpstr>Digitalni signali - Primer 1</vt:lpstr>
      <vt:lpstr>Digitalni signali - Primer 1</vt:lpstr>
      <vt:lpstr>Digitalni signali - Primer 2</vt:lpstr>
      <vt:lpstr>Digitalni signali - Primer 2</vt:lpstr>
      <vt:lpstr>Integracija</vt:lpstr>
      <vt:lpstr>Primeri</vt:lpstr>
      <vt:lpstr>Integracija - Primer 1</vt:lpstr>
      <vt:lpstr>Integracija - Primer 2</vt:lpstr>
      <vt:lpstr>Integracija - Primer 2</vt:lpstr>
      <vt:lpstr>Integracija - Primer 2</vt:lpstr>
      <vt:lpstr>Integracija - Primer 3</vt:lpstr>
      <vt:lpstr>Integracija - Pimer 3</vt:lpstr>
      <vt:lpstr>Diferenciranje</vt:lpstr>
      <vt:lpstr>Primeri</vt:lpstr>
      <vt:lpstr>Diferenciranje - Primer 1</vt:lpstr>
      <vt:lpstr>Diferenciranje - Primer 1</vt:lpstr>
      <vt:lpstr>Diferenciranje - Primer 2</vt:lpstr>
      <vt:lpstr>Diferenciranje - Primer 2</vt:lpstr>
      <vt:lpstr>Primer prenosa u osnovnom opsegu</vt:lpstr>
      <vt:lpstr>Odlučivanje</vt:lpstr>
      <vt:lpstr>Odlučivanje</vt:lpstr>
      <vt:lpstr>Odlučivanje</vt:lpstr>
      <vt:lpstr>Odlučivanje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softverski alati 2</dc:title>
  <dc:creator>jelena certic</dc:creator>
  <cp:lastModifiedBy>jelena certic</cp:lastModifiedBy>
  <cp:revision>16</cp:revision>
  <dcterms:created xsi:type="dcterms:W3CDTF">2022-04-20T17:55:35Z</dcterms:created>
  <dcterms:modified xsi:type="dcterms:W3CDTF">2022-05-19T15:35:01Z</dcterms:modified>
</cp:coreProperties>
</file>